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wdp" ContentType="image/vnd.ms-photo"/>
  <Default Extension="wmf" ContentType="image/x-wmf"/>
  <Default Extension="gif" ContentType="image/gif"/>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0.9-->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71" r:id="rId2"/>
    <p:sldMasterId id="2147483683" r:id="rId3"/>
    <p:sldMasterId id="2147483695" r:id="rId4"/>
    <p:sldMasterId id="2147483707" r:id="rId5"/>
    <p:sldMasterId id="2147483719" r:id="rId6"/>
    <p:sldMasterId id="2147483731" r:id="rId7"/>
    <p:sldMasterId id="2147483743" r:id="rId8"/>
    <p:sldMasterId id="2147483755" r:id="rId9"/>
    <p:sldMasterId id="2147483767" r:id="rId10"/>
    <p:sldMasterId id="2147483779" r:id="rId11"/>
    <p:sldMasterId id="2147483791" r:id="rId12"/>
    <p:sldMasterId id="2147483803" r:id="rId13"/>
    <p:sldMasterId id="2147483815" r:id="rId14"/>
    <p:sldMasterId id="2147483827" r:id="rId15"/>
    <p:sldMasterId id="2147483839" r:id="rId16"/>
    <p:sldMasterId id="2147483851" r:id="rId17"/>
    <p:sldMasterId id="2147483863" r:id="rId18"/>
    <p:sldMasterId id="2147483875" r:id="rId19"/>
    <p:sldMasterId id="2147483887" r:id="rId20"/>
    <p:sldMasterId id="2147483899" r:id="rId21"/>
  </p:sldMasterIdLst>
  <p:notesMasterIdLst>
    <p:notesMasterId r:id="rId22"/>
  </p:notesMasterIdLst>
  <p:sldIdLst>
    <p:sldId id="259" r:id="rId23"/>
    <p:sldId id="262" r:id="rId24"/>
    <p:sldId id="265" r:id="rId25"/>
    <p:sldId id="268" r:id="rId26"/>
    <p:sldId id="271" r:id="rId27"/>
    <p:sldId id="274" r:id="rId28"/>
    <p:sldId id="277" r:id="rId29"/>
    <p:sldId id="280" r:id="rId30"/>
    <p:sldId id="283" r:id="rId31"/>
    <p:sldId id="286" r:id="rId32"/>
    <p:sldId id="289" r:id="rId33"/>
    <p:sldId id="292" r:id="rId34"/>
    <p:sldId id="295" r:id="rId35"/>
    <p:sldId id="298" r:id="rId36"/>
    <p:sldId id="301" r:id="rId37"/>
    <p:sldId id="304" r:id="rId38"/>
    <p:sldId id="307" r:id="rId39"/>
    <p:sldId id="310" r:id="rId40"/>
    <p:sldId id="313" r:id="rId41"/>
    <p:sldId id="316" r:id="rId42"/>
    <p:sldId id="319" r:id="rId43"/>
    <p:sldId id="322" r:id="rId44"/>
    <p:sldId id="325" r:id="rId45"/>
    <p:sldId id="328" r:id="rId46"/>
    <p:sldId id="331" r:id="rId47"/>
    <p:sldId id="334" r:id="rId48"/>
    <p:sldId id="337" r:id="rId49"/>
    <p:sldId id="340" r:id="rId50"/>
    <p:sldId id="343" r:id="rId51"/>
    <p:sldId id="346" r:id="rId52"/>
    <p:sldId id="349" r:id="rId53"/>
    <p:sldId id="352" r:id="rId54"/>
    <p:sldId id="355" r:id="rId55"/>
    <p:sldId id="358" r:id="rId56"/>
    <p:sldId id="361" r:id="rId57"/>
    <p:sldId id="364" r:id="rId58"/>
    <p:sldId id="367" r:id="rId59"/>
    <p:sldId id="370" r:id="rId60"/>
    <p:sldId id="373" r:id="rId61"/>
    <p:sldId id="376" r:id="rId62"/>
    <p:sldId id="379" r:id="rId63"/>
    <p:sldId id="382" r:id="rId64"/>
    <p:sldId id="385" r:id="rId65"/>
    <p:sldId id="388" r:id="rId66"/>
    <p:sldId id="391" r:id="rId67"/>
    <p:sldId id="394" r:id="rId68"/>
    <p:sldId id="397" r:id="rId69"/>
    <p:sldId id="400" r:id="rId70"/>
    <p:sldId id="403" r:id="rId71"/>
    <p:sldId id="406" r:id="rId72"/>
    <p:sldId id="409" r:id="rId73"/>
    <p:sldId id="412" r:id="rId74"/>
    <p:sldId id="415" r:id="rId75"/>
    <p:sldId id="418" r:id="rId76"/>
    <p:sldId id="421" r:id="rId77"/>
    <p:sldId id="424" r:id="rId78"/>
    <p:sldId id="427" r:id="rId79"/>
    <p:sldId id="430" r:id="rId80"/>
    <p:sldId id="433" r:id="rId81"/>
    <p:sldId id="436" r:id="rId82"/>
    <p:sldId id="439" r:id="rId83"/>
    <p:sldId id="442" r:id="rId84"/>
    <p:sldId id="445" r:id="rId85"/>
    <p:sldId id="448" r:id="rId86"/>
    <p:sldId id="451" r:id="rId87"/>
    <p:sldId id="454" r:id="rId88"/>
    <p:sldId id="457" r:id="rId89"/>
    <p:sldId id="460" r:id="rId90"/>
    <p:sldId id="463" r:id="rId91"/>
    <p:sldId id="466" r:id="rId92"/>
    <p:sldId id="469" r:id="rId93"/>
    <p:sldId id="472" r:id="rId94"/>
    <p:sldId id="475" r:id="rId95"/>
    <p:sldId id="478" r:id="rId96"/>
    <p:sldId id="481" r:id="rId97"/>
    <p:sldId id="484" r:id="rId98"/>
    <p:sldId id="487" r:id="rId99"/>
    <p:sldId id="490" r:id="rId100"/>
    <p:sldId id="493" r:id="rId101"/>
    <p:sldId id="496" r:id="rId102"/>
    <p:sldId id="499" r:id="rId103"/>
    <p:sldId id="502" r:id="rId104"/>
    <p:sldId id="505" r:id="rId105"/>
    <p:sldId id="508" r:id="rId106"/>
    <p:sldId id="511" r:id="rId107"/>
    <p:sldId id="514" r:id="rId108"/>
    <p:sldId id="517" r:id="rId109"/>
    <p:sldId id="520" r:id="rId110"/>
    <p:sldId id="523" r:id="rId111"/>
    <p:sldId id="526" r:id="rId112"/>
    <p:sldId id="529" r:id="rId113"/>
    <p:sldId id="532" r:id="rId114"/>
    <p:sldId id="535" r:id="rId115"/>
    <p:sldId id="538" r:id="rId116"/>
    <p:sldId id="541" r:id="rId117"/>
    <p:sldId id="544" r:id="rId118"/>
    <p:sldId id="547" r:id="rId119"/>
    <p:sldId id="550" r:id="rId120"/>
    <p:sldId id="553" r:id="rId121"/>
    <p:sldId id="556" r:id="rId122"/>
    <p:sldId id="559" r:id="rId123"/>
    <p:sldId id="562" r:id="rId124"/>
    <p:sldId id="565" r:id="rId125"/>
    <p:sldId id="568" r:id="rId126"/>
    <p:sldId id="571" r:id="rId127"/>
    <p:sldId id="574" r:id="rId128"/>
    <p:sldId id="577" r:id="rId129"/>
    <p:sldId id="580" r:id="rId130"/>
    <p:sldId id="583" r:id="rId131"/>
    <p:sldId id="586" r:id="rId132"/>
    <p:sldId id="589" r:id="rId133"/>
    <p:sldId id="592" r:id="rId134"/>
    <p:sldId id="595" r:id="rId135"/>
    <p:sldId id="598" r:id="rId136"/>
    <p:sldId id="601" r:id="rId137"/>
    <p:sldId id="604" r:id="rId138"/>
    <p:sldId id="607" r:id="rId139"/>
    <p:sldId id="610" r:id="rId140"/>
    <p:sldId id="613" r:id="rId141"/>
    <p:sldId id="616" r:id="rId142"/>
    <p:sldId id="619" r:id="rId143"/>
    <p:sldId id="622" r:id="rId144"/>
    <p:sldId id="625" r:id="rId145"/>
    <p:sldId id="628" r:id="rId146"/>
    <p:sldId id="631" r:id="rId147"/>
    <p:sldId id="634" r:id="rId148"/>
    <p:sldId id="637" r:id="rId149"/>
    <p:sldId id="640" r:id="rId150"/>
    <p:sldId id="643" r:id="rId151"/>
    <p:sldId id="646" r:id="rId152"/>
    <p:sldId id="649" r:id="rId153"/>
    <p:sldId id="652" r:id="rId154"/>
    <p:sldId id="655" r:id="rId155"/>
    <p:sldId id="658" r:id="rId156"/>
    <p:sldId id="661" r:id="rId157"/>
    <p:sldId id="664" r:id="rId158"/>
    <p:sldId id="667" r:id="rId159"/>
    <p:sldId id="670" r:id="rId160"/>
    <p:sldId id="673" r:id="rId161"/>
    <p:sldId id="676" r:id="rId162"/>
    <p:sldId id="679" r:id="rId163"/>
    <p:sldId id="682" r:id="rId164"/>
    <p:sldId id="685" r:id="rId165"/>
    <p:sldId id="688" r:id="rId166"/>
    <p:sldId id="691" r:id="rId167"/>
    <p:sldId id="694" r:id="rId168"/>
    <p:sldId id="697" r:id="rId169"/>
    <p:sldId id="700" r:id="rId170"/>
    <p:sldId id="703" r:id="rId171"/>
    <p:sldId id="706" r:id="rId172"/>
    <p:sldId id="709" r:id="rId173"/>
    <p:sldId id="712" r:id="rId174"/>
    <p:sldId id="715" r:id="rId175"/>
    <p:sldId id="718" r:id="rId176"/>
    <p:sldId id="721" r:id="rId177"/>
    <p:sldId id="724" r:id="rId178"/>
    <p:sldId id="727" r:id="rId179"/>
    <p:sldId id="730" r:id="rId180"/>
    <p:sldId id="733" r:id="rId181"/>
    <p:sldId id="736" r:id="rId182"/>
    <p:sldId id="739" r:id="rId183"/>
    <p:sldId id="742" r:id="rId184"/>
    <p:sldId id="745" r:id="rId185"/>
    <p:sldId id="748" r:id="rId186"/>
    <p:sldId id="751" r:id="rId187"/>
    <p:sldId id="754" r:id="rId188"/>
    <p:sldId id="757" r:id="rId189"/>
    <p:sldId id="760" r:id="rId190"/>
    <p:sldId id="763" r:id="rId191"/>
    <p:sldId id="766" r:id="rId192"/>
    <p:sldId id="769" r:id="rId193"/>
    <p:sldId id="772" r:id="rId194"/>
    <p:sldId id="775" r:id="rId195"/>
    <p:sldId id="778" r:id="rId196"/>
    <p:sldId id="781" r:id="rId197"/>
    <p:sldId id="784" r:id="rId198"/>
    <p:sldId id="787" r:id="rId199"/>
    <p:sldId id="790" r:id="rId200"/>
    <p:sldId id="793" r:id="rId201"/>
    <p:sldId id="796" r:id="rId202"/>
    <p:sldId id="799" r:id="rId203"/>
    <p:sldId id="802" r:id="rId204"/>
    <p:sldId id="805" r:id="rId205"/>
    <p:sldId id="808" r:id="rId206"/>
    <p:sldId id="811" r:id="rId207"/>
    <p:sldId id="814" r:id="rId208"/>
    <p:sldId id="817" r:id="rId209"/>
    <p:sldId id="820" r:id="rId210"/>
    <p:sldId id="823" r:id="rId211"/>
    <p:sldId id="826" r:id="rId212"/>
    <p:sldId id="829" r:id="rId213"/>
    <p:sldId id="832" r:id="rId214"/>
    <p:sldId id="835" r:id="rId215"/>
    <p:sldId id="838" r:id="rId216"/>
    <p:sldId id="841" r:id="rId217"/>
    <p:sldId id="844" r:id="rId218"/>
    <p:sldId id="847" r:id="rId219"/>
    <p:sldId id="850" r:id="rId220"/>
    <p:sldId id="853" r:id="rId221"/>
    <p:sldId id="856" r:id="rId222"/>
    <p:sldId id="859" r:id="rId223"/>
    <p:sldId id="862" r:id="rId224"/>
    <p:sldId id="865" r:id="rId225"/>
    <p:sldId id="868" r:id="rId226"/>
    <p:sldId id="871" r:id="rId227"/>
    <p:sldId id="874" r:id="rId228"/>
    <p:sldId id="877" r:id="rId229"/>
    <p:sldId id="880" r:id="rId230"/>
    <p:sldId id="883" r:id="rId231"/>
    <p:sldId id="886" r:id="rId232"/>
    <p:sldId id="889" r:id="rId233"/>
    <p:sldId id="892" r:id="rId234"/>
    <p:sldId id="895" r:id="rId235"/>
    <p:sldId id="898" r:id="rId236"/>
    <p:sldId id="901" r:id="rId237"/>
    <p:sldId id="904" r:id="rId238"/>
    <p:sldId id="907" r:id="rId239"/>
    <p:sldId id="910" r:id="rId240"/>
    <p:sldId id="913" r:id="rId241"/>
    <p:sldId id="916" r:id="rId242"/>
    <p:sldId id="919" r:id="rId243"/>
    <p:sldId id="922" r:id="rId244"/>
    <p:sldId id="925" r:id="rId245"/>
    <p:sldId id="928" r:id="rId246"/>
    <p:sldId id="931" r:id="rId247"/>
    <p:sldId id="934" r:id="rId248"/>
    <p:sldId id="937" r:id="rId249"/>
    <p:sldId id="940" r:id="rId250"/>
  </p:sldIdLst>
  <p:sldSz cx="12192000" cy="6858000"/>
  <p:notesSz cx="6858000" cy="9144000"/>
  <p:custDataLst>
    <p:tags r:id="rId25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lastCol>
    <a:firstCol>
      <a:tcTxStyle b="on"/>
    </a:firstCol>
    <a:lastRow>
      <a:tcTxStyle b="on"/>
      <a:tcStyle>
        <a:tcBdr>
          <a:top>
            <a:ln w="50800" cmpd="dbl">
              <a:solidFill>
                <a:schemeClr val="accent2"/>
              </a:solidFill>
            </a:ln>
          </a:top>
        </a:tcBdr>
      </a:tcStyle>
    </a:lastRow>
    <a:firstRow>
      <a:tcTxStyle b="on">
        <a:fontRef idx="minor">
          <a:scrgbClr r="0" g="0" b="0"/>
        </a:fontRef>
        <a:schemeClr val="bg1"/>
      </a:tcTxStyle>
      <a:tcStyle>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Master" Target="slideMasters/slideMaster10.xml" /><Relationship Id="rId100" Type="http://schemas.openxmlformats.org/officeDocument/2006/relationships/slide" Target="slides/slide78.xml" /><Relationship Id="rId101" Type="http://schemas.openxmlformats.org/officeDocument/2006/relationships/slide" Target="slides/slide79.xml" /><Relationship Id="rId102" Type="http://schemas.openxmlformats.org/officeDocument/2006/relationships/slide" Target="slides/slide80.xml" /><Relationship Id="rId103" Type="http://schemas.openxmlformats.org/officeDocument/2006/relationships/slide" Target="slides/slide81.xml" /><Relationship Id="rId104" Type="http://schemas.openxmlformats.org/officeDocument/2006/relationships/slide" Target="slides/slide82.xml" /><Relationship Id="rId105" Type="http://schemas.openxmlformats.org/officeDocument/2006/relationships/slide" Target="slides/slide83.xml" /><Relationship Id="rId106" Type="http://schemas.openxmlformats.org/officeDocument/2006/relationships/slide" Target="slides/slide84.xml" /><Relationship Id="rId107" Type="http://schemas.openxmlformats.org/officeDocument/2006/relationships/slide" Target="slides/slide85.xml" /><Relationship Id="rId108" Type="http://schemas.openxmlformats.org/officeDocument/2006/relationships/slide" Target="slides/slide86.xml" /><Relationship Id="rId109" Type="http://schemas.openxmlformats.org/officeDocument/2006/relationships/slide" Target="slides/slide87.xml" /><Relationship Id="rId11" Type="http://schemas.openxmlformats.org/officeDocument/2006/relationships/slideMaster" Target="slideMasters/slideMaster11.xml" /><Relationship Id="rId110" Type="http://schemas.openxmlformats.org/officeDocument/2006/relationships/slide" Target="slides/slide88.xml" /><Relationship Id="rId111" Type="http://schemas.openxmlformats.org/officeDocument/2006/relationships/slide" Target="slides/slide89.xml" /><Relationship Id="rId112" Type="http://schemas.openxmlformats.org/officeDocument/2006/relationships/slide" Target="slides/slide90.xml" /><Relationship Id="rId113" Type="http://schemas.openxmlformats.org/officeDocument/2006/relationships/slide" Target="slides/slide91.xml" /><Relationship Id="rId114" Type="http://schemas.openxmlformats.org/officeDocument/2006/relationships/slide" Target="slides/slide92.xml" /><Relationship Id="rId115" Type="http://schemas.openxmlformats.org/officeDocument/2006/relationships/slide" Target="slides/slide93.xml" /><Relationship Id="rId116" Type="http://schemas.openxmlformats.org/officeDocument/2006/relationships/slide" Target="slides/slide94.xml" /><Relationship Id="rId117" Type="http://schemas.openxmlformats.org/officeDocument/2006/relationships/slide" Target="slides/slide95.xml" /><Relationship Id="rId118" Type="http://schemas.openxmlformats.org/officeDocument/2006/relationships/slide" Target="slides/slide96.xml" /><Relationship Id="rId119" Type="http://schemas.openxmlformats.org/officeDocument/2006/relationships/slide" Target="slides/slide97.xml" /><Relationship Id="rId12" Type="http://schemas.openxmlformats.org/officeDocument/2006/relationships/slideMaster" Target="slideMasters/slideMaster12.xml" /><Relationship Id="rId120" Type="http://schemas.openxmlformats.org/officeDocument/2006/relationships/slide" Target="slides/slide98.xml" /><Relationship Id="rId121" Type="http://schemas.openxmlformats.org/officeDocument/2006/relationships/slide" Target="slides/slide99.xml" /><Relationship Id="rId122" Type="http://schemas.openxmlformats.org/officeDocument/2006/relationships/slide" Target="slides/slide100.xml" /><Relationship Id="rId123" Type="http://schemas.openxmlformats.org/officeDocument/2006/relationships/slide" Target="slides/slide101.xml" /><Relationship Id="rId124" Type="http://schemas.openxmlformats.org/officeDocument/2006/relationships/slide" Target="slides/slide102.xml" /><Relationship Id="rId125" Type="http://schemas.openxmlformats.org/officeDocument/2006/relationships/slide" Target="slides/slide103.xml" /><Relationship Id="rId126" Type="http://schemas.openxmlformats.org/officeDocument/2006/relationships/slide" Target="slides/slide104.xml" /><Relationship Id="rId127" Type="http://schemas.openxmlformats.org/officeDocument/2006/relationships/slide" Target="slides/slide105.xml" /><Relationship Id="rId128" Type="http://schemas.openxmlformats.org/officeDocument/2006/relationships/slide" Target="slides/slide106.xml" /><Relationship Id="rId129" Type="http://schemas.openxmlformats.org/officeDocument/2006/relationships/slide" Target="slides/slide107.xml" /><Relationship Id="rId13" Type="http://schemas.openxmlformats.org/officeDocument/2006/relationships/slideMaster" Target="slideMasters/slideMaster13.xml" /><Relationship Id="rId130" Type="http://schemas.openxmlformats.org/officeDocument/2006/relationships/slide" Target="slides/slide108.xml" /><Relationship Id="rId131" Type="http://schemas.openxmlformats.org/officeDocument/2006/relationships/slide" Target="slides/slide109.xml" /><Relationship Id="rId132" Type="http://schemas.openxmlformats.org/officeDocument/2006/relationships/slide" Target="slides/slide110.xml" /><Relationship Id="rId133" Type="http://schemas.openxmlformats.org/officeDocument/2006/relationships/slide" Target="slides/slide111.xml" /><Relationship Id="rId134" Type="http://schemas.openxmlformats.org/officeDocument/2006/relationships/slide" Target="slides/slide112.xml" /><Relationship Id="rId135" Type="http://schemas.openxmlformats.org/officeDocument/2006/relationships/slide" Target="slides/slide113.xml" /><Relationship Id="rId136" Type="http://schemas.openxmlformats.org/officeDocument/2006/relationships/slide" Target="slides/slide114.xml" /><Relationship Id="rId137" Type="http://schemas.openxmlformats.org/officeDocument/2006/relationships/slide" Target="slides/slide115.xml" /><Relationship Id="rId138" Type="http://schemas.openxmlformats.org/officeDocument/2006/relationships/slide" Target="slides/slide116.xml" /><Relationship Id="rId139" Type="http://schemas.openxmlformats.org/officeDocument/2006/relationships/slide" Target="slides/slide117.xml" /><Relationship Id="rId14" Type="http://schemas.openxmlformats.org/officeDocument/2006/relationships/slideMaster" Target="slideMasters/slideMaster14.xml" /><Relationship Id="rId140" Type="http://schemas.openxmlformats.org/officeDocument/2006/relationships/slide" Target="slides/slide118.xml" /><Relationship Id="rId141" Type="http://schemas.openxmlformats.org/officeDocument/2006/relationships/slide" Target="slides/slide119.xml" /><Relationship Id="rId142" Type="http://schemas.openxmlformats.org/officeDocument/2006/relationships/slide" Target="slides/slide120.xml" /><Relationship Id="rId143" Type="http://schemas.openxmlformats.org/officeDocument/2006/relationships/slide" Target="slides/slide121.xml" /><Relationship Id="rId144" Type="http://schemas.openxmlformats.org/officeDocument/2006/relationships/slide" Target="slides/slide122.xml" /><Relationship Id="rId145" Type="http://schemas.openxmlformats.org/officeDocument/2006/relationships/slide" Target="slides/slide123.xml" /><Relationship Id="rId146" Type="http://schemas.openxmlformats.org/officeDocument/2006/relationships/slide" Target="slides/slide124.xml" /><Relationship Id="rId147" Type="http://schemas.openxmlformats.org/officeDocument/2006/relationships/slide" Target="slides/slide125.xml" /><Relationship Id="rId148" Type="http://schemas.openxmlformats.org/officeDocument/2006/relationships/slide" Target="slides/slide126.xml" /><Relationship Id="rId149" Type="http://schemas.openxmlformats.org/officeDocument/2006/relationships/slide" Target="slides/slide127.xml" /><Relationship Id="rId15" Type="http://schemas.openxmlformats.org/officeDocument/2006/relationships/slideMaster" Target="slideMasters/slideMaster15.xml" /><Relationship Id="rId150" Type="http://schemas.openxmlformats.org/officeDocument/2006/relationships/slide" Target="slides/slide128.xml" /><Relationship Id="rId151" Type="http://schemas.openxmlformats.org/officeDocument/2006/relationships/slide" Target="slides/slide129.xml" /><Relationship Id="rId152" Type="http://schemas.openxmlformats.org/officeDocument/2006/relationships/slide" Target="slides/slide130.xml" /><Relationship Id="rId153" Type="http://schemas.openxmlformats.org/officeDocument/2006/relationships/slide" Target="slides/slide131.xml" /><Relationship Id="rId154" Type="http://schemas.openxmlformats.org/officeDocument/2006/relationships/slide" Target="slides/slide132.xml" /><Relationship Id="rId155" Type="http://schemas.openxmlformats.org/officeDocument/2006/relationships/slide" Target="slides/slide133.xml" /><Relationship Id="rId156" Type="http://schemas.openxmlformats.org/officeDocument/2006/relationships/slide" Target="slides/slide134.xml" /><Relationship Id="rId157" Type="http://schemas.openxmlformats.org/officeDocument/2006/relationships/slide" Target="slides/slide135.xml" /><Relationship Id="rId158" Type="http://schemas.openxmlformats.org/officeDocument/2006/relationships/slide" Target="slides/slide136.xml" /><Relationship Id="rId159" Type="http://schemas.openxmlformats.org/officeDocument/2006/relationships/slide" Target="slides/slide137.xml" /><Relationship Id="rId16" Type="http://schemas.openxmlformats.org/officeDocument/2006/relationships/slideMaster" Target="slideMasters/slideMaster16.xml" /><Relationship Id="rId160" Type="http://schemas.openxmlformats.org/officeDocument/2006/relationships/slide" Target="slides/slide138.xml" /><Relationship Id="rId161" Type="http://schemas.openxmlformats.org/officeDocument/2006/relationships/slide" Target="slides/slide139.xml" /><Relationship Id="rId162" Type="http://schemas.openxmlformats.org/officeDocument/2006/relationships/slide" Target="slides/slide140.xml" /><Relationship Id="rId163" Type="http://schemas.openxmlformats.org/officeDocument/2006/relationships/slide" Target="slides/slide141.xml" /><Relationship Id="rId164" Type="http://schemas.openxmlformats.org/officeDocument/2006/relationships/slide" Target="slides/slide142.xml" /><Relationship Id="rId165" Type="http://schemas.openxmlformats.org/officeDocument/2006/relationships/slide" Target="slides/slide143.xml" /><Relationship Id="rId166" Type="http://schemas.openxmlformats.org/officeDocument/2006/relationships/slide" Target="slides/slide144.xml" /><Relationship Id="rId167" Type="http://schemas.openxmlformats.org/officeDocument/2006/relationships/slide" Target="slides/slide145.xml" /><Relationship Id="rId168" Type="http://schemas.openxmlformats.org/officeDocument/2006/relationships/slide" Target="slides/slide146.xml" /><Relationship Id="rId169" Type="http://schemas.openxmlformats.org/officeDocument/2006/relationships/slide" Target="slides/slide147.xml" /><Relationship Id="rId17" Type="http://schemas.openxmlformats.org/officeDocument/2006/relationships/slideMaster" Target="slideMasters/slideMaster17.xml" /><Relationship Id="rId170" Type="http://schemas.openxmlformats.org/officeDocument/2006/relationships/slide" Target="slides/slide148.xml" /><Relationship Id="rId171" Type="http://schemas.openxmlformats.org/officeDocument/2006/relationships/slide" Target="slides/slide149.xml" /><Relationship Id="rId172" Type="http://schemas.openxmlformats.org/officeDocument/2006/relationships/slide" Target="slides/slide150.xml" /><Relationship Id="rId173" Type="http://schemas.openxmlformats.org/officeDocument/2006/relationships/slide" Target="slides/slide151.xml" /><Relationship Id="rId174" Type="http://schemas.openxmlformats.org/officeDocument/2006/relationships/slide" Target="slides/slide152.xml" /><Relationship Id="rId175" Type="http://schemas.openxmlformats.org/officeDocument/2006/relationships/slide" Target="slides/slide153.xml" /><Relationship Id="rId176" Type="http://schemas.openxmlformats.org/officeDocument/2006/relationships/slide" Target="slides/slide154.xml" /><Relationship Id="rId177" Type="http://schemas.openxmlformats.org/officeDocument/2006/relationships/slide" Target="slides/slide155.xml" /><Relationship Id="rId178" Type="http://schemas.openxmlformats.org/officeDocument/2006/relationships/slide" Target="slides/slide156.xml" /><Relationship Id="rId179" Type="http://schemas.openxmlformats.org/officeDocument/2006/relationships/slide" Target="slides/slide157.xml" /><Relationship Id="rId18" Type="http://schemas.openxmlformats.org/officeDocument/2006/relationships/slideMaster" Target="slideMasters/slideMaster18.xml" /><Relationship Id="rId180" Type="http://schemas.openxmlformats.org/officeDocument/2006/relationships/slide" Target="slides/slide158.xml" /><Relationship Id="rId181" Type="http://schemas.openxmlformats.org/officeDocument/2006/relationships/slide" Target="slides/slide159.xml" /><Relationship Id="rId182" Type="http://schemas.openxmlformats.org/officeDocument/2006/relationships/slide" Target="slides/slide160.xml" /><Relationship Id="rId183" Type="http://schemas.openxmlformats.org/officeDocument/2006/relationships/slide" Target="slides/slide161.xml" /><Relationship Id="rId184" Type="http://schemas.openxmlformats.org/officeDocument/2006/relationships/slide" Target="slides/slide162.xml" /><Relationship Id="rId185" Type="http://schemas.openxmlformats.org/officeDocument/2006/relationships/slide" Target="slides/slide163.xml" /><Relationship Id="rId186" Type="http://schemas.openxmlformats.org/officeDocument/2006/relationships/slide" Target="slides/slide164.xml" /><Relationship Id="rId187" Type="http://schemas.openxmlformats.org/officeDocument/2006/relationships/slide" Target="slides/slide165.xml" /><Relationship Id="rId188" Type="http://schemas.openxmlformats.org/officeDocument/2006/relationships/slide" Target="slides/slide166.xml" /><Relationship Id="rId189" Type="http://schemas.openxmlformats.org/officeDocument/2006/relationships/slide" Target="slides/slide167.xml" /><Relationship Id="rId19" Type="http://schemas.openxmlformats.org/officeDocument/2006/relationships/slideMaster" Target="slideMasters/slideMaster19.xml" /><Relationship Id="rId190" Type="http://schemas.openxmlformats.org/officeDocument/2006/relationships/slide" Target="slides/slide168.xml" /><Relationship Id="rId191" Type="http://schemas.openxmlformats.org/officeDocument/2006/relationships/slide" Target="slides/slide169.xml" /><Relationship Id="rId192" Type="http://schemas.openxmlformats.org/officeDocument/2006/relationships/slide" Target="slides/slide170.xml" /><Relationship Id="rId193" Type="http://schemas.openxmlformats.org/officeDocument/2006/relationships/slide" Target="slides/slide171.xml" /><Relationship Id="rId194" Type="http://schemas.openxmlformats.org/officeDocument/2006/relationships/slide" Target="slides/slide172.xml" /><Relationship Id="rId195" Type="http://schemas.openxmlformats.org/officeDocument/2006/relationships/slide" Target="slides/slide173.xml" /><Relationship Id="rId196" Type="http://schemas.openxmlformats.org/officeDocument/2006/relationships/slide" Target="slides/slide174.xml" /><Relationship Id="rId197" Type="http://schemas.openxmlformats.org/officeDocument/2006/relationships/slide" Target="slides/slide175.xml" /><Relationship Id="rId198" Type="http://schemas.openxmlformats.org/officeDocument/2006/relationships/slide" Target="slides/slide176.xml" /><Relationship Id="rId199" Type="http://schemas.openxmlformats.org/officeDocument/2006/relationships/slide" Target="slides/slide177.xml" /><Relationship Id="rId2" Type="http://schemas.openxmlformats.org/officeDocument/2006/relationships/slideMaster" Target="slideMasters/slideMaster2.xml" /><Relationship Id="rId20" Type="http://schemas.openxmlformats.org/officeDocument/2006/relationships/slideMaster" Target="slideMasters/slideMaster20.xml" /><Relationship Id="rId200" Type="http://schemas.openxmlformats.org/officeDocument/2006/relationships/slide" Target="slides/slide178.xml" /><Relationship Id="rId201" Type="http://schemas.openxmlformats.org/officeDocument/2006/relationships/slide" Target="slides/slide179.xml" /><Relationship Id="rId202" Type="http://schemas.openxmlformats.org/officeDocument/2006/relationships/slide" Target="slides/slide180.xml" /><Relationship Id="rId203" Type="http://schemas.openxmlformats.org/officeDocument/2006/relationships/slide" Target="slides/slide181.xml" /><Relationship Id="rId204" Type="http://schemas.openxmlformats.org/officeDocument/2006/relationships/slide" Target="slides/slide182.xml" /><Relationship Id="rId205" Type="http://schemas.openxmlformats.org/officeDocument/2006/relationships/slide" Target="slides/slide183.xml" /><Relationship Id="rId206" Type="http://schemas.openxmlformats.org/officeDocument/2006/relationships/slide" Target="slides/slide184.xml" /><Relationship Id="rId207" Type="http://schemas.openxmlformats.org/officeDocument/2006/relationships/slide" Target="slides/slide185.xml" /><Relationship Id="rId208" Type="http://schemas.openxmlformats.org/officeDocument/2006/relationships/slide" Target="slides/slide186.xml" /><Relationship Id="rId209" Type="http://schemas.openxmlformats.org/officeDocument/2006/relationships/slide" Target="slides/slide187.xml" /><Relationship Id="rId21" Type="http://schemas.openxmlformats.org/officeDocument/2006/relationships/slideMaster" Target="slideMasters/slideMaster21.xml" /><Relationship Id="rId210" Type="http://schemas.openxmlformats.org/officeDocument/2006/relationships/slide" Target="slides/slide188.xml" /><Relationship Id="rId211" Type="http://schemas.openxmlformats.org/officeDocument/2006/relationships/slide" Target="slides/slide189.xml" /><Relationship Id="rId212" Type="http://schemas.openxmlformats.org/officeDocument/2006/relationships/slide" Target="slides/slide190.xml" /><Relationship Id="rId213" Type="http://schemas.openxmlformats.org/officeDocument/2006/relationships/slide" Target="slides/slide191.xml" /><Relationship Id="rId214" Type="http://schemas.openxmlformats.org/officeDocument/2006/relationships/slide" Target="slides/slide192.xml" /><Relationship Id="rId215" Type="http://schemas.openxmlformats.org/officeDocument/2006/relationships/slide" Target="slides/slide193.xml" /><Relationship Id="rId216" Type="http://schemas.openxmlformats.org/officeDocument/2006/relationships/slide" Target="slides/slide194.xml" /><Relationship Id="rId217" Type="http://schemas.openxmlformats.org/officeDocument/2006/relationships/slide" Target="slides/slide195.xml" /><Relationship Id="rId218" Type="http://schemas.openxmlformats.org/officeDocument/2006/relationships/slide" Target="slides/slide196.xml" /><Relationship Id="rId219" Type="http://schemas.openxmlformats.org/officeDocument/2006/relationships/slide" Target="slides/slide197.xml" /><Relationship Id="rId22" Type="http://schemas.openxmlformats.org/officeDocument/2006/relationships/notesMaster" Target="notesMasters/notesMaster1.xml" /><Relationship Id="rId220" Type="http://schemas.openxmlformats.org/officeDocument/2006/relationships/slide" Target="slides/slide198.xml" /><Relationship Id="rId221" Type="http://schemas.openxmlformats.org/officeDocument/2006/relationships/slide" Target="slides/slide199.xml" /><Relationship Id="rId222" Type="http://schemas.openxmlformats.org/officeDocument/2006/relationships/slide" Target="slides/slide200.xml" /><Relationship Id="rId223" Type="http://schemas.openxmlformats.org/officeDocument/2006/relationships/slide" Target="slides/slide201.xml" /><Relationship Id="rId224" Type="http://schemas.openxmlformats.org/officeDocument/2006/relationships/slide" Target="slides/slide202.xml" /><Relationship Id="rId225" Type="http://schemas.openxmlformats.org/officeDocument/2006/relationships/slide" Target="slides/slide203.xml" /><Relationship Id="rId226" Type="http://schemas.openxmlformats.org/officeDocument/2006/relationships/slide" Target="slides/slide204.xml" /><Relationship Id="rId227" Type="http://schemas.openxmlformats.org/officeDocument/2006/relationships/slide" Target="slides/slide205.xml" /><Relationship Id="rId228" Type="http://schemas.openxmlformats.org/officeDocument/2006/relationships/slide" Target="slides/slide206.xml" /><Relationship Id="rId229" Type="http://schemas.openxmlformats.org/officeDocument/2006/relationships/slide" Target="slides/slide207.xml" /><Relationship Id="rId23" Type="http://schemas.openxmlformats.org/officeDocument/2006/relationships/slide" Target="slides/slide1.xml" /><Relationship Id="rId230" Type="http://schemas.openxmlformats.org/officeDocument/2006/relationships/slide" Target="slides/slide208.xml" /><Relationship Id="rId231" Type="http://schemas.openxmlformats.org/officeDocument/2006/relationships/slide" Target="slides/slide209.xml" /><Relationship Id="rId232" Type="http://schemas.openxmlformats.org/officeDocument/2006/relationships/slide" Target="slides/slide210.xml" /><Relationship Id="rId233" Type="http://schemas.openxmlformats.org/officeDocument/2006/relationships/slide" Target="slides/slide211.xml" /><Relationship Id="rId234" Type="http://schemas.openxmlformats.org/officeDocument/2006/relationships/slide" Target="slides/slide212.xml" /><Relationship Id="rId235" Type="http://schemas.openxmlformats.org/officeDocument/2006/relationships/slide" Target="slides/slide213.xml" /><Relationship Id="rId236" Type="http://schemas.openxmlformats.org/officeDocument/2006/relationships/slide" Target="slides/slide214.xml" /><Relationship Id="rId237" Type="http://schemas.openxmlformats.org/officeDocument/2006/relationships/slide" Target="slides/slide215.xml" /><Relationship Id="rId238" Type="http://schemas.openxmlformats.org/officeDocument/2006/relationships/slide" Target="slides/slide216.xml" /><Relationship Id="rId239" Type="http://schemas.openxmlformats.org/officeDocument/2006/relationships/slide" Target="slides/slide217.xml" /><Relationship Id="rId24" Type="http://schemas.openxmlformats.org/officeDocument/2006/relationships/slide" Target="slides/slide2.xml" /><Relationship Id="rId240" Type="http://schemas.openxmlformats.org/officeDocument/2006/relationships/slide" Target="slides/slide218.xml" /><Relationship Id="rId241" Type="http://schemas.openxmlformats.org/officeDocument/2006/relationships/slide" Target="slides/slide219.xml" /><Relationship Id="rId242" Type="http://schemas.openxmlformats.org/officeDocument/2006/relationships/slide" Target="slides/slide220.xml" /><Relationship Id="rId243" Type="http://schemas.openxmlformats.org/officeDocument/2006/relationships/slide" Target="slides/slide221.xml" /><Relationship Id="rId244" Type="http://schemas.openxmlformats.org/officeDocument/2006/relationships/slide" Target="slides/slide222.xml" /><Relationship Id="rId245" Type="http://schemas.openxmlformats.org/officeDocument/2006/relationships/slide" Target="slides/slide223.xml" /><Relationship Id="rId246" Type="http://schemas.openxmlformats.org/officeDocument/2006/relationships/slide" Target="slides/slide224.xml" /><Relationship Id="rId247" Type="http://schemas.openxmlformats.org/officeDocument/2006/relationships/slide" Target="slides/slide225.xml" /><Relationship Id="rId248" Type="http://schemas.openxmlformats.org/officeDocument/2006/relationships/slide" Target="slides/slide226.xml" /><Relationship Id="rId249" Type="http://schemas.openxmlformats.org/officeDocument/2006/relationships/slide" Target="slides/slide227.xml" /><Relationship Id="rId25" Type="http://schemas.openxmlformats.org/officeDocument/2006/relationships/slide" Target="slides/slide3.xml" /><Relationship Id="rId250" Type="http://schemas.openxmlformats.org/officeDocument/2006/relationships/slide" Target="slides/slide228.xml" /><Relationship Id="rId251" Type="http://schemas.openxmlformats.org/officeDocument/2006/relationships/tags" Target="tags/tag1.xml" /><Relationship Id="rId252" Type="http://schemas.openxmlformats.org/officeDocument/2006/relationships/presProps" Target="presProps.xml" /><Relationship Id="rId253" Type="http://schemas.openxmlformats.org/officeDocument/2006/relationships/viewProps" Target="viewProps.xml" /><Relationship Id="rId254" Type="http://schemas.openxmlformats.org/officeDocument/2006/relationships/theme" Target="theme/theme1.xml" /><Relationship Id="rId255" Type="http://schemas.openxmlformats.org/officeDocument/2006/relationships/tableStyles" Target="tableStyles.xml" /><Relationship Id="rId26" Type="http://schemas.openxmlformats.org/officeDocument/2006/relationships/slide" Target="slides/slide4.xml" /><Relationship Id="rId27" Type="http://schemas.openxmlformats.org/officeDocument/2006/relationships/slide" Target="slides/slide5.xml" /><Relationship Id="rId28" Type="http://schemas.openxmlformats.org/officeDocument/2006/relationships/slide" Target="slides/slide6.xml" /><Relationship Id="rId29" Type="http://schemas.openxmlformats.org/officeDocument/2006/relationships/slide" Target="slides/slide7.xml" /><Relationship Id="rId3" Type="http://schemas.openxmlformats.org/officeDocument/2006/relationships/slideMaster" Target="slideMasters/slideMaster3.xml" /><Relationship Id="rId30" Type="http://schemas.openxmlformats.org/officeDocument/2006/relationships/slide" Target="slides/slide8.xml" /><Relationship Id="rId31" Type="http://schemas.openxmlformats.org/officeDocument/2006/relationships/slide" Target="slides/slide9.xml" /><Relationship Id="rId32" Type="http://schemas.openxmlformats.org/officeDocument/2006/relationships/slide" Target="slides/slide10.xml" /><Relationship Id="rId33" Type="http://schemas.openxmlformats.org/officeDocument/2006/relationships/slide" Target="slides/slide11.xml" /><Relationship Id="rId34" Type="http://schemas.openxmlformats.org/officeDocument/2006/relationships/slide" Target="slides/slide12.xml" /><Relationship Id="rId35" Type="http://schemas.openxmlformats.org/officeDocument/2006/relationships/slide" Target="slides/slide13.xml" /><Relationship Id="rId36" Type="http://schemas.openxmlformats.org/officeDocument/2006/relationships/slide" Target="slides/slide14.xml" /><Relationship Id="rId37" Type="http://schemas.openxmlformats.org/officeDocument/2006/relationships/slide" Target="slides/slide15.xml" /><Relationship Id="rId38" Type="http://schemas.openxmlformats.org/officeDocument/2006/relationships/slide" Target="slides/slide16.xml" /><Relationship Id="rId39" Type="http://schemas.openxmlformats.org/officeDocument/2006/relationships/slide" Target="slides/slide17.xml" /><Relationship Id="rId4" Type="http://schemas.openxmlformats.org/officeDocument/2006/relationships/slideMaster" Target="slideMasters/slideMaster4.xml" /><Relationship Id="rId40" Type="http://schemas.openxmlformats.org/officeDocument/2006/relationships/slide" Target="slides/slide18.xml" /><Relationship Id="rId41" Type="http://schemas.openxmlformats.org/officeDocument/2006/relationships/slide" Target="slides/slide19.xml" /><Relationship Id="rId42" Type="http://schemas.openxmlformats.org/officeDocument/2006/relationships/slide" Target="slides/slide20.xml" /><Relationship Id="rId43" Type="http://schemas.openxmlformats.org/officeDocument/2006/relationships/slide" Target="slides/slide21.xml" /><Relationship Id="rId44" Type="http://schemas.openxmlformats.org/officeDocument/2006/relationships/slide" Target="slides/slide22.xml" /><Relationship Id="rId45" Type="http://schemas.openxmlformats.org/officeDocument/2006/relationships/slide" Target="slides/slide23.xml" /><Relationship Id="rId46" Type="http://schemas.openxmlformats.org/officeDocument/2006/relationships/slide" Target="slides/slide24.xml" /><Relationship Id="rId47" Type="http://schemas.openxmlformats.org/officeDocument/2006/relationships/slide" Target="slides/slide25.xml" /><Relationship Id="rId48" Type="http://schemas.openxmlformats.org/officeDocument/2006/relationships/slide" Target="slides/slide26.xml" /><Relationship Id="rId49" Type="http://schemas.openxmlformats.org/officeDocument/2006/relationships/slide" Target="slides/slide27.xml" /><Relationship Id="rId5" Type="http://schemas.openxmlformats.org/officeDocument/2006/relationships/slideMaster" Target="slideMasters/slideMaster5.xml" /><Relationship Id="rId50" Type="http://schemas.openxmlformats.org/officeDocument/2006/relationships/slide" Target="slides/slide28.xml" /><Relationship Id="rId51" Type="http://schemas.openxmlformats.org/officeDocument/2006/relationships/slide" Target="slides/slide29.xml" /><Relationship Id="rId52" Type="http://schemas.openxmlformats.org/officeDocument/2006/relationships/slide" Target="slides/slide30.xml" /><Relationship Id="rId53" Type="http://schemas.openxmlformats.org/officeDocument/2006/relationships/slide" Target="slides/slide31.xml" /><Relationship Id="rId54" Type="http://schemas.openxmlformats.org/officeDocument/2006/relationships/slide" Target="slides/slide32.xml" /><Relationship Id="rId55" Type="http://schemas.openxmlformats.org/officeDocument/2006/relationships/slide" Target="slides/slide33.xml" /><Relationship Id="rId56" Type="http://schemas.openxmlformats.org/officeDocument/2006/relationships/slide" Target="slides/slide34.xml" /><Relationship Id="rId57" Type="http://schemas.openxmlformats.org/officeDocument/2006/relationships/slide" Target="slides/slide35.xml" /><Relationship Id="rId58" Type="http://schemas.openxmlformats.org/officeDocument/2006/relationships/slide" Target="slides/slide36.xml" /><Relationship Id="rId59" Type="http://schemas.openxmlformats.org/officeDocument/2006/relationships/slide" Target="slides/slide37.xml" /><Relationship Id="rId6" Type="http://schemas.openxmlformats.org/officeDocument/2006/relationships/slideMaster" Target="slideMasters/slideMaster6.xml" /><Relationship Id="rId60" Type="http://schemas.openxmlformats.org/officeDocument/2006/relationships/slide" Target="slides/slide38.xml" /><Relationship Id="rId61" Type="http://schemas.openxmlformats.org/officeDocument/2006/relationships/slide" Target="slides/slide39.xml" /><Relationship Id="rId62" Type="http://schemas.openxmlformats.org/officeDocument/2006/relationships/slide" Target="slides/slide40.xml" /><Relationship Id="rId63" Type="http://schemas.openxmlformats.org/officeDocument/2006/relationships/slide" Target="slides/slide41.xml" /><Relationship Id="rId64" Type="http://schemas.openxmlformats.org/officeDocument/2006/relationships/slide" Target="slides/slide42.xml" /><Relationship Id="rId65" Type="http://schemas.openxmlformats.org/officeDocument/2006/relationships/slide" Target="slides/slide43.xml" /><Relationship Id="rId66" Type="http://schemas.openxmlformats.org/officeDocument/2006/relationships/slide" Target="slides/slide44.xml" /><Relationship Id="rId67" Type="http://schemas.openxmlformats.org/officeDocument/2006/relationships/slide" Target="slides/slide45.xml" /><Relationship Id="rId68" Type="http://schemas.openxmlformats.org/officeDocument/2006/relationships/slide" Target="slides/slide46.xml" /><Relationship Id="rId69" Type="http://schemas.openxmlformats.org/officeDocument/2006/relationships/slide" Target="slides/slide47.xml" /><Relationship Id="rId7" Type="http://schemas.openxmlformats.org/officeDocument/2006/relationships/slideMaster" Target="slideMasters/slideMaster7.xml" /><Relationship Id="rId70" Type="http://schemas.openxmlformats.org/officeDocument/2006/relationships/slide" Target="slides/slide48.xml" /><Relationship Id="rId71" Type="http://schemas.openxmlformats.org/officeDocument/2006/relationships/slide" Target="slides/slide49.xml" /><Relationship Id="rId72" Type="http://schemas.openxmlformats.org/officeDocument/2006/relationships/slide" Target="slides/slide50.xml" /><Relationship Id="rId73" Type="http://schemas.openxmlformats.org/officeDocument/2006/relationships/slide" Target="slides/slide51.xml" /><Relationship Id="rId74" Type="http://schemas.openxmlformats.org/officeDocument/2006/relationships/slide" Target="slides/slide52.xml" /><Relationship Id="rId75" Type="http://schemas.openxmlformats.org/officeDocument/2006/relationships/slide" Target="slides/slide53.xml" /><Relationship Id="rId76" Type="http://schemas.openxmlformats.org/officeDocument/2006/relationships/slide" Target="slides/slide54.xml" /><Relationship Id="rId77" Type="http://schemas.openxmlformats.org/officeDocument/2006/relationships/slide" Target="slides/slide55.xml" /><Relationship Id="rId78" Type="http://schemas.openxmlformats.org/officeDocument/2006/relationships/slide" Target="slides/slide56.xml" /><Relationship Id="rId79" Type="http://schemas.openxmlformats.org/officeDocument/2006/relationships/slide" Target="slides/slide57.xml" /><Relationship Id="rId8" Type="http://schemas.openxmlformats.org/officeDocument/2006/relationships/slideMaster" Target="slideMasters/slideMaster8.xml" /><Relationship Id="rId80" Type="http://schemas.openxmlformats.org/officeDocument/2006/relationships/slide" Target="slides/slide58.xml" /><Relationship Id="rId81" Type="http://schemas.openxmlformats.org/officeDocument/2006/relationships/slide" Target="slides/slide59.xml" /><Relationship Id="rId82" Type="http://schemas.openxmlformats.org/officeDocument/2006/relationships/slide" Target="slides/slide60.xml" /><Relationship Id="rId83" Type="http://schemas.openxmlformats.org/officeDocument/2006/relationships/slide" Target="slides/slide61.xml" /><Relationship Id="rId84" Type="http://schemas.openxmlformats.org/officeDocument/2006/relationships/slide" Target="slides/slide62.xml" /><Relationship Id="rId85" Type="http://schemas.openxmlformats.org/officeDocument/2006/relationships/slide" Target="slides/slide63.xml" /><Relationship Id="rId86" Type="http://schemas.openxmlformats.org/officeDocument/2006/relationships/slide" Target="slides/slide64.xml" /><Relationship Id="rId87" Type="http://schemas.openxmlformats.org/officeDocument/2006/relationships/slide" Target="slides/slide65.xml" /><Relationship Id="rId88" Type="http://schemas.openxmlformats.org/officeDocument/2006/relationships/slide" Target="slides/slide66.xml" /><Relationship Id="rId89" Type="http://schemas.openxmlformats.org/officeDocument/2006/relationships/slide" Target="slides/slide67.xml" /><Relationship Id="rId9" Type="http://schemas.openxmlformats.org/officeDocument/2006/relationships/slideMaster" Target="slideMasters/slideMaster9.xml" /><Relationship Id="rId90" Type="http://schemas.openxmlformats.org/officeDocument/2006/relationships/slide" Target="slides/slide68.xml" /><Relationship Id="rId91" Type="http://schemas.openxmlformats.org/officeDocument/2006/relationships/slide" Target="slides/slide69.xml" /><Relationship Id="rId92" Type="http://schemas.openxmlformats.org/officeDocument/2006/relationships/slide" Target="slides/slide70.xml" /><Relationship Id="rId93" Type="http://schemas.openxmlformats.org/officeDocument/2006/relationships/slide" Target="slides/slide71.xml" /><Relationship Id="rId94" Type="http://schemas.openxmlformats.org/officeDocument/2006/relationships/slide" Target="slides/slide72.xml" /><Relationship Id="rId95" Type="http://schemas.openxmlformats.org/officeDocument/2006/relationships/slide" Target="slides/slide73.xml" /><Relationship Id="rId96" Type="http://schemas.openxmlformats.org/officeDocument/2006/relationships/slide" Target="slides/slide74.xml" /><Relationship Id="rId97" Type="http://schemas.openxmlformats.org/officeDocument/2006/relationships/slide" Target="slides/slide75.xml" /><Relationship Id="rId98" Type="http://schemas.openxmlformats.org/officeDocument/2006/relationships/slide" Target="slides/slide76.xml" /><Relationship Id="rId99" Type="http://schemas.openxmlformats.org/officeDocument/2006/relationships/slide" Target="slides/slide77.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22.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defPPr/>
            <a:lvl1pPr algn="l">
              <a:defRPr sz="1200"/>
            </a:lvl1pPr>
          </a:lstStyle>
          <a:p>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defPPr/>
            <a:lvl1pPr algn="r">
              <a:defRPr sz="1200"/>
            </a:lvl1pPr>
          </a:lstStyle>
          <a:p>
            <a:pPr/>
            <a:fld id="{073DEB62-7636-4941-B2D8-B1583364B995}" type="datetimeFigureOut">
              <a:rPr lang="en-US" smtClean="0"/>
              <a:pPr/>
              <a:t>9/20/2020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defPPr/>
            <a:lvl1pPr algn="l">
              <a:defRPr sz="1200"/>
            </a:lvl1pPr>
          </a:lstStyle>
          <a:p>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defPPr/>
            <a:lvl1pPr algn="r">
              <a:defRPr sz="1200"/>
            </a:lvl1pPr>
          </a:lstStyle>
          <a:p>
            <a:pPr/>
            <a:fld id="{D8A19B23-C748-434B-A43A-33F74BE47F1D}" type="slidenum">
              <a:rPr lang="en-US" smtClean="0"/>
              <a:pPr/>
              <a:t>‹#›</a:t>
            </a:fld>
            <a:endParaRPr lang="en-US"/>
          </a:p>
        </p:txBody>
      </p:sp>
    </p:spTree>
    <p:extLst>
      <p:ext uri="{BB962C8B-B14F-4D97-AF65-F5344CB8AC3E}">
        <p14:creationId xmlns:p14="http://schemas.microsoft.com/office/powerpoint/2010/main" val="2554879951"/>
      </p:ext>
    </p:extLst>
  </p:cSld>
  <p:clrMap bg1="lt1" tx1="dk1" bg2="lt2" tx2="dk2" accent1="accent1" accent2="accent2" accent3="accent3" accent4="accent4" accent5="accent5" accent6="accent6" hlink="hlink" folHlink="folHlink"/>
  <p:notesStyle>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20.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28.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31.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61.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62.xml" /><Relationship Id="rId2" Type="http://schemas.openxmlformats.org/officeDocument/2006/relationships/notesMaster" Target="../notesMasters/notesMaster1.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63.xml" /><Relationship Id="rId2" Type="http://schemas.openxmlformats.org/officeDocument/2006/relationships/notesMaster" Target="../notesMasters/notesMaster1.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65.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7</a:t>
            </a:fld>
            <a:endParaRPr lang="en-US"/>
          </a:p>
        </p:txBody>
      </p:sp>
    </p:spTree>
    <p:extLst>
      <p:ext uri="{BB962C8B-B14F-4D97-AF65-F5344CB8AC3E}">
        <p14:creationId xmlns:p14="http://schemas.microsoft.com/office/powerpoint/2010/main" val="2437801985"/>
      </p:ext>
    </p:extLst>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20</a:t>
            </a:fld>
            <a:endParaRPr lang="en-US"/>
          </a:p>
        </p:txBody>
      </p:sp>
    </p:spTree>
    <p:extLst>
      <p:ext uri="{BB962C8B-B14F-4D97-AF65-F5344CB8AC3E}">
        <p14:creationId xmlns:p14="http://schemas.microsoft.com/office/powerpoint/2010/main" val="1189345113"/>
      </p:ext>
    </p:extLst>
  </p:cSld>
  <p:clrMapOvr>
    <a:masterClrMapping/>
  </p:clrMapOvr>
</p:notes>
</file>

<file path=ppt/notesSlides/notesSlide11.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r>
              <a:rPr lang="en-US" err="1"/>
              <a:t>gdt</a:t>
            </a: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21</a:t>
            </a:fld>
            <a:endParaRPr lang="en-US"/>
          </a:p>
        </p:txBody>
      </p:sp>
    </p:spTree>
    <p:extLst>
      <p:ext uri="{BB962C8B-B14F-4D97-AF65-F5344CB8AC3E}">
        <p14:creationId xmlns:p14="http://schemas.microsoft.com/office/powerpoint/2010/main" val="280148089"/>
      </p:ext>
    </p:extLst>
  </p:cSld>
  <p:clrMapOvr>
    <a:masterClrMapping/>
  </p:clrMapOvr>
</p:notes>
</file>

<file path=ppt/notesSlides/notesSlide12.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r>
              <a:rPr lang="en-US" err="1"/>
              <a:t>gdt</a:t>
            </a: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22</a:t>
            </a:fld>
            <a:endParaRPr lang="en-US"/>
          </a:p>
        </p:txBody>
      </p:sp>
    </p:spTree>
    <p:extLst>
      <p:ext uri="{BB962C8B-B14F-4D97-AF65-F5344CB8AC3E}">
        <p14:creationId xmlns:p14="http://schemas.microsoft.com/office/powerpoint/2010/main" val="895404098"/>
      </p:ext>
    </p:extLst>
  </p:cSld>
  <p:clrMapOvr>
    <a:masterClrMapping/>
  </p:clrMapOvr>
</p:notes>
</file>

<file path=ppt/notesSlides/notesSlide13.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23</a:t>
            </a:fld>
            <a:endParaRPr lang="en-US"/>
          </a:p>
        </p:txBody>
      </p:sp>
    </p:spTree>
    <p:extLst>
      <p:ext uri="{BB962C8B-B14F-4D97-AF65-F5344CB8AC3E}">
        <p14:creationId xmlns:p14="http://schemas.microsoft.com/office/powerpoint/2010/main" val="2720682775"/>
      </p:ext>
    </p:extLst>
  </p:cSld>
  <p:clrMapOvr>
    <a:masterClrMapping/>
  </p:clrMapOvr>
</p:notes>
</file>

<file path=ppt/notesSlides/notesSlide14.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24</a:t>
            </a:fld>
            <a:endParaRPr lang="en-US"/>
          </a:p>
        </p:txBody>
      </p:sp>
    </p:spTree>
    <p:extLst>
      <p:ext uri="{BB962C8B-B14F-4D97-AF65-F5344CB8AC3E}">
        <p14:creationId xmlns:p14="http://schemas.microsoft.com/office/powerpoint/2010/main" val="422819660"/>
      </p:ext>
    </p:extLst>
  </p:cSld>
  <p:clrMapOvr>
    <a:masterClrMapping/>
  </p:clrMapOvr>
</p:notes>
</file>

<file path=ppt/notesSlides/notesSlide15.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25</a:t>
            </a:fld>
            <a:endParaRPr lang="en-US"/>
          </a:p>
        </p:txBody>
      </p:sp>
    </p:spTree>
    <p:extLst>
      <p:ext uri="{BB962C8B-B14F-4D97-AF65-F5344CB8AC3E}">
        <p14:creationId xmlns:p14="http://schemas.microsoft.com/office/powerpoint/2010/main" val="781238149"/>
      </p:ext>
    </p:extLst>
  </p:cSld>
  <p:clrMapOvr>
    <a:masterClrMapping/>
  </p:clrMapOvr>
</p:notes>
</file>

<file path=ppt/notesSlides/notesSlide16.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26</a:t>
            </a:fld>
            <a:endParaRPr lang="en-US"/>
          </a:p>
        </p:txBody>
      </p:sp>
    </p:spTree>
    <p:extLst>
      <p:ext uri="{BB962C8B-B14F-4D97-AF65-F5344CB8AC3E}">
        <p14:creationId xmlns:p14="http://schemas.microsoft.com/office/powerpoint/2010/main" val="183767305"/>
      </p:ext>
    </p:extLst>
  </p:cSld>
  <p:clrMapOvr>
    <a:masterClrMapping/>
  </p:clrMapOvr>
</p:notes>
</file>

<file path=ppt/notesSlides/notesSlide17.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27</a:t>
            </a:fld>
            <a:endParaRPr lang="en-US"/>
          </a:p>
        </p:txBody>
      </p:sp>
    </p:spTree>
    <p:extLst>
      <p:ext uri="{BB962C8B-B14F-4D97-AF65-F5344CB8AC3E}">
        <p14:creationId xmlns:p14="http://schemas.microsoft.com/office/powerpoint/2010/main" val="4139721553"/>
      </p:ext>
    </p:extLst>
  </p:cSld>
  <p:clrMapOvr>
    <a:masterClrMapping/>
  </p:clrMapOvr>
</p:notes>
</file>

<file path=ppt/notesSlides/notesSlide18.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28</a:t>
            </a:fld>
            <a:endParaRPr lang="en-US"/>
          </a:p>
        </p:txBody>
      </p:sp>
    </p:spTree>
    <p:extLst>
      <p:ext uri="{BB962C8B-B14F-4D97-AF65-F5344CB8AC3E}">
        <p14:creationId xmlns:p14="http://schemas.microsoft.com/office/powerpoint/2010/main" val="3679076317"/>
      </p:ext>
    </p:extLst>
  </p:cSld>
  <p:clrMapOvr>
    <a:masterClrMapping/>
  </p:clrMapOvr>
</p:notes>
</file>

<file path=ppt/notesSlides/notesSlide19.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29</a:t>
            </a:fld>
            <a:endParaRPr lang="en-US"/>
          </a:p>
        </p:txBody>
      </p:sp>
    </p:spTree>
    <p:extLst>
      <p:ext uri="{BB962C8B-B14F-4D97-AF65-F5344CB8AC3E}">
        <p14:creationId xmlns:p14="http://schemas.microsoft.com/office/powerpoint/2010/main" val="736932808"/>
      </p:ext>
    </p:extLst>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10</a:t>
            </a:fld>
            <a:endParaRPr lang="en-US"/>
          </a:p>
        </p:txBody>
      </p:sp>
      <p:sp>
        <p:nvSpPr>
          <p:cNvPr id="6" name="Notes Placeholder 5">
            <a:extLst>
              <a:ext uri="{FF2B5EF4-FFF2-40B4-BE49-F238E27FC236}">
                <a16:creationId xmlns:a16="http://schemas.microsoft.com/office/drawing/2014/main" id="{DECC3F3E-40E9-43C7-B62D-4C15324AD4F7}"/>
              </a:ext>
            </a:extLst>
          </p:cNvPr>
          <p:cNvSpPr txBox="1">
            <a:spLocks noGrp="1"/>
          </p:cNvSpPr>
          <p:nvPr>
            <p:ph type="body" idx="1"/>
          </p:nvPr>
        </p:nvSpPr>
        <p:spPr>
          <a:prstGeom prst="rect">
            <a:avLst/>
          </a:prstGeom>
          <a:noFill/>
        </p:spPr>
        <p:txBody>
          <a:bodyPr wrap="square">
            <a:spAutoFit/>
          </a:bodyPr>
          <a:lstStyle>
            <a:defPPr/>
          </a:lstStyle>
          <a:p>
            <a:pPr/>
            <a:r>
              <a:rPr lang="en-IN" b="0" i="0">
                <a:solidFill>
                  <a:srgbClr val="242729"/>
                </a:solidFill>
                <a:effectLst/>
                <a:latin typeface="Arial" pitchFamily="34" charset="0"/>
              </a:rPr>
              <a:t>Part of memory is reserved for kernel data structures that store information about the memory map and page tables. This on x86 is 128 MB. </a:t>
            </a:r>
            <a:endParaRPr lang="en-US"/>
          </a:p>
        </p:txBody>
      </p:sp>
    </p:spTree>
    <p:extLst>
      <p:ext uri="{BB962C8B-B14F-4D97-AF65-F5344CB8AC3E}">
        <p14:creationId xmlns:p14="http://schemas.microsoft.com/office/powerpoint/2010/main" val="3025193280"/>
      </p:ext>
    </p:extLst>
  </p:cSld>
  <p:clrMapOvr>
    <a:masterClrMapping/>
  </p:clrMapOvr>
</p:notes>
</file>

<file path=ppt/notesSlides/notesSlide20.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30</a:t>
            </a:fld>
            <a:endParaRPr lang="en-US"/>
          </a:p>
        </p:txBody>
      </p:sp>
    </p:spTree>
    <p:extLst>
      <p:ext uri="{BB962C8B-B14F-4D97-AF65-F5344CB8AC3E}">
        <p14:creationId xmlns:p14="http://schemas.microsoft.com/office/powerpoint/2010/main" val="2456467817"/>
      </p:ext>
    </p:extLst>
  </p:cSld>
  <p:clrMapOvr>
    <a:masterClrMapping/>
  </p:clrMapOvr>
</p:notes>
</file>

<file path=ppt/notesSlides/notesSlide21.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31</a:t>
            </a:fld>
            <a:endParaRPr lang="en-US"/>
          </a:p>
        </p:txBody>
      </p:sp>
    </p:spTree>
    <p:extLst>
      <p:ext uri="{BB962C8B-B14F-4D97-AF65-F5344CB8AC3E}">
        <p14:creationId xmlns:p14="http://schemas.microsoft.com/office/powerpoint/2010/main" val="3123416095"/>
      </p:ext>
    </p:extLst>
  </p:cSld>
  <p:clrMapOvr>
    <a:masterClrMapping/>
  </p:clrMapOvr>
</p:notes>
</file>

<file path=ppt/notesSlides/notesSlide22.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61</a:t>
            </a:fld>
            <a:endParaRPr lang="en-US"/>
          </a:p>
        </p:txBody>
      </p:sp>
    </p:spTree>
    <p:extLst>
      <p:ext uri="{BB962C8B-B14F-4D97-AF65-F5344CB8AC3E}">
        <p14:creationId xmlns:p14="http://schemas.microsoft.com/office/powerpoint/2010/main" val="4293429919"/>
      </p:ext>
    </p:extLst>
  </p:cSld>
  <p:clrMapOvr>
    <a:masterClrMapping/>
  </p:clrMapOvr>
</p:notes>
</file>

<file path=ppt/notesSlides/notesSlide23.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62</a:t>
            </a:fld>
            <a:endParaRPr lang="en-US"/>
          </a:p>
        </p:txBody>
      </p:sp>
    </p:spTree>
    <p:extLst>
      <p:ext uri="{BB962C8B-B14F-4D97-AF65-F5344CB8AC3E}">
        <p14:creationId xmlns:p14="http://schemas.microsoft.com/office/powerpoint/2010/main" val="3167930004"/>
      </p:ext>
    </p:extLst>
  </p:cSld>
  <p:clrMapOvr>
    <a:masterClrMapping/>
  </p:clrMapOvr>
</p:notes>
</file>

<file path=ppt/notesSlides/notesSlide24.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63</a:t>
            </a:fld>
            <a:endParaRPr lang="en-US"/>
          </a:p>
        </p:txBody>
      </p:sp>
    </p:spTree>
    <p:extLst>
      <p:ext uri="{BB962C8B-B14F-4D97-AF65-F5344CB8AC3E}">
        <p14:creationId xmlns:p14="http://schemas.microsoft.com/office/powerpoint/2010/main" val="3716032827"/>
      </p:ext>
    </p:extLst>
  </p:cSld>
  <p:clrMapOvr>
    <a:masterClrMapping/>
  </p:clrMapOvr>
</p:notes>
</file>

<file path=ppt/notesSlides/notesSlide25.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65</a:t>
            </a:fld>
            <a:endParaRPr lang="en-US"/>
          </a:p>
        </p:txBody>
      </p:sp>
    </p:spTree>
    <p:extLst>
      <p:ext uri="{BB962C8B-B14F-4D97-AF65-F5344CB8AC3E}">
        <p14:creationId xmlns:p14="http://schemas.microsoft.com/office/powerpoint/2010/main" val="1384085073"/>
      </p:ext>
    </p:extLst>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11</a:t>
            </a:fld>
            <a:endParaRPr lang="en-US"/>
          </a:p>
        </p:txBody>
      </p:sp>
    </p:spTree>
    <p:extLst>
      <p:ext uri="{BB962C8B-B14F-4D97-AF65-F5344CB8AC3E}">
        <p14:creationId xmlns:p14="http://schemas.microsoft.com/office/powerpoint/2010/main" val="1152577054"/>
      </p:ext>
    </p:extLst>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12</a:t>
            </a:fld>
            <a:endParaRPr lang="en-US"/>
          </a:p>
        </p:txBody>
      </p:sp>
    </p:spTree>
    <p:extLst>
      <p:ext uri="{BB962C8B-B14F-4D97-AF65-F5344CB8AC3E}">
        <p14:creationId xmlns:p14="http://schemas.microsoft.com/office/powerpoint/2010/main" val="25857147"/>
      </p:ext>
    </p:extLst>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14</a:t>
            </a:fld>
            <a:endParaRPr lang="en-US"/>
          </a:p>
        </p:txBody>
      </p:sp>
    </p:spTree>
    <p:extLst>
      <p:ext uri="{BB962C8B-B14F-4D97-AF65-F5344CB8AC3E}">
        <p14:creationId xmlns:p14="http://schemas.microsoft.com/office/powerpoint/2010/main" val="2358051634"/>
      </p:ext>
    </p:extLst>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15</a:t>
            </a:fld>
            <a:endParaRPr lang="en-US"/>
          </a:p>
        </p:txBody>
      </p:sp>
    </p:spTree>
    <p:extLst>
      <p:ext uri="{BB962C8B-B14F-4D97-AF65-F5344CB8AC3E}">
        <p14:creationId xmlns:p14="http://schemas.microsoft.com/office/powerpoint/2010/main" val="2039816374"/>
      </p:ext>
    </p:extLst>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16</a:t>
            </a:fld>
            <a:endParaRPr lang="en-US"/>
          </a:p>
        </p:txBody>
      </p:sp>
    </p:spTree>
    <p:extLst>
      <p:ext uri="{BB962C8B-B14F-4D97-AF65-F5344CB8AC3E}">
        <p14:creationId xmlns:p14="http://schemas.microsoft.com/office/powerpoint/2010/main" val="3776809628"/>
      </p:ext>
    </p:extLst>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18</a:t>
            </a:fld>
            <a:endParaRPr lang="en-US"/>
          </a:p>
        </p:txBody>
      </p:sp>
    </p:spTree>
    <p:extLst>
      <p:ext uri="{BB962C8B-B14F-4D97-AF65-F5344CB8AC3E}">
        <p14:creationId xmlns:p14="http://schemas.microsoft.com/office/powerpoint/2010/main" val="2474299204"/>
      </p:ext>
    </p:extLst>
  </p:cSld>
  <p:clrMapOvr>
    <a:masterClrMapping/>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19</a:t>
            </a:fld>
            <a:endParaRPr lang="en-US"/>
          </a:p>
        </p:txBody>
      </p:sp>
    </p:spTree>
    <p:extLst>
      <p:ext uri="{BB962C8B-B14F-4D97-AF65-F5344CB8AC3E}">
        <p14:creationId xmlns:p14="http://schemas.microsoft.com/office/powerpoint/2010/main" val="3241438922"/>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0.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1.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2.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3.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4.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5.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6.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7.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8.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9.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0.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11.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2.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3.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4.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5.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6.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7.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8.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9.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20.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1.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2.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3.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4.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5.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6.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7.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8.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9.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30.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1.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2.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3.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4.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5.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6.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7.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8.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9.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0.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1.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2.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3.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4.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5.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6.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7.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8.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9.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0.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1.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2.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3.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4.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5.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56.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57.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58.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59.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0.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1.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2.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3.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4.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5.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6.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67.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68.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69.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70.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1.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2.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3.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4.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5.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6.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7.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78.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79.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80.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1.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2.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3.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4.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5.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6.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7.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8.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89.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90.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1.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2.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3.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4.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5.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6.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7.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8.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9.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00.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1.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2.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3.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4.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5.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6.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7.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8.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9.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10.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1.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2.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3.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4.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5.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6.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7.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8.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9.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20.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21.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22.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23.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24.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25.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26.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27.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28.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29.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30.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31.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4.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6.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8.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2.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5.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6.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7.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8.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9.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1.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2.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3.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6.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7.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8.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9.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0.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1.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2.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3.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4.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7.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8.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9.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0.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1.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2.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3.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4.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5.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7.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68.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69.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0.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1.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2.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3.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4.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5.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6.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7.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8.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79.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0.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1.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2.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3.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4.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5.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6.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7.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8.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9.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0.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1.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2.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3.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4.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5.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6.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7.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8.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9.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p:txBody>
          <a:bodyPr/>
          <a:lstStyle>
            <a:defPPr/>
          </a:lstStyle>
          <a:p>
            <a:pPr/>
            <a:r>
              <a:rPr lang="en-US" smtClean="0"/>
              <a:t>Click to edit Master title style</a:t>
            </a:r>
            <a:endParaRPr lang="en-US"/>
          </a:p>
        </p:txBody>
      </p:sp>
      <p:sp>
        <p:nvSpPr>
          <p:cNvPr id="3" name="Subtitle 2"/>
          <p:cNvSpPr>
            <a:spLocks noGrp="1"/>
          </p:cNvSpPr>
          <p:nvPr>
            <p:ph type="subTitle" idx="1"/>
          </p:nvPr>
        </p:nvSpPr>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r>
              <a:rPr lang="en-US" smtClean="0"/>
              <a:t>Click to edit Master subtitle style</a:t>
            </a:r>
            <a:endParaRPr lang="en-US"/>
          </a:p>
        </p:txBody>
      </p:sp>
      <p:sp>
        <p:nvSpPr>
          <p:cNvPr id="4" name="Date Placeholder 3"/>
          <p:cNvSpPr>
            <a:spLocks noGrp="1"/>
          </p:cNvSpPr>
          <p:nvPr>
            <p:ph type="dt" sz="half" idx="2"/>
          </p:nvPr>
        </p:nvSpPr>
        <p:spPr/>
        <p:txBody>
          <a:bodyPr/>
          <a:lstStyle>
            <a:defPPr/>
          </a:lstStyle>
          <a:p>
            <a:pPr/>
            <a:fld id="{4D22A28E-CA83-4F80-8EC1-86E6055AFCFE}" type="datetimeFigureOut">
              <a:rPr lang="en-US" smtClean="0"/>
              <a:pPr/>
              <a:t>11/7/2009</a:t>
            </a:fld>
            <a:endParaRPr lang="en-US"/>
          </a:p>
        </p:txBody>
      </p:sp>
      <p:sp>
        <p:nvSpPr>
          <p:cNvPr id="5" name="Footer Placeholder 4"/>
          <p:cNvSpPr>
            <a:spLocks noGrp="1"/>
          </p:cNvSpPr>
          <p:nvPr>
            <p:ph type="ftr" sz="quarter" idx="3"/>
          </p:nvPr>
        </p:nvSpPr>
        <p:spPr/>
        <p:txBody>
          <a:bodyPr/>
          <a:lstStyle>
            <a:defPPr/>
          </a:lstStyle>
          <a:p>
            <a:pPr/>
            <a:endParaRPr lang="en-US"/>
          </a:p>
        </p:txBody>
      </p:sp>
      <p:sp>
        <p:nvSpPr>
          <p:cNvPr id="6" name="Slide Number Placeholder 5"/>
          <p:cNvSpPr>
            <a:spLocks noGrp="1"/>
          </p:cNvSpPr>
          <p:nvPr>
            <p:ph type="sldNum" sz="quarter" idx="4"/>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defPPr/>
          </a:lstStyle>
          <a:p>
            <a:pPr/>
            <a:fld id="{10F5B305-579E-4ACB-AA8E-797AC77BF880}" type="datetimeFigureOut">
              <a:rPr lang="en-US" smtClean="0"/>
              <a:pPr/>
              <a:t>11/7/2009</a:t>
            </a:fld>
            <a:endParaRPr lang="en-US"/>
          </a:p>
        </p:txBody>
      </p:sp>
      <p:sp>
        <p:nvSpPr>
          <p:cNvPr id="5" name="Footer Placeholder 4"/>
          <p:cNvSpPr>
            <a:spLocks noGrp="1"/>
          </p:cNvSpPr>
          <p:nvPr>
            <p:ph type="ftr" sz="quarter" idx="3"/>
          </p:nvPr>
        </p:nvSpPr>
        <p:spPr/>
        <p:txBody>
          <a:bodyPr/>
          <a:lstStyle>
            <a:defPPr/>
          </a:lstStyle>
          <a:p>
            <a:pPr/>
            <a:endParaRPr lang="en-US"/>
          </a:p>
        </p:txBody>
      </p:sp>
      <p:sp>
        <p:nvSpPr>
          <p:cNvPr id="6" name="Slide Number Placeholder 5"/>
          <p:cNvSpPr>
            <a:spLocks noGrp="1"/>
          </p:cNvSpPr>
          <p:nvPr>
            <p:ph type="sldNum" sz="quarter" idx="4"/>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10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9/17/2020</a:t>
            </a:fld>
            <a:endParaRPr lang="en-US"/>
          </a:p>
        </p:txBody>
      </p:sp>
      <p:sp>
        <p:nvSpPr>
          <p:cNvPr id="5" name="Footer Placeholder 4">
            <a:extLst>
              <a:ext uri="{FF2B5EF4-FFF2-40B4-BE49-F238E27FC236}">
                <a16:creationId xmlns=""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10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9/17/2020</a:t>
            </a:fld>
            <a:endParaRPr lang="en-US"/>
          </a:p>
        </p:txBody>
      </p:sp>
      <p:sp>
        <p:nvSpPr>
          <p:cNvPr id="5" name="Footer Placeholder 4">
            <a:extLst>
              <a:ext uri="{FF2B5EF4-FFF2-40B4-BE49-F238E27FC236}">
                <a16:creationId xmlns=""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10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9/17/2020</a:t>
            </a:fld>
            <a:endParaRPr lang="en-US"/>
          </a:p>
        </p:txBody>
      </p:sp>
      <p:sp>
        <p:nvSpPr>
          <p:cNvPr id="5" name="Footer Placeholder 4">
            <a:extLst>
              <a:ext uri="{FF2B5EF4-FFF2-40B4-BE49-F238E27FC236}">
                <a16:creationId xmlns=""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10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9/17/2020</a:t>
            </a:fld>
            <a:endParaRPr lang="en-US"/>
          </a:p>
        </p:txBody>
      </p:sp>
      <p:sp>
        <p:nvSpPr>
          <p:cNvPr id="6" name="Footer Placeholder 5">
            <a:extLst>
              <a:ext uri="{FF2B5EF4-FFF2-40B4-BE49-F238E27FC236}">
                <a16:creationId xmlns=""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10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9/17/2020</a:t>
            </a:fld>
            <a:endParaRPr lang="en-US"/>
          </a:p>
        </p:txBody>
      </p:sp>
      <p:sp>
        <p:nvSpPr>
          <p:cNvPr id="8" name="Footer Placeholder 7">
            <a:extLst>
              <a:ext uri="{FF2B5EF4-FFF2-40B4-BE49-F238E27FC236}">
                <a16:creationId xmlns=""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10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9/17/2020</a:t>
            </a:fld>
            <a:endParaRPr lang="en-US"/>
          </a:p>
        </p:txBody>
      </p:sp>
      <p:sp>
        <p:nvSpPr>
          <p:cNvPr id="4" name="Footer Placeholder 3">
            <a:extLst>
              <a:ext uri="{FF2B5EF4-FFF2-40B4-BE49-F238E27FC236}">
                <a16:creationId xmlns=""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10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9/17/2020</a:t>
            </a:fld>
            <a:endParaRPr lang="en-US"/>
          </a:p>
        </p:txBody>
      </p:sp>
      <p:sp>
        <p:nvSpPr>
          <p:cNvPr id="3" name="Footer Placeholder 2">
            <a:extLst>
              <a:ext uri="{FF2B5EF4-FFF2-40B4-BE49-F238E27FC236}">
                <a16:creationId xmlns=""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10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9/17/2020</a:t>
            </a:fld>
            <a:endParaRPr lang="en-US"/>
          </a:p>
        </p:txBody>
      </p:sp>
      <p:sp>
        <p:nvSpPr>
          <p:cNvPr id="6" name="Footer Placeholder 5">
            <a:extLst>
              <a:ext uri="{FF2B5EF4-FFF2-40B4-BE49-F238E27FC236}">
                <a16:creationId xmlns=""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10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a:extLst>
              <a:ext uri="{FF2B5EF4-FFF2-40B4-BE49-F238E27FC236}">
                <a16:creationId xmlns=""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9/17/2020</a:t>
            </a:fld>
            <a:endParaRPr lang="en-US"/>
          </a:p>
        </p:txBody>
      </p:sp>
      <p:sp>
        <p:nvSpPr>
          <p:cNvPr id="6" name="Footer Placeholder 5">
            <a:extLst>
              <a:ext uri="{FF2B5EF4-FFF2-40B4-BE49-F238E27FC236}">
                <a16:creationId xmlns=""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10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9/17/2020</a:t>
            </a:fld>
            <a:endParaRPr lang="en-US"/>
          </a:p>
        </p:txBody>
      </p:sp>
      <p:sp>
        <p:nvSpPr>
          <p:cNvPr id="5" name="Footer Placeholder 4">
            <a:extLst>
              <a:ext uri="{FF2B5EF4-FFF2-40B4-BE49-F238E27FC236}">
                <a16:creationId xmlns=""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p:txBody>
          <a:bodyPr vert="eaVert"/>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defPPr/>
          </a:lstStyle>
          <a:p>
            <a:pPr/>
            <a:fld id="{4CF98141-C6D4-4346-9D00-1AF88BB37B9B}" type="datetimeFigureOut">
              <a:rPr lang="en-US" smtClean="0"/>
              <a:pPr/>
              <a:t>11/7/2009</a:t>
            </a:fld>
            <a:endParaRPr lang="en-US"/>
          </a:p>
        </p:txBody>
      </p:sp>
      <p:sp>
        <p:nvSpPr>
          <p:cNvPr id="5" name="Footer Placeholder 4"/>
          <p:cNvSpPr>
            <a:spLocks noGrp="1"/>
          </p:cNvSpPr>
          <p:nvPr>
            <p:ph type="ftr" sz="quarter" idx="3"/>
          </p:nvPr>
        </p:nvSpPr>
        <p:spPr/>
        <p:txBody>
          <a:bodyPr/>
          <a:lstStyle>
            <a:defPPr/>
          </a:lstStyle>
          <a:p>
            <a:pPr/>
            <a:endParaRPr lang="en-US"/>
          </a:p>
        </p:txBody>
      </p:sp>
      <p:sp>
        <p:nvSpPr>
          <p:cNvPr id="6" name="Slide Number Placeholder 5"/>
          <p:cNvSpPr>
            <a:spLocks noGrp="1"/>
          </p:cNvSpPr>
          <p:nvPr>
            <p:ph type="sldNum" sz="quarter" idx="4"/>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1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9/17/2020</a:t>
            </a:fld>
            <a:endParaRPr lang="en-US"/>
          </a:p>
        </p:txBody>
      </p:sp>
      <p:sp>
        <p:nvSpPr>
          <p:cNvPr id="5" name="Footer Placeholder 4">
            <a:extLst>
              <a:ext uri="{FF2B5EF4-FFF2-40B4-BE49-F238E27FC236}">
                <a16:creationId xmlns=""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1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9/17/2020</a:t>
            </a:fld>
            <a:endParaRPr lang="en-US"/>
          </a:p>
        </p:txBody>
      </p:sp>
      <p:sp>
        <p:nvSpPr>
          <p:cNvPr id="5" name="Footer Placeholder 4">
            <a:extLst>
              <a:ext uri="{FF2B5EF4-FFF2-40B4-BE49-F238E27FC236}">
                <a16:creationId xmlns=""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1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9/17/2020</a:t>
            </a:fld>
            <a:endParaRPr lang="en-US"/>
          </a:p>
        </p:txBody>
      </p:sp>
      <p:sp>
        <p:nvSpPr>
          <p:cNvPr id="5" name="Footer Placeholder 4">
            <a:extLst>
              <a:ext uri="{FF2B5EF4-FFF2-40B4-BE49-F238E27FC236}">
                <a16:creationId xmlns=""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1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9/17/2020</a:t>
            </a:fld>
            <a:endParaRPr lang="en-US"/>
          </a:p>
        </p:txBody>
      </p:sp>
      <p:sp>
        <p:nvSpPr>
          <p:cNvPr id="5" name="Footer Placeholder 4">
            <a:extLst>
              <a:ext uri="{FF2B5EF4-FFF2-40B4-BE49-F238E27FC236}">
                <a16:creationId xmlns=""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1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9/17/2020</a:t>
            </a:fld>
            <a:endParaRPr lang="en-US"/>
          </a:p>
        </p:txBody>
      </p:sp>
      <p:sp>
        <p:nvSpPr>
          <p:cNvPr id="6" name="Footer Placeholder 5">
            <a:extLst>
              <a:ext uri="{FF2B5EF4-FFF2-40B4-BE49-F238E27FC236}">
                <a16:creationId xmlns=""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1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9/17/2020</a:t>
            </a:fld>
            <a:endParaRPr lang="en-US"/>
          </a:p>
        </p:txBody>
      </p:sp>
      <p:sp>
        <p:nvSpPr>
          <p:cNvPr id="8" name="Footer Placeholder 7">
            <a:extLst>
              <a:ext uri="{FF2B5EF4-FFF2-40B4-BE49-F238E27FC236}">
                <a16:creationId xmlns=""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1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9/17/2020</a:t>
            </a:fld>
            <a:endParaRPr lang="en-US"/>
          </a:p>
        </p:txBody>
      </p:sp>
      <p:sp>
        <p:nvSpPr>
          <p:cNvPr id="4" name="Footer Placeholder 3">
            <a:extLst>
              <a:ext uri="{FF2B5EF4-FFF2-40B4-BE49-F238E27FC236}">
                <a16:creationId xmlns=""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1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9/17/2020</a:t>
            </a:fld>
            <a:endParaRPr lang="en-US"/>
          </a:p>
        </p:txBody>
      </p:sp>
      <p:sp>
        <p:nvSpPr>
          <p:cNvPr id="3" name="Footer Placeholder 2">
            <a:extLst>
              <a:ext uri="{FF2B5EF4-FFF2-40B4-BE49-F238E27FC236}">
                <a16:creationId xmlns=""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1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9/17/2020</a:t>
            </a:fld>
            <a:endParaRPr lang="en-US"/>
          </a:p>
        </p:txBody>
      </p:sp>
      <p:sp>
        <p:nvSpPr>
          <p:cNvPr id="6" name="Footer Placeholder 5">
            <a:extLst>
              <a:ext uri="{FF2B5EF4-FFF2-40B4-BE49-F238E27FC236}">
                <a16:creationId xmlns=""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1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a:extLst>
              <a:ext uri="{FF2B5EF4-FFF2-40B4-BE49-F238E27FC236}">
                <a16:creationId xmlns=""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9/17/2020</a:t>
            </a:fld>
            <a:endParaRPr lang="en-US"/>
          </a:p>
        </p:txBody>
      </p:sp>
      <p:sp>
        <p:nvSpPr>
          <p:cNvPr id="6" name="Footer Placeholder 5">
            <a:extLst>
              <a:ext uri="{FF2B5EF4-FFF2-40B4-BE49-F238E27FC236}">
                <a16:creationId xmlns=""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5" name="Footer Placeholder 4">
            <a:extLst>
              <a:ext uri="{FF2B5EF4-FFF2-40B4-BE49-F238E27FC236}">
                <a16:creationId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1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9/17/2020</a:t>
            </a:fld>
            <a:endParaRPr lang="en-US"/>
          </a:p>
        </p:txBody>
      </p:sp>
      <p:sp>
        <p:nvSpPr>
          <p:cNvPr id="5" name="Footer Placeholder 4">
            <a:extLst>
              <a:ext uri="{FF2B5EF4-FFF2-40B4-BE49-F238E27FC236}">
                <a16:creationId xmlns=""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1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9/17/2020</a:t>
            </a:fld>
            <a:endParaRPr lang="en-US"/>
          </a:p>
        </p:txBody>
      </p:sp>
      <p:sp>
        <p:nvSpPr>
          <p:cNvPr id="5" name="Footer Placeholder 4">
            <a:extLst>
              <a:ext uri="{FF2B5EF4-FFF2-40B4-BE49-F238E27FC236}">
                <a16:creationId xmlns=""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1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5" name="Footer Placeholder 4">
            <a:extLst>
              <a:ext uri="{FF2B5EF4-FFF2-40B4-BE49-F238E27FC236}">
                <a16:creationId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1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5" name="Footer Placeholder 4">
            <a:extLst>
              <a:ext uri="{FF2B5EF4-FFF2-40B4-BE49-F238E27FC236}">
                <a16:creationId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1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5" name="Footer Placeholder 4">
            <a:extLst>
              <a:ext uri="{FF2B5EF4-FFF2-40B4-BE49-F238E27FC236}">
                <a16:creationId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1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6" name="Footer Placeholder 5">
            <a:extLst>
              <a:ext uri="{FF2B5EF4-FFF2-40B4-BE49-F238E27FC236}">
                <a16:creationId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1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8" name="Footer Placeholder 7">
            <a:extLst>
              <a:ext uri="{FF2B5EF4-FFF2-40B4-BE49-F238E27FC236}">
                <a16:creationId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1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4" name="Footer Placeholder 3">
            <a:extLst>
              <a:ext uri="{FF2B5EF4-FFF2-40B4-BE49-F238E27FC236}">
                <a16:creationId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1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3" name="Footer Placeholder 2">
            <a:extLst>
              <a:ext uri="{FF2B5EF4-FFF2-40B4-BE49-F238E27FC236}">
                <a16:creationId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1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6" name="Footer Placeholder 5">
            <a:extLst>
              <a:ext uri="{FF2B5EF4-FFF2-40B4-BE49-F238E27FC236}">
                <a16:creationId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5" name="Footer Placeholder 4">
            <a:extLst>
              <a:ext uri="{FF2B5EF4-FFF2-40B4-BE49-F238E27FC236}">
                <a16:creationId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1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a:extLst>
              <a:ext uri="{FF2B5EF4-FFF2-40B4-BE49-F238E27FC236}">
                <a16:creationId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6" name="Footer Placeholder 5">
            <a:extLst>
              <a:ext uri="{FF2B5EF4-FFF2-40B4-BE49-F238E27FC236}">
                <a16:creationId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1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5" name="Footer Placeholder 4">
            <a:extLst>
              <a:ext uri="{FF2B5EF4-FFF2-40B4-BE49-F238E27FC236}">
                <a16:creationId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1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5" name="Footer Placeholder 4">
            <a:extLst>
              <a:ext uri="{FF2B5EF4-FFF2-40B4-BE49-F238E27FC236}">
                <a16:creationId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1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5" name="Footer Placeholder 4">
            <a:extLst>
              <a:ext uri="{FF2B5EF4-FFF2-40B4-BE49-F238E27FC236}">
                <a16:creationId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1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5" name="Footer Placeholder 4">
            <a:extLst>
              <a:ext uri="{FF2B5EF4-FFF2-40B4-BE49-F238E27FC236}">
                <a16:creationId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1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5" name="Footer Placeholder 4">
            <a:extLst>
              <a:ext uri="{FF2B5EF4-FFF2-40B4-BE49-F238E27FC236}">
                <a16:creationId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1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6" name="Footer Placeholder 5">
            <a:extLst>
              <a:ext uri="{FF2B5EF4-FFF2-40B4-BE49-F238E27FC236}">
                <a16:creationId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1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8" name="Footer Placeholder 7">
            <a:extLst>
              <a:ext uri="{FF2B5EF4-FFF2-40B4-BE49-F238E27FC236}">
                <a16:creationId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1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4" name="Footer Placeholder 3">
            <a:extLst>
              <a:ext uri="{FF2B5EF4-FFF2-40B4-BE49-F238E27FC236}">
                <a16:creationId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1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3" name="Footer Placeholder 2">
            <a:extLst>
              <a:ext uri="{FF2B5EF4-FFF2-40B4-BE49-F238E27FC236}">
                <a16:creationId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5" name="Footer Placeholder 4">
            <a:extLst>
              <a:ext uri="{FF2B5EF4-FFF2-40B4-BE49-F238E27FC236}">
                <a16:creationId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1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6" name="Footer Placeholder 5">
            <a:extLst>
              <a:ext uri="{FF2B5EF4-FFF2-40B4-BE49-F238E27FC236}">
                <a16:creationId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1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a:extLst>
              <a:ext uri="{FF2B5EF4-FFF2-40B4-BE49-F238E27FC236}">
                <a16:creationId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6" name="Footer Placeholder 5">
            <a:extLst>
              <a:ext uri="{FF2B5EF4-FFF2-40B4-BE49-F238E27FC236}">
                <a16:creationId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1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5" name="Footer Placeholder 4">
            <a:extLst>
              <a:ext uri="{FF2B5EF4-FFF2-40B4-BE49-F238E27FC236}">
                <a16:creationId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1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5" name="Footer Placeholder 4">
            <a:extLst>
              <a:ext uri="{FF2B5EF4-FFF2-40B4-BE49-F238E27FC236}">
                <a16:creationId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1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5" name="Footer Placeholder 4">
            <a:extLst>
              <a:ext uri="{FF2B5EF4-FFF2-40B4-BE49-F238E27FC236}">
                <a16:creationId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1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5" name="Footer Placeholder 4">
            <a:extLst>
              <a:ext uri="{FF2B5EF4-FFF2-40B4-BE49-F238E27FC236}">
                <a16:creationId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1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5" name="Footer Placeholder 4">
            <a:extLst>
              <a:ext uri="{FF2B5EF4-FFF2-40B4-BE49-F238E27FC236}">
                <a16:creationId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1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6" name="Footer Placeholder 5">
            <a:extLst>
              <a:ext uri="{FF2B5EF4-FFF2-40B4-BE49-F238E27FC236}">
                <a16:creationId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1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8" name="Footer Placeholder 7">
            <a:extLst>
              <a:ext uri="{FF2B5EF4-FFF2-40B4-BE49-F238E27FC236}">
                <a16:creationId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1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4" name="Footer Placeholder 3">
            <a:extLst>
              <a:ext uri="{FF2B5EF4-FFF2-40B4-BE49-F238E27FC236}">
                <a16:creationId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6" name="Footer Placeholder 5">
            <a:extLst>
              <a:ext uri="{FF2B5EF4-FFF2-40B4-BE49-F238E27FC236}">
                <a16:creationId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1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3" name="Footer Placeholder 2">
            <a:extLst>
              <a:ext uri="{FF2B5EF4-FFF2-40B4-BE49-F238E27FC236}">
                <a16:creationId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1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6" name="Footer Placeholder 5">
            <a:extLst>
              <a:ext uri="{FF2B5EF4-FFF2-40B4-BE49-F238E27FC236}">
                <a16:creationId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1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a:extLst>
              <a:ext uri="{FF2B5EF4-FFF2-40B4-BE49-F238E27FC236}">
                <a16:creationId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6" name="Footer Placeholder 5">
            <a:extLst>
              <a:ext uri="{FF2B5EF4-FFF2-40B4-BE49-F238E27FC236}">
                <a16:creationId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1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5" name="Footer Placeholder 4">
            <a:extLst>
              <a:ext uri="{FF2B5EF4-FFF2-40B4-BE49-F238E27FC236}">
                <a16:creationId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1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5" name="Footer Placeholder 4">
            <a:extLst>
              <a:ext uri="{FF2B5EF4-FFF2-40B4-BE49-F238E27FC236}">
                <a16:creationId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1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5" name="Footer Placeholder 4">
            <a:extLst>
              <a:ext uri="{FF2B5EF4-FFF2-40B4-BE49-F238E27FC236}">
                <a16:creationId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1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5" name="Footer Placeholder 4">
            <a:extLst>
              <a:ext uri="{FF2B5EF4-FFF2-40B4-BE49-F238E27FC236}">
                <a16:creationId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1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5" name="Footer Placeholder 4">
            <a:extLst>
              <a:ext uri="{FF2B5EF4-FFF2-40B4-BE49-F238E27FC236}">
                <a16:creationId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1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6" name="Footer Placeholder 5">
            <a:extLst>
              <a:ext uri="{FF2B5EF4-FFF2-40B4-BE49-F238E27FC236}">
                <a16:creationId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1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8" name="Footer Placeholder 7">
            <a:extLst>
              <a:ext uri="{FF2B5EF4-FFF2-40B4-BE49-F238E27FC236}">
                <a16:creationId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8" name="Footer Placeholder 7">
            <a:extLst>
              <a:ext uri="{FF2B5EF4-FFF2-40B4-BE49-F238E27FC236}">
                <a16:creationId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1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4" name="Footer Placeholder 3">
            <a:extLst>
              <a:ext uri="{FF2B5EF4-FFF2-40B4-BE49-F238E27FC236}">
                <a16:creationId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1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3" name="Footer Placeholder 2">
            <a:extLst>
              <a:ext uri="{FF2B5EF4-FFF2-40B4-BE49-F238E27FC236}">
                <a16:creationId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1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6" name="Footer Placeholder 5">
            <a:extLst>
              <a:ext uri="{FF2B5EF4-FFF2-40B4-BE49-F238E27FC236}">
                <a16:creationId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1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a:extLst>
              <a:ext uri="{FF2B5EF4-FFF2-40B4-BE49-F238E27FC236}">
                <a16:creationId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6" name="Footer Placeholder 5">
            <a:extLst>
              <a:ext uri="{FF2B5EF4-FFF2-40B4-BE49-F238E27FC236}">
                <a16:creationId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1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5" name="Footer Placeholder 4">
            <a:extLst>
              <a:ext uri="{FF2B5EF4-FFF2-40B4-BE49-F238E27FC236}">
                <a16:creationId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1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10/4/2020</a:t>
            </a:fld>
            <a:endParaRPr lang="en-US"/>
          </a:p>
        </p:txBody>
      </p:sp>
      <p:sp>
        <p:nvSpPr>
          <p:cNvPr id="5" name="Footer Placeholder 4">
            <a:extLst>
              <a:ext uri="{FF2B5EF4-FFF2-40B4-BE49-F238E27FC236}">
                <a16:creationId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1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10/6/2020</a:t>
            </a:fld>
            <a:endParaRPr lang="en-US"/>
          </a:p>
        </p:txBody>
      </p:sp>
      <p:sp>
        <p:nvSpPr>
          <p:cNvPr id="5" name="Footer Placeholder 4">
            <a:extLst>
              <a:ext uri="{FF2B5EF4-FFF2-40B4-BE49-F238E27FC236}">
                <a16:creationId xmlns=""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1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10/6/2020</a:t>
            </a:fld>
            <a:endParaRPr lang="en-US"/>
          </a:p>
        </p:txBody>
      </p:sp>
      <p:sp>
        <p:nvSpPr>
          <p:cNvPr id="5" name="Footer Placeholder 4">
            <a:extLst>
              <a:ext uri="{FF2B5EF4-FFF2-40B4-BE49-F238E27FC236}">
                <a16:creationId xmlns=""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1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10/6/2020</a:t>
            </a:fld>
            <a:endParaRPr lang="en-US"/>
          </a:p>
        </p:txBody>
      </p:sp>
      <p:sp>
        <p:nvSpPr>
          <p:cNvPr id="5" name="Footer Placeholder 4">
            <a:extLst>
              <a:ext uri="{FF2B5EF4-FFF2-40B4-BE49-F238E27FC236}">
                <a16:creationId xmlns=""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1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10/6/2020</a:t>
            </a:fld>
            <a:endParaRPr lang="en-US"/>
          </a:p>
        </p:txBody>
      </p:sp>
      <p:sp>
        <p:nvSpPr>
          <p:cNvPr id="6" name="Footer Placeholder 5">
            <a:extLst>
              <a:ext uri="{FF2B5EF4-FFF2-40B4-BE49-F238E27FC236}">
                <a16:creationId xmlns=""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4" name="Footer Placeholder 3">
            <a:extLst>
              <a:ext uri="{FF2B5EF4-FFF2-40B4-BE49-F238E27FC236}">
                <a16:creationId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1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10/6/2020</a:t>
            </a:fld>
            <a:endParaRPr lang="en-US"/>
          </a:p>
        </p:txBody>
      </p:sp>
      <p:sp>
        <p:nvSpPr>
          <p:cNvPr id="8" name="Footer Placeholder 7">
            <a:extLst>
              <a:ext uri="{FF2B5EF4-FFF2-40B4-BE49-F238E27FC236}">
                <a16:creationId xmlns=""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1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10/6/2020</a:t>
            </a:fld>
            <a:endParaRPr lang="en-US"/>
          </a:p>
        </p:txBody>
      </p:sp>
      <p:sp>
        <p:nvSpPr>
          <p:cNvPr id="4" name="Footer Placeholder 3">
            <a:extLst>
              <a:ext uri="{FF2B5EF4-FFF2-40B4-BE49-F238E27FC236}">
                <a16:creationId xmlns=""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1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10/6/2020</a:t>
            </a:fld>
            <a:endParaRPr lang="en-US"/>
          </a:p>
        </p:txBody>
      </p:sp>
      <p:sp>
        <p:nvSpPr>
          <p:cNvPr id="3" name="Footer Placeholder 2">
            <a:extLst>
              <a:ext uri="{FF2B5EF4-FFF2-40B4-BE49-F238E27FC236}">
                <a16:creationId xmlns=""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1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10/6/2020</a:t>
            </a:fld>
            <a:endParaRPr lang="en-US"/>
          </a:p>
        </p:txBody>
      </p:sp>
      <p:sp>
        <p:nvSpPr>
          <p:cNvPr id="6" name="Footer Placeholder 5">
            <a:extLst>
              <a:ext uri="{FF2B5EF4-FFF2-40B4-BE49-F238E27FC236}">
                <a16:creationId xmlns=""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1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a:extLst>
              <a:ext uri="{FF2B5EF4-FFF2-40B4-BE49-F238E27FC236}">
                <a16:creationId xmlns=""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10/6/2020</a:t>
            </a:fld>
            <a:endParaRPr lang="en-US"/>
          </a:p>
        </p:txBody>
      </p:sp>
      <p:sp>
        <p:nvSpPr>
          <p:cNvPr id="6" name="Footer Placeholder 5">
            <a:extLst>
              <a:ext uri="{FF2B5EF4-FFF2-40B4-BE49-F238E27FC236}">
                <a16:creationId xmlns=""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1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10/6/2020</a:t>
            </a:fld>
            <a:endParaRPr lang="en-US"/>
          </a:p>
        </p:txBody>
      </p:sp>
      <p:sp>
        <p:nvSpPr>
          <p:cNvPr id="5" name="Footer Placeholder 4">
            <a:extLst>
              <a:ext uri="{FF2B5EF4-FFF2-40B4-BE49-F238E27FC236}">
                <a16:creationId xmlns=""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1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10/6/2020</a:t>
            </a:fld>
            <a:endParaRPr lang="en-US"/>
          </a:p>
        </p:txBody>
      </p:sp>
      <p:sp>
        <p:nvSpPr>
          <p:cNvPr id="5" name="Footer Placeholder 4">
            <a:extLst>
              <a:ext uri="{FF2B5EF4-FFF2-40B4-BE49-F238E27FC236}">
                <a16:creationId xmlns=""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1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10/6/2020</a:t>
            </a:fld>
            <a:endParaRPr lang="en-US"/>
          </a:p>
        </p:txBody>
      </p:sp>
      <p:sp>
        <p:nvSpPr>
          <p:cNvPr id="5" name="Footer Placeholder 4">
            <a:extLst>
              <a:ext uri="{FF2B5EF4-FFF2-40B4-BE49-F238E27FC236}">
                <a16:creationId xmlns=""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1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10/6/2020</a:t>
            </a:fld>
            <a:endParaRPr lang="en-US"/>
          </a:p>
        </p:txBody>
      </p:sp>
      <p:sp>
        <p:nvSpPr>
          <p:cNvPr id="5" name="Footer Placeholder 4">
            <a:extLst>
              <a:ext uri="{FF2B5EF4-FFF2-40B4-BE49-F238E27FC236}">
                <a16:creationId xmlns=""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1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10/6/2020</a:t>
            </a:fld>
            <a:endParaRPr lang="en-US"/>
          </a:p>
        </p:txBody>
      </p:sp>
      <p:sp>
        <p:nvSpPr>
          <p:cNvPr id="5" name="Footer Placeholder 4">
            <a:extLst>
              <a:ext uri="{FF2B5EF4-FFF2-40B4-BE49-F238E27FC236}">
                <a16:creationId xmlns=""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3" name="Footer Placeholder 2">
            <a:extLst>
              <a:ext uri="{FF2B5EF4-FFF2-40B4-BE49-F238E27FC236}">
                <a16:creationId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1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10/6/2020</a:t>
            </a:fld>
            <a:endParaRPr lang="en-US"/>
          </a:p>
        </p:txBody>
      </p:sp>
      <p:sp>
        <p:nvSpPr>
          <p:cNvPr id="6" name="Footer Placeholder 5">
            <a:extLst>
              <a:ext uri="{FF2B5EF4-FFF2-40B4-BE49-F238E27FC236}">
                <a16:creationId xmlns=""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1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10/6/2020</a:t>
            </a:fld>
            <a:endParaRPr lang="en-US"/>
          </a:p>
        </p:txBody>
      </p:sp>
      <p:sp>
        <p:nvSpPr>
          <p:cNvPr id="8" name="Footer Placeholder 7">
            <a:extLst>
              <a:ext uri="{FF2B5EF4-FFF2-40B4-BE49-F238E27FC236}">
                <a16:creationId xmlns=""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1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10/6/2020</a:t>
            </a:fld>
            <a:endParaRPr lang="en-US"/>
          </a:p>
        </p:txBody>
      </p:sp>
      <p:sp>
        <p:nvSpPr>
          <p:cNvPr id="4" name="Footer Placeholder 3">
            <a:extLst>
              <a:ext uri="{FF2B5EF4-FFF2-40B4-BE49-F238E27FC236}">
                <a16:creationId xmlns=""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1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10/6/2020</a:t>
            </a:fld>
            <a:endParaRPr lang="en-US"/>
          </a:p>
        </p:txBody>
      </p:sp>
      <p:sp>
        <p:nvSpPr>
          <p:cNvPr id="3" name="Footer Placeholder 2">
            <a:extLst>
              <a:ext uri="{FF2B5EF4-FFF2-40B4-BE49-F238E27FC236}">
                <a16:creationId xmlns=""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1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10/6/2020</a:t>
            </a:fld>
            <a:endParaRPr lang="en-US"/>
          </a:p>
        </p:txBody>
      </p:sp>
      <p:sp>
        <p:nvSpPr>
          <p:cNvPr id="6" name="Footer Placeholder 5">
            <a:extLst>
              <a:ext uri="{FF2B5EF4-FFF2-40B4-BE49-F238E27FC236}">
                <a16:creationId xmlns=""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1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a:extLst>
              <a:ext uri="{FF2B5EF4-FFF2-40B4-BE49-F238E27FC236}">
                <a16:creationId xmlns=""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10/6/2020</a:t>
            </a:fld>
            <a:endParaRPr lang="en-US"/>
          </a:p>
        </p:txBody>
      </p:sp>
      <p:sp>
        <p:nvSpPr>
          <p:cNvPr id="6" name="Footer Placeholder 5">
            <a:extLst>
              <a:ext uri="{FF2B5EF4-FFF2-40B4-BE49-F238E27FC236}">
                <a16:creationId xmlns=""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1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10/6/2020</a:t>
            </a:fld>
            <a:endParaRPr lang="en-US"/>
          </a:p>
        </p:txBody>
      </p:sp>
      <p:sp>
        <p:nvSpPr>
          <p:cNvPr id="5" name="Footer Placeholder 4">
            <a:extLst>
              <a:ext uri="{FF2B5EF4-FFF2-40B4-BE49-F238E27FC236}">
                <a16:creationId xmlns=""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1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10/6/2020</a:t>
            </a:fld>
            <a:endParaRPr lang="en-US"/>
          </a:p>
        </p:txBody>
      </p:sp>
      <p:sp>
        <p:nvSpPr>
          <p:cNvPr id="5" name="Footer Placeholder 4">
            <a:extLst>
              <a:ext uri="{FF2B5EF4-FFF2-40B4-BE49-F238E27FC236}">
                <a16:creationId xmlns=""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1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5" name="Footer Placeholder 4">
            <a:extLst>
              <a:ext uri="{FF2B5EF4-FFF2-40B4-BE49-F238E27FC236}">
                <a16:creationId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1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5" name="Footer Placeholder 4">
            <a:extLst>
              <a:ext uri="{FF2B5EF4-FFF2-40B4-BE49-F238E27FC236}">
                <a16:creationId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6" name="Footer Placeholder 5">
            <a:extLst>
              <a:ext uri="{FF2B5EF4-FFF2-40B4-BE49-F238E27FC236}">
                <a16:creationId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1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5" name="Footer Placeholder 4">
            <a:extLst>
              <a:ext uri="{FF2B5EF4-FFF2-40B4-BE49-F238E27FC236}">
                <a16:creationId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1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6" name="Footer Placeholder 5">
            <a:extLst>
              <a:ext uri="{FF2B5EF4-FFF2-40B4-BE49-F238E27FC236}">
                <a16:creationId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1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8" name="Footer Placeholder 7">
            <a:extLst>
              <a:ext uri="{FF2B5EF4-FFF2-40B4-BE49-F238E27FC236}">
                <a16:creationId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1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4" name="Footer Placeholder 3">
            <a:extLst>
              <a:ext uri="{FF2B5EF4-FFF2-40B4-BE49-F238E27FC236}">
                <a16:creationId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1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3" name="Footer Placeholder 2">
            <a:extLst>
              <a:ext uri="{FF2B5EF4-FFF2-40B4-BE49-F238E27FC236}">
                <a16:creationId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1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6" name="Footer Placeholder 5">
            <a:extLst>
              <a:ext uri="{FF2B5EF4-FFF2-40B4-BE49-F238E27FC236}">
                <a16:creationId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1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a:extLst>
              <a:ext uri="{FF2B5EF4-FFF2-40B4-BE49-F238E27FC236}">
                <a16:creationId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6" name="Footer Placeholder 5">
            <a:extLst>
              <a:ext uri="{FF2B5EF4-FFF2-40B4-BE49-F238E27FC236}">
                <a16:creationId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1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5" name="Footer Placeholder 4">
            <a:extLst>
              <a:ext uri="{FF2B5EF4-FFF2-40B4-BE49-F238E27FC236}">
                <a16:creationId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1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5" name="Footer Placeholder 4">
            <a:extLst>
              <a:ext uri="{FF2B5EF4-FFF2-40B4-BE49-F238E27FC236}">
                <a16:creationId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1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5" name="Footer Placeholder 4">
            <a:extLst>
              <a:ext uri="{FF2B5EF4-FFF2-40B4-BE49-F238E27FC236}">
                <a16:creationId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idx="1"/>
          </p:nvPr>
        </p:nvSpPr>
        <p:spPr/>
        <p:txBody>
          <a:bodyPr/>
          <a:lstStyle>
            <a:def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defPPr/>
          </a:lstStyle>
          <a:p>
            <a:pPr/>
            <a:fld id="{149AABF0-3E07-4741-8E1F-37AFFEEF2F85}" type="datetimeFigureOut">
              <a:rPr lang="en-US" smtClean="0"/>
              <a:pPr/>
              <a:t>11/7/2009</a:t>
            </a:fld>
            <a:endParaRPr lang="en-US"/>
          </a:p>
        </p:txBody>
      </p:sp>
      <p:sp>
        <p:nvSpPr>
          <p:cNvPr id="5" name="Footer Placeholder 4"/>
          <p:cNvSpPr>
            <a:spLocks noGrp="1"/>
          </p:cNvSpPr>
          <p:nvPr>
            <p:ph type="ftr" sz="quarter" idx="3"/>
          </p:nvPr>
        </p:nvSpPr>
        <p:spPr/>
        <p:txBody>
          <a:bodyPr/>
          <a:lstStyle>
            <a:defPPr/>
          </a:lstStyle>
          <a:p>
            <a:pPr/>
            <a:endParaRPr lang="en-US"/>
          </a:p>
        </p:txBody>
      </p:sp>
      <p:sp>
        <p:nvSpPr>
          <p:cNvPr id="6" name="Slide Number Placeholder 5"/>
          <p:cNvSpPr>
            <a:spLocks noGrp="1"/>
          </p:cNvSpPr>
          <p:nvPr>
            <p:ph type="sldNum" sz="quarter" idx="4"/>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a:extLst>
              <a:ext uri="{FF2B5EF4-FFF2-40B4-BE49-F238E27FC236}">
                <a16:creationId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6" name="Footer Placeholder 5">
            <a:extLst>
              <a:ext uri="{FF2B5EF4-FFF2-40B4-BE49-F238E27FC236}">
                <a16:creationId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20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5" name="Footer Placeholder 4">
            <a:extLst>
              <a:ext uri="{FF2B5EF4-FFF2-40B4-BE49-F238E27FC236}">
                <a16:creationId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20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5" name="Footer Placeholder 4">
            <a:extLst>
              <a:ext uri="{FF2B5EF4-FFF2-40B4-BE49-F238E27FC236}">
                <a16:creationId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20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6" name="Footer Placeholder 5">
            <a:extLst>
              <a:ext uri="{FF2B5EF4-FFF2-40B4-BE49-F238E27FC236}">
                <a16:creationId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20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8" name="Footer Placeholder 7">
            <a:extLst>
              <a:ext uri="{FF2B5EF4-FFF2-40B4-BE49-F238E27FC236}">
                <a16:creationId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20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4" name="Footer Placeholder 3">
            <a:extLst>
              <a:ext uri="{FF2B5EF4-FFF2-40B4-BE49-F238E27FC236}">
                <a16:creationId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20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3" name="Footer Placeholder 2">
            <a:extLst>
              <a:ext uri="{FF2B5EF4-FFF2-40B4-BE49-F238E27FC236}">
                <a16:creationId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20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6" name="Footer Placeholder 5">
            <a:extLst>
              <a:ext uri="{FF2B5EF4-FFF2-40B4-BE49-F238E27FC236}">
                <a16:creationId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20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a:extLst>
              <a:ext uri="{FF2B5EF4-FFF2-40B4-BE49-F238E27FC236}">
                <a16:creationId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6" name="Footer Placeholder 5">
            <a:extLst>
              <a:ext uri="{FF2B5EF4-FFF2-40B4-BE49-F238E27FC236}">
                <a16:creationId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20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5" name="Footer Placeholder 4">
            <a:extLst>
              <a:ext uri="{FF2B5EF4-FFF2-40B4-BE49-F238E27FC236}">
                <a16:creationId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20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5" name="Footer Placeholder 4">
            <a:extLst>
              <a:ext uri="{FF2B5EF4-FFF2-40B4-BE49-F238E27FC236}">
                <a16:creationId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5" name="Footer Placeholder 4">
            <a:extLst>
              <a:ext uri="{FF2B5EF4-FFF2-40B4-BE49-F238E27FC236}">
                <a16:creationId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2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5" name="Footer Placeholder 4">
            <a:extLst>
              <a:ext uri="{FF2B5EF4-FFF2-40B4-BE49-F238E27FC236}">
                <a16:creationId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2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5" name="Footer Placeholder 4">
            <a:extLst>
              <a:ext uri="{FF2B5EF4-FFF2-40B4-BE49-F238E27FC236}">
                <a16:creationId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2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5" name="Footer Placeholder 4">
            <a:extLst>
              <a:ext uri="{FF2B5EF4-FFF2-40B4-BE49-F238E27FC236}">
                <a16:creationId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2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6" name="Footer Placeholder 5">
            <a:extLst>
              <a:ext uri="{FF2B5EF4-FFF2-40B4-BE49-F238E27FC236}">
                <a16:creationId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2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8" name="Footer Placeholder 7">
            <a:extLst>
              <a:ext uri="{FF2B5EF4-FFF2-40B4-BE49-F238E27FC236}">
                <a16:creationId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2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4" name="Footer Placeholder 3">
            <a:extLst>
              <a:ext uri="{FF2B5EF4-FFF2-40B4-BE49-F238E27FC236}">
                <a16:creationId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2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3" name="Footer Placeholder 2">
            <a:extLst>
              <a:ext uri="{FF2B5EF4-FFF2-40B4-BE49-F238E27FC236}">
                <a16:creationId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2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6" name="Footer Placeholder 5">
            <a:extLst>
              <a:ext uri="{FF2B5EF4-FFF2-40B4-BE49-F238E27FC236}">
                <a16:creationId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2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a:extLst>
              <a:ext uri="{FF2B5EF4-FFF2-40B4-BE49-F238E27FC236}">
                <a16:creationId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6" name="Footer Placeholder 5">
            <a:extLst>
              <a:ext uri="{FF2B5EF4-FFF2-40B4-BE49-F238E27FC236}">
                <a16:creationId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2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5" name="Footer Placeholder 4">
            <a:extLst>
              <a:ext uri="{FF2B5EF4-FFF2-40B4-BE49-F238E27FC236}">
                <a16:creationId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5" name="Footer Placeholder 4">
            <a:extLst>
              <a:ext uri="{FF2B5EF4-FFF2-40B4-BE49-F238E27FC236}">
                <a16:creationId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2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5" name="Footer Placeholder 4">
            <a:extLst>
              <a:ext uri="{FF2B5EF4-FFF2-40B4-BE49-F238E27FC236}">
                <a16:creationId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2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5" name="Footer Placeholder 4">
            <a:extLst>
              <a:ext uri="{FF2B5EF4-FFF2-40B4-BE49-F238E27FC236}">
                <a16:creationId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2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5" name="Footer Placeholder 4">
            <a:extLst>
              <a:ext uri="{FF2B5EF4-FFF2-40B4-BE49-F238E27FC236}">
                <a16:creationId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2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5" name="Footer Placeholder 4">
            <a:extLst>
              <a:ext uri="{FF2B5EF4-FFF2-40B4-BE49-F238E27FC236}">
                <a16:creationId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2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6" name="Footer Placeholder 5">
            <a:extLst>
              <a:ext uri="{FF2B5EF4-FFF2-40B4-BE49-F238E27FC236}">
                <a16:creationId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2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8" name="Footer Placeholder 7">
            <a:extLst>
              <a:ext uri="{FF2B5EF4-FFF2-40B4-BE49-F238E27FC236}">
                <a16:creationId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2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4" name="Footer Placeholder 3">
            <a:extLst>
              <a:ext uri="{FF2B5EF4-FFF2-40B4-BE49-F238E27FC236}">
                <a16:creationId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2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3" name="Footer Placeholder 2">
            <a:extLst>
              <a:ext uri="{FF2B5EF4-FFF2-40B4-BE49-F238E27FC236}">
                <a16:creationId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2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6" name="Footer Placeholder 5">
            <a:extLst>
              <a:ext uri="{FF2B5EF4-FFF2-40B4-BE49-F238E27FC236}">
                <a16:creationId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2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a:extLst>
              <a:ext uri="{FF2B5EF4-FFF2-40B4-BE49-F238E27FC236}">
                <a16:creationId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6" name="Footer Placeholder 5">
            <a:extLst>
              <a:ext uri="{FF2B5EF4-FFF2-40B4-BE49-F238E27FC236}">
                <a16:creationId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lvl1pPr algn="ctr">
              <a:defRPr sz="6000"/>
            </a:lvl1pPr>
          </a:lstStyle>
          <a:p>
            <a:pPr/>
            <a:r>
              <a:rPr lang="en-US"/>
              <a:t>Click to edit Master title style</a:t>
            </a:r>
          </a:p>
        </p:txBody>
      </p:sp>
      <p:sp>
        <p:nvSpPr>
          <p:cNvPr id="3" name="Subtitle 2">
            <a:extLst>
              <a:ext uri="{FF2B5EF4-FFF2-40B4-BE49-F238E27FC236}">
                <a16:creationId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5" name="Footer Placeholder 4">
            <a:extLst>
              <a:ext uri="{FF2B5EF4-FFF2-40B4-BE49-F238E27FC236}">
                <a16:creationId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2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5" name="Footer Placeholder 4">
            <a:extLst>
              <a:ext uri="{FF2B5EF4-FFF2-40B4-BE49-F238E27FC236}">
                <a16:creationId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2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10/11/2020</a:t>
            </a:fld>
            <a:endParaRPr lang="en-US"/>
          </a:p>
        </p:txBody>
      </p:sp>
      <p:sp>
        <p:nvSpPr>
          <p:cNvPr id="5" name="Footer Placeholder 4">
            <a:extLst>
              <a:ext uri="{FF2B5EF4-FFF2-40B4-BE49-F238E27FC236}">
                <a16:creationId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5" name="Footer Placeholder 4">
            <a:extLst>
              <a:ext uri="{FF2B5EF4-FFF2-40B4-BE49-F238E27FC236}">
                <a16:creationId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5" name="Footer Placeholder 4">
            <a:extLst>
              <a:ext uri="{FF2B5EF4-FFF2-40B4-BE49-F238E27FC236}">
                <a16:creationId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6" name="Footer Placeholder 5">
            <a:extLst>
              <a:ext uri="{FF2B5EF4-FFF2-40B4-BE49-F238E27FC236}">
                <a16:creationId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8" name="Footer Placeholder 7">
            <a:extLst>
              <a:ext uri="{FF2B5EF4-FFF2-40B4-BE49-F238E27FC236}">
                <a16:creationId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4" name="Footer Placeholder 3">
            <a:extLst>
              <a:ext uri="{FF2B5EF4-FFF2-40B4-BE49-F238E27FC236}">
                <a16:creationId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3" name="Footer Placeholder 2">
            <a:extLst>
              <a:ext uri="{FF2B5EF4-FFF2-40B4-BE49-F238E27FC236}">
                <a16:creationId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p:txBody>
          <a:bodyPr anchor="t"/>
          <a:lstStyle>
            <a:defPPr/>
            <a:lvl1pPr algn="l">
              <a:defRPr sz="4000" b="1" cap="all"/>
            </a:lvl1pPr>
          </a:lstStyle>
          <a:p>
            <a:pPr/>
            <a:r>
              <a:rPr lang="en-US" smtClean="0"/>
              <a:t>Click to edit Master title style</a:t>
            </a:r>
            <a:endParaRPr lang="en-US"/>
          </a:p>
        </p:txBody>
      </p:sp>
      <p:sp>
        <p:nvSpPr>
          <p:cNvPr id="3" name="Text Placeholder 2"/>
          <p:cNvSpPr>
            <a:spLocks noGrp="1"/>
          </p:cNvSpPr>
          <p:nvPr>
            <p:ph type="body" idx="1"/>
          </p:nvPr>
        </p:nvSpPr>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r>
              <a:rPr lang="en-US" smtClean="0"/>
              <a:t>Click to edit Master text styles</a:t>
            </a:r>
          </a:p>
        </p:txBody>
      </p:sp>
      <p:sp>
        <p:nvSpPr>
          <p:cNvPr id="4" name="Date Placeholder 3"/>
          <p:cNvSpPr>
            <a:spLocks noGrp="1"/>
          </p:cNvSpPr>
          <p:nvPr>
            <p:ph type="dt" sz="half" idx="2"/>
          </p:nvPr>
        </p:nvSpPr>
        <p:spPr/>
        <p:txBody>
          <a:bodyPr/>
          <a:lstStyle>
            <a:defPPr/>
          </a:lstStyle>
          <a:p>
            <a:pPr/>
            <a:fld id="{CF8D6729-0548-4192-B96B-E2F413B0C5A1}" type="datetimeFigureOut">
              <a:rPr lang="en-US" smtClean="0"/>
              <a:pPr/>
              <a:t>11/7/2009</a:t>
            </a:fld>
            <a:endParaRPr lang="en-US"/>
          </a:p>
        </p:txBody>
      </p:sp>
      <p:sp>
        <p:nvSpPr>
          <p:cNvPr id="5" name="Footer Placeholder 4"/>
          <p:cNvSpPr>
            <a:spLocks noGrp="1"/>
          </p:cNvSpPr>
          <p:nvPr>
            <p:ph type="ftr" sz="quarter" idx="3"/>
          </p:nvPr>
        </p:nvSpPr>
        <p:spPr/>
        <p:txBody>
          <a:bodyPr/>
          <a:lstStyle>
            <a:defPPr/>
          </a:lstStyle>
          <a:p>
            <a:pPr/>
            <a:endParaRPr lang="en-US"/>
          </a:p>
        </p:txBody>
      </p:sp>
      <p:sp>
        <p:nvSpPr>
          <p:cNvPr id="6" name="Slide Number Placeholder 5"/>
          <p:cNvSpPr>
            <a:spLocks noGrp="1"/>
          </p:cNvSpPr>
          <p:nvPr>
            <p:ph type="sldNum" sz="quarter" idx="4"/>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6" name="Footer Placeholder 5">
            <a:extLst>
              <a:ext uri="{FF2B5EF4-FFF2-40B4-BE49-F238E27FC236}">
                <a16:creationId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a:extLst>
              <a:ext uri="{FF2B5EF4-FFF2-40B4-BE49-F238E27FC236}">
                <a16:creationId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6" name="Footer Placeholder 5">
            <a:extLst>
              <a:ext uri="{FF2B5EF4-FFF2-40B4-BE49-F238E27FC236}">
                <a16:creationId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5" name="Footer Placeholder 4">
            <a:extLst>
              <a:ext uri="{FF2B5EF4-FFF2-40B4-BE49-F238E27FC236}">
                <a16:creationId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5" name="Footer Placeholder 4">
            <a:extLst>
              <a:ext uri="{FF2B5EF4-FFF2-40B4-BE49-F238E27FC236}">
                <a16:creationId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5" name="Footer Placeholder 4">
            <a:extLst>
              <a:ext uri="{FF2B5EF4-FFF2-40B4-BE49-F238E27FC236}">
                <a16:creationId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5" name="Footer Placeholder 4">
            <a:extLst>
              <a:ext uri="{FF2B5EF4-FFF2-40B4-BE49-F238E27FC236}">
                <a16:creationId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5" name="Footer Placeholder 4">
            <a:extLst>
              <a:ext uri="{FF2B5EF4-FFF2-40B4-BE49-F238E27FC236}">
                <a16:creationId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6" name="Footer Placeholder 5">
            <a:extLst>
              <a:ext uri="{FF2B5EF4-FFF2-40B4-BE49-F238E27FC236}">
                <a16:creationId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8" name="Footer Placeholder 7">
            <a:extLst>
              <a:ext uri="{FF2B5EF4-FFF2-40B4-BE49-F238E27FC236}">
                <a16:creationId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4" name="Footer Placeholder 3">
            <a:extLst>
              <a:ext uri="{FF2B5EF4-FFF2-40B4-BE49-F238E27FC236}">
                <a16:creationId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sz="half" idx="1"/>
          </p:nvPr>
        </p:nvSpPr>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3"/>
          </p:nvPr>
        </p:nvSpPr>
        <p:spPr/>
        <p:txBody>
          <a:bodyPr/>
          <a:lstStyle>
            <a:defPPr/>
          </a:lstStyle>
          <a:p>
            <a:pPr/>
            <a:fld id="{AB98181B-3E50-4AF7-9163-4F9B3BFCC30E}" type="datetimeFigureOut">
              <a:rPr lang="en-US" smtClean="0"/>
              <a:pPr/>
              <a:t>11/7/2009</a:t>
            </a:fld>
            <a:endParaRPr lang="en-US"/>
          </a:p>
        </p:txBody>
      </p:sp>
      <p:sp>
        <p:nvSpPr>
          <p:cNvPr id="6" name="Footer Placeholder 5"/>
          <p:cNvSpPr>
            <a:spLocks noGrp="1"/>
          </p:cNvSpPr>
          <p:nvPr>
            <p:ph type="ftr" sz="quarter" idx="4"/>
          </p:nvPr>
        </p:nvSpPr>
        <p:spPr/>
        <p:txBody>
          <a:bodyPr/>
          <a:lstStyle>
            <a:defPPr/>
          </a:lstStyle>
          <a:p>
            <a:pPr/>
            <a:endParaRPr lang="en-US"/>
          </a:p>
        </p:txBody>
      </p:sp>
      <p:sp>
        <p:nvSpPr>
          <p:cNvPr id="7" name="Slide Number Placeholder 6"/>
          <p:cNvSpPr>
            <a:spLocks noGrp="1"/>
          </p:cNvSpPr>
          <p:nvPr>
            <p:ph type="sldNum" sz="quarter" idx="5"/>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3" name="Footer Placeholder 2">
            <a:extLst>
              <a:ext uri="{FF2B5EF4-FFF2-40B4-BE49-F238E27FC236}">
                <a16:creationId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6" name="Footer Placeholder 5">
            <a:extLst>
              <a:ext uri="{FF2B5EF4-FFF2-40B4-BE49-F238E27FC236}">
                <a16:creationId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a:extLst>
              <a:ext uri="{FF2B5EF4-FFF2-40B4-BE49-F238E27FC236}">
                <a16:creationId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6" name="Footer Placeholder 5">
            <a:extLst>
              <a:ext uri="{FF2B5EF4-FFF2-40B4-BE49-F238E27FC236}">
                <a16:creationId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5" name="Footer Placeholder 4">
            <a:extLst>
              <a:ext uri="{FF2B5EF4-FFF2-40B4-BE49-F238E27FC236}">
                <a16:creationId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5" name="Footer Placeholder 4">
            <a:extLst>
              <a:ext uri="{FF2B5EF4-FFF2-40B4-BE49-F238E27FC236}">
                <a16:creationId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5" name="Footer Placeholder 4">
            <a:extLst>
              <a:ext uri="{FF2B5EF4-FFF2-40B4-BE49-F238E27FC236}">
                <a16:creationId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5" name="Footer Placeholder 4">
            <a:extLst>
              <a:ext uri="{FF2B5EF4-FFF2-40B4-BE49-F238E27FC236}">
                <a16:creationId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5" name="Footer Placeholder 4">
            <a:extLst>
              <a:ext uri="{FF2B5EF4-FFF2-40B4-BE49-F238E27FC236}">
                <a16:creationId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6" name="Footer Placeholder 5">
            <a:extLst>
              <a:ext uri="{FF2B5EF4-FFF2-40B4-BE49-F238E27FC236}">
                <a16:creationId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8" name="Footer Placeholder 7">
            <a:extLst>
              <a:ext uri="{FF2B5EF4-FFF2-40B4-BE49-F238E27FC236}">
                <a16:creationId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defPPr/>
            <a:lvl1pPr/>
          </a:lstStyle>
          <a:p>
            <a:pPr/>
            <a:r>
              <a:rPr lang="en-US" smtClean="0"/>
              <a:t>Click to edit Master title style</a:t>
            </a:r>
            <a:endParaRPr lang="en-US"/>
          </a:p>
        </p:txBody>
      </p:sp>
      <p:sp>
        <p:nvSpPr>
          <p:cNvPr id="3" name="Text Placeholder 2"/>
          <p:cNvSpPr>
            <a:spLocks noGrp="1"/>
          </p:cNvSpPr>
          <p:nvPr>
            <p:ph type="body" idx="1"/>
          </p:nvPr>
        </p:nvSpPr>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r>
              <a:rPr lang="en-US" smtClean="0"/>
              <a:t>Click to edit Master text styles</a:t>
            </a:r>
          </a:p>
        </p:txBody>
      </p:sp>
      <p:sp>
        <p:nvSpPr>
          <p:cNvPr id="4" name="Content Placeholder 3"/>
          <p:cNvSpPr>
            <a:spLocks noGrp="1"/>
          </p:cNvSpPr>
          <p:nvPr>
            <p:ph sz="half" idx="2"/>
          </p:nvPr>
        </p:nvSpPr>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r>
              <a:rPr lang="en-US" smtClean="0"/>
              <a:t>Click to edit Master text styles</a:t>
            </a:r>
          </a:p>
        </p:txBody>
      </p:sp>
      <p:sp>
        <p:nvSpPr>
          <p:cNvPr id="6" name="Content Placeholder 5"/>
          <p:cNvSpPr>
            <a:spLocks noGrp="1"/>
          </p:cNvSpPr>
          <p:nvPr>
            <p:ph sz="quarter" idx="4"/>
          </p:nvPr>
        </p:nvSpPr>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5"/>
          </p:nvPr>
        </p:nvSpPr>
        <p:spPr/>
        <p:txBody>
          <a:bodyPr/>
          <a:lstStyle>
            <a:defPPr/>
          </a:lstStyle>
          <a:p>
            <a:pPr/>
            <a:fld id="{BB81F13E-3D89-4DDC-9E86-756C895AA4DA}" type="datetimeFigureOut">
              <a:rPr lang="en-US" smtClean="0"/>
              <a:pPr/>
              <a:t>11/7/2009</a:t>
            </a:fld>
            <a:endParaRPr lang="en-US"/>
          </a:p>
        </p:txBody>
      </p:sp>
      <p:sp>
        <p:nvSpPr>
          <p:cNvPr id="8" name="Footer Placeholder 7"/>
          <p:cNvSpPr>
            <a:spLocks noGrp="1"/>
          </p:cNvSpPr>
          <p:nvPr>
            <p:ph type="ftr" sz="quarter" idx="6"/>
          </p:nvPr>
        </p:nvSpPr>
        <p:spPr/>
        <p:txBody>
          <a:bodyPr/>
          <a:lstStyle>
            <a:defPPr/>
          </a:lstStyle>
          <a:p>
            <a:pPr/>
            <a:endParaRPr lang="en-US"/>
          </a:p>
        </p:txBody>
      </p:sp>
      <p:sp>
        <p:nvSpPr>
          <p:cNvPr id="9" name="Slide Number Placeholder 8"/>
          <p:cNvSpPr>
            <a:spLocks noGrp="1"/>
          </p:cNvSpPr>
          <p:nvPr>
            <p:ph type="sldNum" sz="quarter" idx="7"/>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4" name="Footer Placeholder 3">
            <a:extLst>
              <a:ext uri="{FF2B5EF4-FFF2-40B4-BE49-F238E27FC236}">
                <a16:creationId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3" name="Footer Placeholder 2">
            <a:extLst>
              <a:ext uri="{FF2B5EF4-FFF2-40B4-BE49-F238E27FC236}">
                <a16:creationId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6" name="Footer Placeholder 5">
            <a:extLst>
              <a:ext uri="{FF2B5EF4-FFF2-40B4-BE49-F238E27FC236}">
                <a16:creationId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a:extLst>
              <a:ext uri="{FF2B5EF4-FFF2-40B4-BE49-F238E27FC236}">
                <a16:creationId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6" name="Footer Placeholder 5">
            <a:extLst>
              <a:ext uri="{FF2B5EF4-FFF2-40B4-BE49-F238E27FC236}">
                <a16:creationId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5" name="Footer Placeholder 4">
            <a:extLst>
              <a:ext uri="{FF2B5EF4-FFF2-40B4-BE49-F238E27FC236}">
                <a16:creationId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9/20/2020</a:t>
            </a:fld>
            <a:endParaRPr lang="en-US"/>
          </a:p>
        </p:txBody>
      </p:sp>
      <p:sp>
        <p:nvSpPr>
          <p:cNvPr id="5" name="Footer Placeholder 4">
            <a:extLst>
              <a:ext uri="{FF2B5EF4-FFF2-40B4-BE49-F238E27FC236}">
                <a16:creationId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xmlns=""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a16="http://schemas.microsoft.com/office/drawing/2014/main" xmlns=""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a16="http://schemas.microsoft.com/office/drawing/2014/main" xmlns=""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9/19/2020</a:t>
            </a:fld>
            <a:endParaRPr lang="en-US"/>
          </a:p>
        </p:txBody>
      </p:sp>
      <p:sp>
        <p:nvSpPr>
          <p:cNvPr id="5" name="Footer Placeholder 4">
            <a:extLst>
              <a:ext uri="{FF2B5EF4-FFF2-40B4-BE49-F238E27FC236}">
                <a16:creationId xmlns:a16="http://schemas.microsoft.com/office/drawing/2014/main" xmlns=""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xmlns=""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xmlns=""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xmlns=""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9/19/2020</a:t>
            </a:fld>
            <a:endParaRPr lang="en-US"/>
          </a:p>
        </p:txBody>
      </p:sp>
      <p:sp>
        <p:nvSpPr>
          <p:cNvPr id="5" name="Footer Placeholder 4">
            <a:extLst>
              <a:ext uri="{FF2B5EF4-FFF2-40B4-BE49-F238E27FC236}">
                <a16:creationId xmlns:a16="http://schemas.microsoft.com/office/drawing/2014/main" xmlns=""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xmlns=""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xmlns=""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xmlns=""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9/19/2020</a:t>
            </a:fld>
            <a:endParaRPr lang="en-US"/>
          </a:p>
        </p:txBody>
      </p:sp>
      <p:sp>
        <p:nvSpPr>
          <p:cNvPr id="5" name="Footer Placeholder 4">
            <a:extLst>
              <a:ext uri="{FF2B5EF4-FFF2-40B4-BE49-F238E27FC236}">
                <a16:creationId xmlns:a16="http://schemas.microsoft.com/office/drawing/2014/main" xmlns=""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xmlns=""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xmlns=""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xmlns=""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9/19/2020</a:t>
            </a:fld>
            <a:endParaRPr lang="en-US"/>
          </a:p>
        </p:txBody>
      </p:sp>
      <p:sp>
        <p:nvSpPr>
          <p:cNvPr id="6" name="Footer Placeholder 5">
            <a:extLst>
              <a:ext uri="{FF2B5EF4-FFF2-40B4-BE49-F238E27FC236}">
                <a16:creationId xmlns:a16="http://schemas.microsoft.com/office/drawing/2014/main" xmlns=""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xmlns=""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Date Placeholder 2"/>
          <p:cNvSpPr>
            <a:spLocks noGrp="1"/>
          </p:cNvSpPr>
          <p:nvPr>
            <p:ph type="dt" sz="half" idx="1"/>
          </p:nvPr>
        </p:nvSpPr>
        <p:spPr/>
        <p:txBody>
          <a:bodyPr/>
          <a:lstStyle>
            <a:defPPr/>
          </a:lstStyle>
          <a:p>
            <a:pPr/>
            <a:fld id="{2CFE6A77-C5A3-440A-96D4-7885E0E67103}" type="datetimeFigureOut">
              <a:rPr lang="en-US" smtClean="0"/>
              <a:pPr/>
              <a:t>11/7/2009</a:t>
            </a:fld>
            <a:endParaRPr lang="en-US"/>
          </a:p>
        </p:txBody>
      </p:sp>
      <p:sp>
        <p:nvSpPr>
          <p:cNvPr id="4" name="Footer Placeholder 3"/>
          <p:cNvSpPr>
            <a:spLocks noGrp="1"/>
          </p:cNvSpPr>
          <p:nvPr>
            <p:ph type="ftr" sz="quarter" idx="2"/>
          </p:nvPr>
        </p:nvSpPr>
        <p:spPr/>
        <p:txBody>
          <a:bodyPr/>
          <a:lstStyle>
            <a:defPPr/>
          </a:lstStyle>
          <a:p>
            <a:pPr/>
            <a:endParaRPr lang="en-US"/>
          </a:p>
        </p:txBody>
      </p:sp>
      <p:sp>
        <p:nvSpPr>
          <p:cNvPr id="5" name="Slide Number Placeholder 4"/>
          <p:cNvSpPr>
            <a:spLocks noGrp="1"/>
          </p:cNvSpPr>
          <p:nvPr>
            <p:ph type="sldNum" sz="quarter" idx="3"/>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xmlns=""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xmlns=""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9/19/2020</a:t>
            </a:fld>
            <a:endParaRPr lang="en-US"/>
          </a:p>
        </p:txBody>
      </p:sp>
      <p:sp>
        <p:nvSpPr>
          <p:cNvPr id="8" name="Footer Placeholder 7">
            <a:extLst>
              <a:ext uri="{FF2B5EF4-FFF2-40B4-BE49-F238E27FC236}">
                <a16:creationId xmlns:a16="http://schemas.microsoft.com/office/drawing/2014/main" xmlns=""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a16="http://schemas.microsoft.com/office/drawing/2014/main" xmlns=""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xmlns=""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a16="http://schemas.microsoft.com/office/drawing/2014/main" xmlns=""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9/19/2020</a:t>
            </a:fld>
            <a:endParaRPr lang="en-US"/>
          </a:p>
        </p:txBody>
      </p:sp>
      <p:sp>
        <p:nvSpPr>
          <p:cNvPr id="4" name="Footer Placeholder 3">
            <a:extLst>
              <a:ext uri="{FF2B5EF4-FFF2-40B4-BE49-F238E27FC236}">
                <a16:creationId xmlns:a16="http://schemas.microsoft.com/office/drawing/2014/main" xmlns=""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a16="http://schemas.microsoft.com/office/drawing/2014/main" xmlns=""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xmlns=""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9/19/2020</a:t>
            </a:fld>
            <a:endParaRPr lang="en-US"/>
          </a:p>
        </p:txBody>
      </p:sp>
      <p:sp>
        <p:nvSpPr>
          <p:cNvPr id="3" name="Footer Placeholder 2">
            <a:extLst>
              <a:ext uri="{FF2B5EF4-FFF2-40B4-BE49-F238E27FC236}">
                <a16:creationId xmlns:a16="http://schemas.microsoft.com/office/drawing/2014/main" xmlns=""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a16="http://schemas.microsoft.com/office/drawing/2014/main" xmlns=""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xmlns=""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xmlns=""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9/19/2020</a:t>
            </a:fld>
            <a:endParaRPr lang="en-US"/>
          </a:p>
        </p:txBody>
      </p:sp>
      <p:sp>
        <p:nvSpPr>
          <p:cNvPr id="6" name="Footer Placeholder 5">
            <a:extLst>
              <a:ext uri="{FF2B5EF4-FFF2-40B4-BE49-F238E27FC236}">
                <a16:creationId xmlns:a16="http://schemas.microsoft.com/office/drawing/2014/main" xmlns=""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xmlns=""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xmlns=""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xmlns=""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a:extLst>
              <a:ext uri="{FF2B5EF4-FFF2-40B4-BE49-F238E27FC236}">
                <a16:creationId xmlns:a16="http://schemas.microsoft.com/office/drawing/2014/main" xmlns=""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9/19/2020</a:t>
            </a:fld>
            <a:endParaRPr lang="en-US"/>
          </a:p>
        </p:txBody>
      </p:sp>
      <p:sp>
        <p:nvSpPr>
          <p:cNvPr id="6" name="Footer Placeholder 5">
            <a:extLst>
              <a:ext uri="{FF2B5EF4-FFF2-40B4-BE49-F238E27FC236}">
                <a16:creationId xmlns:a16="http://schemas.microsoft.com/office/drawing/2014/main" xmlns=""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xmlns=""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xmlns=""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xmlns=""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9/19/2020</a:t>
            </a:fld>
            <a:endParaRPr lang="en-US"/>
          </a:p>
        </p:txBody>
      </p:sp>
      <p:sp>
        <p:nvSpPr>
          <p:cNvPr id="5" name="Footer Placeholder 4">
            <a:extLst>
              <a:ext uri="{FF2B5EF4-FFF2-40B4-BE49-F238E27FC236}">
                <a16:creationId xmlns:a16="http://schemas.microsoft.com/office/drawing/2014/main" xmlns=""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xmlns=""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xmlns=""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xmlns=""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9/19/2020</a:t>
            </a:fld>
            <a:endParaRPr lang="en-US"/>
          </a:p>
        </p:txBody>
      </p:sp>
      <p:sp>
        <p:nvSpPr>
          <p:cNvPr id="5" name="Footer Placeholder 4">
            <a:extLst>
              <a:ext uri="{FF2B5EF4-FFF2-40B4-BE49-F238E27FC236}">
                <a16:creationId xmlns:a16="http://schemas.microsoft.com/office/drawing/2014/main" xmlns=""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xmlns=""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xmlns=""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a16="http://schemas.microsoft.com/office/drawing/2014/main" xmlns=""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a16="http://schemas.microsoft.com/office/drawing/2014/main" xmlns=""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9/19/2020</a:t>
            </a:fld>
            <a:endParaRPr lang="en-US"/>
          </a:p>
        </p:txBody>
      </p:sp>
      <p:sp>
        <p:nvSpPr>
          <p:cNvPr id="5" name="Footer Placeholder 4">
            <a:extLst>
              <a:ext uri="{FF2B5EF4-FFF2-40B4-BE49-F238E27FC236}">
                <a16:creationId xmlns:a16="http://schemas.microsoft.com/office/drawing/2014/main" xmlns=""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xmlns=""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xmlns=""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xmlns=""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9/19/2020</a:t>
            </a:fld>
            <a:endParaRPr lang="en-US"/>
          </a:p>
        </p:txBody>
      </p:sp>
      <p:sp>
        <p:nvSpPr>
          <p:cNvPr id="5" name="Footer Placeholder 4">
            <a:extLst>
              <a:ext uri="{FF2B5EF4-FFF2-40B4-BE49-F238E27FC236}">
                <a16:creationId xmlns:a16="http://schemas.microsoft.com/office/drawing/2014/main" xmlns=""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xmlns=""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xmlns=""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xmlns=""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9/19/2020</a:t>
            </a:fld>
            <a:endParaRPr lang="en-US"/>
          </a:p>
        </p:txBody>
      </p:sp>
      <p:sp>
        <p:nvSpPr>
          <p:cNvPr id="5" name="Footer Placeholder 4">
            <a:extLst>
              <a:ext uri="{FF2B5EF4-FFF2-40B4-BE49-F238E27FC236}">
                <a16:creationId xmlns:a16="http://schemas.microsoft.com/office/drawing/2014/main" xmlns=""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xmlns=""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p:nvPr>
        </p:nvSpPr>
        <p:spPr/>
        <p:txBody>
          <a:bodyPr/>
          <a:lstStyle>
            <a:defPPr/>
          </a:lstStyle>
          <a:p>
            <a:pPr/>
            <a:fld id="{0FACE7A7-E459-4492-BBDA-B13A25E976D8}" type="datetimeFigureOut">
              <a:rPr lang="en-US" smtClean="0"/>
              <a:pPr/>
              <a:t>11/7/2009</a:t>
            </a:fld>
            <a:endParaRPr lang="en-US"/>
          </a:p>
        </p:txBody>
      </p:sp>
      <p:sp>
        <p:nvSpPr>
          <p:cNvPr id="3" name="Footer Placeholder 2"/>
          <p:cNvSpPr>
            <a:spLocks noGrp="1"/>
          </p:cNvSpPr>
          <p:nvPr>
            <p:ph type="ftr" sz="quarter" idx="1"/>
          </p:nvPr>
        </p:nvSpPr>
        <p:spPr/>
        <p:txBody>
          <a:bodyPr/>
          <a:lstStyle>
            <a:defPPr/>
          </a:lstStyle>
          <a:p>
            <a:pPr/>
            <a:endParaRPr lang="en-US"/>
          </a:p>
        </p:txBody>
      </p:sp>
      <p:sp>
        <p:nvSpPr>
          <p:cNvPr id="4" name="Slide Number Placeholder 3"/>
          <p:cNvSpPr>
            <a:spLocks noGrp="1"/>
          </p:cNvSpPr>
          <p:nvPr>
            <p:ph type="sldNum" sz="quarter" idx="2"/>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xmlns=""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xmlns=""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9/19/2020</a:t>
            </a:fld>
            <a:endParaRPr lang="en-US"/>
          </a:p>
        </p:txBody>
      </p:sp>
      <p:sp>
        <p:nvSpPr>
          <p:cNvPr id="6" name="Footer Placeholder 5">
            <a:extLst>
              <a:ext uri="{FF2B5EF4-FFF2-40B4-BE49-F238E27FC236}">
                <a16:creationId xmlns:a16="http://schemas.microsoft.com/office/drawing/2014/main" xmlns=""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xmlns=""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xmlns=""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xmlns=""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9/19/2020</a:t>
            </a:fld>
            <a:endParaRPr lang="en-US"/>
          </a:p>
        </p:txBody>
      </p:sp>
      <p:sp>
        <p:nvSpPr>
          <p:cNvPr id="8" name="Footer Placeholder 7">
            <a:extLst>
              <a:ext uri="{FF2B5EF4-FFF2-40B4-BE49-F238E27FC236}">
                <a16:creationId xmlns:a16="http://schemas.microsoft.com/office/drawing/2014/main" xmlns=""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a16="http://schemas.microsoft.com/office/drawing/2014/main" xmlns=""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xmlns=""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a16="http://schemas.microsoft.com/office/drawing/2014/main" xmlns=""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9/19/2020</a:t>
            </a:fld>
            <a:endParaRPr lang="en-US"/>
          </a:p>
        </p:txBody>
      </p:sp>
      <p:sp>
        <p:nvSpPr>
          <p:cNvPr id="4" name="Footer Placeholder 3">
            <a:extLst>
              <a:ext uri="{FF2B5EF4-FFF2-40B4-BE49-F238E27FC236}">
                <a16:creationId xmlns:a16="http://schemas.microsoft.com/office/drawing/2014/main" xmlns=""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a16="http://schemas.microsoft.com/office/drawing/2014/main" xmlns=""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xmlns=""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9/19/2020</a:t>
            </a:fld>
            <a:endParaRPr lang="en-US"/>
          </a:p>
        </p:txBody>
      </p:sp>
      <p:sp>
        <p:nvSpPr>
          <p:cNvPr id="3" name="Footer Placeholder 2">
            <a:extLst>
              <a:ext uri="{FF2B5EF4-FFF2-40B4-BE49-F238E27FC236}">
                <a16:creationId xmlns:a16="http://schemas.microsoft.com/office/drawing/2014/main" xmlns=""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a16="http://schemas.microsoft.com/office/drawing/2014/main" xmlns=""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xmlns=""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xmlns=""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9/19/2020</a:t>
            </a:fld>
            <a:endParaRPr lang="en-US"/>
          </a:p>
        </p:txBody>
      </p:sp>
      <p:sp>
        <p:nvSpPr>
          <p:cNvPr id="6" name="Footer Placeholder 5">
            <a:extLst>
              <a:ext uri="{FF2B5EF4-FFF2-40B4-BE49-F238E27FC236}">
                <a16:creationId xmlns:a16="http://schemas.microsoft.com/office/drawing/2014/main" xmlns=""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xmlns=""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xmlns=""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xmlns=""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a:extLst>
              <a:ext uri="{FF2B5EF4-FFF2-40B4-BE49-F238E27FC236}">
                <a16:creationId xmlns:a16="http://schemas.microsoft.com/office/drawing/2014/main" xmlns=""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9/19/2020</a:t>
            </a:fld>
            <a:endParaRPr lang="en-US"/>
          </a:p>
        </p:txBody>
      </p:sp>
      <p:sp>
        <p:nvSpPr>
          <p:cNvPr id="6" name="Footer Placeholder 5">
            <a:extLst>
              <a:ext uri="{FF2B5EF4-FFF2-40B4-BE49-F238E27FC236}">
                <a16:creationId xmlns:a16="http://schemas.microsoft.com/office/drawing/2014/main" xmlns=""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xmlns=""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xmlns=""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xmlns=""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9/19/2020</a:t>
            </a:fld>
            <a:endParaRPr lang="en-US"/>
          </a:p>
        </p:txBody>
      </p:sp>
      <p:sp>
        <p:nvSpPr>
          <p:cNvPr id="5" name="Footer Placeholder 4">
            <a:extLst>
              <a:ext uri="{FF2B5EF4-FFF2-40B4-BE49-F238E27FC236}">
                <a16:creationId xmlns:a16="http://schemas.microsoft.com/office/drawing/2014/main" xmlns=""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xmlns=""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xmlns=""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xmlns=""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9/19/2020</a:t>
            </a:fld>
            <a:endParaRPr lang="en-US"/>
          </a:p>
        </p:txBody>
      </p:sp>
      <p:sp>
        <p:nvSpPr>
          <p:cNvPr id="5" name="Footer Placeholder 4">
            <a:extLst>
              <a:ext uri="{FF2B5EF4-FFF2-40B4-BE49-F238E27FC236}">
                <a16:creationId xmlns:a16="http://schemas.microsoft.com/office/drawing/2014/main" xmlns=""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xmlns=""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9/15/2020</a:t>
            </a:fld>
            <a:endParaRPr lang="en-US"/>
          </a:p>
        </p:txBody>
      </p:sp>
      <p:sp>
        <p:nvSpPr>
          <p:cNvPr id="5" name="Footer Placeholder 4">
            <a:extLst>
              <a:ext uri="{FF2B5EF4-FFF2-40B4-BE49-F238E27FC236}">
                <a16:creationId xmlns=""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9/15/2020</a:t>
            </a:fld>
            <a:endParaRPr lang="en-US"/>
          </a:p>
        </p:txBody>
      </p:sp>
      <p:sp>
        <p:nvSpPr>
          <p:cNvPr id="5" name="Footer Placeholder 4">
            <a:extLst>
              <a:ext uri="{FF2B5EF4-FFF2-40B4-BE49-F238E27FC236}">
                <a16:creationId xmlns=""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p:txBody>
          <a:bodyPr anchor="b"/>
          <a:lstStyle>
            <a:defPPr/>
            <a:lvl1pPr algn="l">
              <a:defRPr sz="2000" b="1"/>
            </a:lvl1pPr>
          </a:lstStyle>
          <a:p>
            <a:pPr/>
            <a:r>
              <a:rPr lang="en-US" smtClean="0"/>
              <a:t>Click to edit Master title style</a:t>
            </a:r>
            <a:endParaRPr lang="en-US"/>
          </a:p>
        </p:txBody>
      </p:sp>
      <p:sp>
        <p:nvSpPr>
          <p:cNvPr id="3" name="Content Placeholder 2"/>
          <p:cNvSpPr>
            <a:spLocks noGrp="1"/>
          </p:cNvSpPr>
          <p:nvPr>
            <p:ph idx="1"/>
          </p:nvPr>
        </p:nvSpPr>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r>
              <a:rPr lang="en-US" smtClean="0"/>
              <a:t>Click to edit Master text styles</a:t>
            </a:r>
          </a:p>
        </p:txBody>
      </p:sp>
      <p:sp>
        <p:nvSpPr>
          <p:cNvPr id="5" name="Date Placeholder 4"/>
          <p:cNvSpPr>
            <a:spLocks noGrp="1"/>
          </p:cNvSpPr>
          <p:nvPr>
            <p:ph type="dt" sz="half" idx="3"/>
          </p:nvPr>
        </p:nvSpPr>
        <p:spPr/>
        <p:txBody>
          <a:bodyPr/>
          <a:lstStyle>
            <a:defPPr/>
          </a:lstStyle>
          <a:p>
            <a:pPr/>
            <a:fld id="{B1601A28-99BC-41DC-8DB7-5A20FD33B038}" type="datetimeFigureOut">
              <a:rPr lang="en-US" smtClean="0"/>
              <a:pPr/>
              <a:t>11/7/2009</a:t>
            </a:fld>
            <a:endParaRPr lang="en-US"/>
          </a:p>
        </p:txBody>
      </p:sp>
      <p:sp>
        <p:nvSpPr>
          <p:cNvPr id="6" name="Footer Placeholder 5"/>
          <p:cNvSpPr>
            <a:spLocks noGrp="1"/>
          </p:cNvSpPr>
          <p:nvPr>
            <p:ph type="ftr" sz="quarter" idx="4"/>
          </p:nvPr>
        </p:nvSpPr>
        <p:spPr/>
        <p:txBody>
          <a:bodyPr/>
          <a:lstStyle>
            <a:defPPr/>
          </a:lstStyle>
          <a:p>
            <a:pPr/>
            <a:endParaRPr lang="en-US"/>
          </a:p>
        </p:txBody>
      </p:sp>
      <p:sp>
        <p:nvSpPr>
          <p:cNvPr id="7" name="Slide Number Placeholder 6"/>
          <p:cNvSpPr>
            <a:spLocks noGrp="1"/>
          </p:cNvSpPr>
          <p:nvPr>
            <p:ph type="sldNum" sz="quarter" idx="5"/>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9/15/2020</a:t>
            </a:fld>
            <a:endParaRPr lang="en-US"/>
          </a:p>
        </p:txBody>
      </p:sp>
      <p:sp>
        <p:nvSpPr>
          <p:cNvPr id="5" name="Footer Placeholder 4">
            <a:extLst>
              <a:ext uri="{FF2B5EF4-FFF2-40B4-BE49-F238E27FC236}">
                <a16:creationId xmlns=""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9/15/2020</a:t>
            </a:fld>
            <a:endParaRPr lang="en-US"/>
          </a:p>
        </p:txBody>
      </p:sp>
      <p:sp>
        <p:nvSpPr>
          <p:cNvPr id="6" name="Footer Placeholder 5">
            <a:extLst>
              <a:ext uri="{FF2B5EF4-FFF2-40B4-BE49-F238E27FC236}">
                <a16:creationId xmlns=""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9/15/2020</a:t>
            </a:fld>
            <a:endParaRPr lang="en-US"/>
          </a:p>
        </p:txBody>
      </p:sp>
      <p:sp>
        <p:nvSpPr>
          <p:cNvPr id="8" name="Footer Placeholder 7">
            <a:extLst>
              <a:ext uri="{FF2B5EF4-FFF2-40B4-BE49-F238E27FC236}">
                <a16:creationId xmlns=""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9/15/2020</a:t>
            </a:fld>
            <a:endParaRPr lang="en-US"/>
          </a:p>
        </p:txBody>
      </p:sp>
      <p:sp>
        <p:nvSpPr>
          <p:cNvPr id="4" name="Footer Placeholder 3">
            <a:extLst>
              <a:ext uri="{FF2B5EF4-FFF2-40B4-BE49-F238E27FC236}">
                <a16:creationId xmlns=""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9/15/2020</a:t>
            </a:fld>
            <a:endParaRPr lang="en-US"/>
          </a:p>
        </p:txBody>
      </p:sp>
      <p:sp>
        <p:nvSpPr>
          <p:cNvPr id="3" name="Footer Placeholder 2">
            <a:extLst>
              <a:ext uri="{FF2B5EF4-FFF2-40B4-BE49-F238E27FC236}">
                <a16:creationId xmlns=""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9/15/2020</a:t>
            </a:fld>
            <a:endParaRPr lang="en-US"/>
          </a:p>
        </p:txBody>
      </p:sp>
      <p:sp>
        <p:nvSpPr>
          <p:cNvPr id="6" name="Footer Placeholder 5">
            <a:extLst>
              <a:ext uri="{FF2B5EF4-FFF2-40B4-BE49-F238E27FC236}">
                <a16:creationId xmlns=""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a:extLst>
              <a:ext uri="{FF2B5EF4-FFF2-40B4-BE49-F238E27FC236}">
                <a16:creationId xmlns=""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9/15/2020</a:t>
            </a:fld>
            <a:endParaRPr lang="en-US"/>
          </a:p>
        </p:txBody>
      </p:sp>
      <p:sp>
        <p:nvSpPr>
          <p:cNvPr id="6" name="Footer Placeholder 5">
            <a:extLst>
              <a:ext uri="{FF2B5EF4-FFF2-40B4-BE49-F238E27FC236}">
                <a16:creationId xmlns=""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9/15/2020</a:t>
            </a:fld>
            <a:endParaRPr lang="en-US"/>
          </a:p>
        </p:txBody>
      </p:sp>
      <p:sp>
        <p:nvSpPr>
          <p:cNvPr id="5" name="Footer Placeholder 4">
            <a:extLst>
              <a:ext uri="{FF2B5EF4-FFF2-40B4-BE49-F238E27FC236}">
                <a16:creationId xmlns=""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9/15/2020</a:t>
            </a:fld>
            <a:endParaRPr lang="en-US"/>
          </a:p>
        </p:txBody>
      </p:sp>
      <p:sp>
        <p:nvSpPr>
          <p:cNvPr id="5" name="Footer Placeholder 4">
            <a:extLst>
              <a:ext uri="{FF2B5EF4-FFF2-40B4-BE49-F238E27FC236}">
                <a16:creationId xmlns=""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9/15/2020</a:t>
            </a:fld>
            <a:endParaRPr lang="en-US"/>
          </a:p>
        </p:txBody>
      </p:sp>
      <p:sp>
        <p:nvSpPr>
          <p:cNvPr id="5" name="Footer Placeholder 4">
            <a:extLst>
              <a:ext uri="{FF2B5EF4-FFF2-40B4-BE49-F238E27FC236}">
                <a16:creationId xmlns=""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p:txBody>
          <a:bodyPr anchor="b"/>
          <a:lstStyle>
            <a:defPPr/>
            <a:lvl1pPr algn="l">
              <a:defRPr sz="2000" b="1"/>
            </a:lvl1pPr>
          </a:lstStyle>
          <a:p>
            <a:pPr/>
            <a:r>
              <a:rPr lang="en-US" smtClean="0"/>
              <a:t>Click to edit Master title style</a:t>
            </a:r>
            <a:endParaRPr lang="en-US"/>
          </a:p>
        </p:txBody>
      </p:sp>
      <p:sp>
        <p:nvSpPr>
          <p:cNvPr id="3" name="Picture Placeholder 2"/>
          <p:cNvSpPr>
            <a:spLocks noGrp="1"/>
          </p:cNvSpPr>
          <p:nvPr>
            <p:ph type="pic" idx="1"/>
          </p:nvPr>
        </p:nvSpPr>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p:cNvSpPr>
            <a:spLocks noGrp="1"/>
          </p:cNvSpPr>
          <p:nvPr>
            <p:ph type="body" sz="half" idx="2"/>
          </p:nvPr>
        </p:nvSpPr>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r>
              <a:rPr lang="en-US" smtClean="0"/>
              <a:t>Click to edit Master text styles</a:t>
            </a:r>
          </a:p>
        </p:txBody>
      </p:sp>
      <p:sp>
        <p:nvSpPr>
          <p:cNvPr id="5" name="Date Placeholder 4"/>
          <p:cNvSpPr>
            <a:spLocks noGrp="1"/>
          </p:cNvSpPr>
          <p:nvPr>
            <p:ph type="dt" sz="half" idx="3"/>
          </p:nvPr>
        </p:nvSpPr>
        <p:spPr/>
        <p:txBody>
          <a:bodyPr/>
          <a:lstStyle>
            <a:defPPr/>
          </a:lstStyle>
          <a:p>
            <a:pPr/>
            <a:fld id="{AA41D6D8-8B5C-4DD2-A3B7-E2918D23DBA7}" type="datetimeFigureOut">
              <a:rPr lang="en-US" smtClean="0"/>
              <a:pPr/>
              <a:t>11/7/2009</a:t>
            </a:fld>
            <a:endParaRPr lang="en-US"/>
          </a:p>
        </p:txBody>
      </p:sp>
      <p:sp>
        <p:nvSpPr>
          <p:cNvPr id="6" name="Footer Placeholder 5"/>
          <p:cNvSpPr>
            <a:spLocks noGrp="1"/>
          </p:cNvSpPr>
          <p:nvPr>
            <p:ph type="ftr" sz="quarter" idx="4"/>
          </p:nvPr>
        </p:nvSpPr>
        <p:spPr/>
        <p:txBody>
          <a:bodyPr/>
          <a:lstStyle>
            <a:defPPr/>
          </a:lstStyle>
          <a:p>
            <a:pPr/>
            <a:endParaRPr lang="en-US"/>
          </a:p>
        </p:txBody>
      </p:sp>
      <p:sp>
        <p:nvSpPr>
          <p:cNvPr id="7" name="Slide Number Placeholder 6"/>
          <p:cNvSpPr>
            <a:spLocks noGrp="1"/>
          </p:cNvSpPr>
          <p:nvPr>
            <p:ph type="sldNum" sz="quarter" idx="5"/>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9/15/2020</a:t>
            </a:fld>
            <a:endParaRPr lang="en-US"/>
          </a:p>
        </p:txBody>
      </p:sp>
      <p:sp>
        <p:nvSpPr>
          <p:cNvPr id="5" name="Footer Placeholder 4">
            <a:extLst>
              <a:ext uri="{FF2B5EF4-FFF2-40B4-BE49-F238E27FC236}">
                <a16:creationId xmlns=""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9/15/2020</a:t>
            </a:fld>
            <a:endParaRPr lang="en-US"/>
          </a:p>
        </p:txBody>
      </p:sp>
      <p:sp>
        <p:nvSpPr>
          <p:cNvPr id="5" name="Footer Placeholder 4">
            <a:extLst>
              <a:ext uri="{FF2B5EF4-FFF2-40B4-BE49-F238E27FC236}">
                <a16:creationId xmlns=""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9/15/2020</a:t>
            </a:fld>
            <a:endParaRPr lang="en-US"/>
          </a:p>
        </p:txBody>
      </p:sp>
      <p:sp>
        <p:nvSpPr>
          <p:cNvPr id="6" name="Footer Placeholder 5">
            <a:extLst>
              <a:ext uri="{FF2B5EF4-FFF2-40B4-BE49-F238E27FC236}">
                <a16:creationId xmlns=""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9/15/2020</a:t>
            </a:fld>
            <a:endParaRPr lang="en-US"/>
          </a:p>
        </p:txBody>
      </p:sp>
      <p:sp>
        <p:nvSpPr>
          <p:cNvPr id="8" name="Footer Placeholder 7">
            <a:extLst>
              <a:ext uri="{FF2B5EF4-FFF2-40B4-BE49-F238E27FC236}">
                <a16:creationId xmlns=""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9/15/2020</a:t>
            </a:fld>
            <a:endParaRPr lang="en-US"/>
          </a:p>
        </p:txBody>
      </p:sp>
      <p:sp>
        <p:nvSpPr>
          <p:cNvPr id="4" name="Footer Placeholder 3">
            <a:extLst>
              <a:ext uri="{FF2B5EF4-FFF2-40B4-BE49-F238E27FC236}">
                <a16:creationId xmlns=""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9/15/2020</a:t>
            </a:fld>
            <a:endParaRPr lang="en-US"/>
          </a:p>
        </p:txBody>
      </p:sp>
      <p:sp>
        <p:nvSpPr>
          <p:cNvPr id="3" name="Footer Placeholder 2">
            <a:extLst>
              <a:ext uri="{FF2B5EF4-FFF2-40B4-BE49-F238E27FC236}">
                <a16:creationId xmlns=""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9/15/2020</a:t>
            </a:fld>
            <a:endParaRPr lang="en-US"/>
          </a:p>
        </p:txBody>
      </p:sp>
      <p:sp>
        <p:nvSpPr>
          <p:cNvPr id="6" name="Footer Placeholder 5">
            <a:extLst>
              <a:ext uri="{FF2B5EF4-FFF2-40B4-BE49-F238E27FC236}">
                <a16:creationId xmlns=""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a:extLst>
              <a:ext uri="{FF2B5EF4-FFF2-40B4-BE49-F238E27FC236}">
                <a16:creationId xmlns=""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9/15/2020</a:t>
            </a:fld>
            <a:endParaRPr lang="en-US"/>
          </a:p>
        </p:txBody>
      </p:sp>
      <p:sp>
        <p:nvSpPr>
          <p:cNvPr id="6" name="Footer Placeholder 5">
            <a:extLst>
              <a:ext uri="{FF2B5EF4-FFF2-40B4-BE49-F238E27FC236}">
                <a16:creationId xmlns=""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9/15/2020</a:t>
            </a:fld>
            <a:endParaRPr lang="en-US"/>
          </a:p>
        </p:txBody>
      </p:sp>
      <p:sp>
        <p:nvSpPr>
          <p:cNvPr id="5" name="Footer Placeholder 4">
            <a:extLst>
              <a:ext uri="{FF2B5EF4-FFF2-40B4-BE49-F238E27FC236}">
                <a16:creationId xmlns=""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9/15/2020</a:t>
            </a:fld>
            <a:endParaRPr lang="en-US"/>
          </a:p>
        </p:txBody>
      </p:sp>
      <p:sp>
        <p:nvSpPr>
          <p:cNvPr id="5" name="Footer Placeholder 4">
            <a:extLst>
              <a:ext uri="{FF2B5EF4-FFF2-40B4-BE49-F238E27FC236}">
                <a16:creationId xmlns=""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10.xml.rels>&#65279;<?xml version="1.0" encoding="utf-8" standalone="yes"?><Relationships xmlns="http://schemas.openxmlformats.org/package/2006/relationships"><Relationship Id="rId1" Type="http://schemas.openxmlformats.org/officeDocument/2006/relationships/slideLayout" Target="../slideLayouts/slideLayout100.xml" /><Relationship Id="rId10" Type="http://schemas.openxmlformats.org/officeDocument/2006/relationships/slideLayout" Target="../slideLayouts/slideLayout109.xml" /><Relationship Id="rId11" Type="http://schemas.openxmlformats.org/officeDocument/2006/relationships/slideLayout" Target="../slideLayouts/slideLayout110.xml" /><Relationship Id="rId12" Type="http://schemas.openxmlformats.org/officeDocument/2006/relationships/theme" Target="../theme/theme10.xml" /><Relationship Id="rId2" Type="http://schemas.openxmlformats.org/officeDocument/2006/relationships/slideLayout" Target="../slideLayouts/slideLayout101.xml" /><Relationship Id="rId3" Type="http://schemas.openxmlformats.org/officeDocument/2006/relationships/slideLayout" Target="../slideLayouts/slideLayout102.xml" /><Relationship Id="rId4" Type="http://schemas.openxmlformats.org/officeDocument/2006/relationships/slideLayout" Target="../slideLayouts/slideLayout103.xml" /><Relationship Id="rId5" Type="http://schemas.openxmlformats.org/officeDocument/2006/relationships/slideLayout" Target="../slideLayouts/slideLayout104.xml" /><Relationship Id="rId6" Type="http://schemas.openxmlformats.org/officeDocument/2006/relationships/slideLayout" Target="../slideLayouts/slideLayout105.xml" /><Relationship Id="rId7" Type="http://schemas.openxmlformats.org/officeDocument/2006/relationships/slideLayout" Target="../slideLayouts/slideLayout106.xml" /><Relationship Id="rId8" Type="http://schemas.openxmlformats.org/officeDocument/2006/relationships/slideLayout" Target="../slideLayouts/slideLayout107.xml" /><Relationship Id="rId9" Type="http://schemas.openxmlformats.org/officeDocument/2006/relationships/slideLayout" Target="../slideLayouts/slideLayout108.xml" /></Relationships>
</file>

<file path=ppt/slideMasters/_rels/slideMaster11.xml.rels>&#65279;<?xml version="1.0" encoding="utf-8" standalone="yes"?><Relationships xmlns="http://schemas.openxmlformats.org/package/2006/relationships"><Relationship Id="rId1" Type="http://schemas.openxmlformats.org/officeDocument/2006/relationships/slideLayout" Target="../slideLayouts/slideLayout111.xml" /><Relationship Id="rId10" Type="http://schemas.openxmlformats.org/officeDocument/2006/relationships/slideLayout" Target="../slideLayouts/slideLayout120.xml" /><Relationship Id="rId11" Type="http://schemas.openxmlformats.org/officeDocument/2006/relationships/slideLayout" Target="../slideLayouts/slideLayout121.xml" /><Relationship Id="rId12" Type="http://schemas.openxmlformats.org/officeDocument/2006/relationships/theme" Target="../theme/theme11.xml" /><Relationship Id="rId2" Type="http://schemas.openxmlformats.org/officeDocument/2006/relationships/slideLayout" Target="../slideLayouts/slideLayout112.xml" /><Relationship Id="rId3" Type="http://schemas.openxmlformats.org/officeDocument/2006/relationships/slideLayout" Target="../slideLayouts/slideLayout113.xml" /><Relationship Id="rId4" Type="http://schemas.openxmlformats.org/officeDocument/2006/relationships/slideLayout" Target="../slideLayouts/slideLayout114.xml" /><Relationship Id="rId5" Type="http://schemas.openxmlformats.org/officeDocument/2006/relationships/slideLayout" Target="../slideLayouts/slideLayout115.xml" /><Relationship Id="rId6" Type="http://schemas.openxmlformats.org/officeDocument/2006/relationships/slideLayout" Target="../slideLayouts/slideLayout116.xml" /><Relationship Id="rId7" Type="http://schemas.openxmlformats.org/officeDocument/2006/relationships/slideLayout" Target="../slideLayouts/slideLayout117.xml" /><Relationship Id="rId8" Type="http://schemas.openxmlformats.org/officeDocument/2006/relationships/slideLayout" Target="../slideLayouts/slideLayout118.xml" /><Relationship Id="rId9" Type="http://schemas.openxmlformats.org/officeDocument/2006/relationships/slideLayout" Target="../slideLayouts/slideLayout119.xml" /></Relationships>
</file>

<file path=ppt/slideMasters/_rels/slideMaster12.xml.rels>&#65279;<?xml version="1.0" encoding="utf-8" standalone="yes"?><Relationships xmlns="http://schemas.openxmlformats.org/package/2006/relationships"><Relationship Id="rId1" Type="http://schemas.openxmlformats.org/officeDocument/2006/relationships/slideLayout" Target="../slideLayouts/slideLayout122.xml" /><Relationship Id="rId10" Type="http://schemas.openxmlformats.org/officeDocument/2006/relationships/slideLayout" Target="../slideLayouts/slideLayout131.xml" /><Relationship Id="rId11" Type="http://schemas.openxmlformats.org/officeDocument/2006/relationships/slideLayout" Target="../slideLayouts/slideLayout132.xml" /><Relationship Id="rId12" Type="http://schemas.openxmlformats.org/officeDocument/2006/relationships/theme" Target="../theme/theme12.xml" /><Relationship Id="rId2" Type="http://schemas.openxmlformats.org/officeDocument/2006/relationships/slideLayout" Target="../slideLayouts/slideLayout123.xml" /><Relationship Id="rId3" Type="http://schemas.openxmlformats.org/officeDocument/2006/relationships/slideLayout" Target="../slideLayouts/slideLayout124.xml" /><Relationship Id="rId4" Type="http://schemas.openxmlformats.org/officeDocument/2006/relationships/slideLayout" Target="../slideLayouts/slideLayout125.xml" /><Relationship Id="rId5" Type="http://schemas.openxmlformats.org/officeDocument/2006/relationships/slideLayout" Target="../slideLayouts/slideLayout126.xml" /><Relationship Id="rId6" Type="http://schemas.openxmlformats.org/officeDocument/2006/relationships/slideLayout" Target="../slideLayouts/slideLayout127.xml" /><Relationship Id="rId7" Type="http://schemas.openxmlformats.org/officeDocument/2006/relationships/slideLayout" Target="../slideLayouts/slideLayout128.xml" /><Relationship Id="rId8" Type="http://schemas.openxmlformats.org/officeDocument/2006/relationships/slideLayout" Target="../slideLayouts/slideLayout129.xml" /><Relationship Id="rId9" Type="http://schemas.openxmlformats.org/officeDocument/2006/relationships/slideLayout" Target="../slideLayouts/slideLayout130.xml" /></Relationships>
</file>

<file path=ppt/slideMasters/_rels/slideMaster13.xml.rels>&#65279;<?xml version="1.0" encoding="utf-8" standalone="yes"?><Relationships xmlns="http://schemas.openxmlformats.org/package/2006/relationships"><Relationship Id="rId1" Type="http://schemas.openxmlformats.org/officeDocument/2006/relationships/slideLayout" Target="../slideLayouts/slideLayout133.xml" /><Relationship Id="rId10" Type="http://schemas.openxmlformats.org/officeDocument/2006/relationships/slideLayout" Target="../slideLayouts/slideLayout142.xml" /><Relationship Id="rId11" Type="http://schemas.openxmlformats.org/officeDocument/2006/relationships/slideLayout" Target="../slideLayouts/slideLayout143.xml" /><Relationship Id="rId12" Type="http://schemas.openxmlformats.org/officeDocument/2006/relationships/theme" Target="../theme/theme13.xml" /><Relationship Id="rId2" Type="http://schemas.openxmlformats.org/officeDocument/2006/relationships/slideLayout" Target="../slideLayouts/slideLayout134.xml" /><Relationship Id="rId3" Type="http://schemas.openxmlformats.org/officeDocument/2006/relationships/slideLayout" Target="../slideLayouts/slideLayout135.xml" /><Relationship Id="rId4" Type="http://schemas.openxmlformats.org/officeDocument/2006/relationships/slideLayout" Target="../slideLayouts/slideLayout136.xml" /><Relationship Id="rId5" Type="http://schemas.openxmlformats.org/officeDocument/2006/relationships/slideLayout" Target="../slideLayouts/slideLayout137.xml" /><Relationship Id="rId6" Type="http://schemas.openxmlformats.org/officeDocument/2006/relationships/slideLayout" Target="../slideLayouts/slideLayout138.xml" /><Relationship Id="rId7" Type="http://schemas.openxmlformats.org/officeDocument/2006/relationships/slideLayout" Target="../slideLayouts/slideLayout139.xml" /><Relationship Id="rId8" Type="http://schemas.openxmlformats.org/officeDocument/2006/relationships/slideLayout" Target="../slideLayouts/slideLayout140.xml" /><Relationship Id="rId9" Type="http://schemas.openxmlformats.org/officeDocument/2006/relationships/slideLayout" Target="../slideLayouts/slideLayout141.xml" /></Relationships>
</file>

<file path=ppt/slideMasters/_rels/slideMaster14.xml.rels>&#65279;<?xml version="1.0" encoding="utf-8" standalone="yes"?><Relationships xmlns="http://schemas.openxmlformats.org/package/2006/relationships"><Relationship Id="rId1" Type="http://schemas.openxmlformats.org/officeDocument/2006/relationships/slideLayout" Target="../slideLayouts/slideLayout144.xml" /><Relationship Id="rId10" Type="http://schemas.openxmlformats.org/officeDocument/2006/relationships/slideLayout" Target="../slideLayouts/slideLayout153.xml" /><Relationship Id="rId11" Type="http://schemas.openxmlformats.org/officeDocument/2006/relationships/slideLayout" Target="../slideLayouts/slideLayout154.xml" /><Relationship Id="rId12" Type="http://schemas.openxmlformats.org/officeDocument/2006/relationships/theme" Target="../theme/theme14.xml" /><Relationship Id="rId2" Type="http://schemas.openxmlformats.org/officeDocument/2006/relationships/slideLayout" Target="../slideLayouts/slideLayout145.xml" /><Relationship Id="rId3" Type="http://schemas.openxmlformats.org/officeDocument/2006/relationships/slideLayout" Target="../slideLayouts/slideLayout146.xml" /><Relationship Id="rId4" Type="http://schemas.openxmlformats.org/officeDocument/2006/relationships/slideLayout" Target="../slideLayouts/slideLayout147.xml" /><Relationship Id="rId5" Type="http://schemas.openxmlformats.org/officeDocument/2006/relationships/slideLayout" Target="../slideLayouts/slideLayout148.xml" /><Relationship Id="rId6" Type="http://schemas.openxmlformats.org/officeDocument/2006/relationships/slideLayout" Target="../slideLayouts/slideLayout149.xml" /><Relationship Id="rId7" Type="http://schemas.openxmlformats.org/officeDocument/2006/relationships/slideLayout" Target="../slideLayouts/slideLayout150.xml" /><Relationship Id="rId8" Type="http://schemas.openxmlformats.org/officeDocument/2006/relationships/slideLayout" Target="../slideLayouts/slideLayout151.xml" /><Relationship Id="rId9" Type="http://schemas.openxmlformats.org/officeDocument/2006/relationships/slideLayout" Target="../slideLayouts/slideLayout152.xml" /></Relationships>
</file>

<file path=ppt/slideMasters/_rels/slideMaster15.xml.rels>&#65279;<?xml version="1.0" encoding="utf-8" standalone="yes"?><Relationships xmlns="http://schemas.openxmlformats.org/package/2006/relationships"><Relationship Id="rId1" Type="http://schemas.openxmlformats.org/officeDocument/2006/relationships/slideLayout" Target="../slideLayouts/slideLayout155.xml" /><Relationship Id="rId10" Type="http://schemas.openxmlformats.org/officeDocument/2006/relationships/slideLayout" Target="../slideLayouts/slideLayout164.xml" /><Relationship Id="rId11" Type="http://schemas.openxmlformats.org/officeDocument/2006/relationships/slideLayout" Target="../slideLayouts/slideLayout165.xml" /><Relationship Id="rId12" Type="http://schemas.openxmlformats.org/officeDocument/2006/relationships/theme" Target="../theme/theme15.xml" /><Relationship Id="rId2" Type="http://schemas.openxmlformats.org/officeDocument/2006/relationships/slideLayout" Target="../slideLayouts/slideLayout156.xml" /><Relationship Id="rId3" Type="http://schemas.openxmlformats.org/officeDocument/2006/relationships/slideLayout" Target="../slideLayouts/slideLayout157.xml" /><Relationship Id="rId4" Type="http://schemas.openxmlformats.org/officeDocument/2006/relationships/slideLayout" Target="../slideLayouts/slideLayout158.xml" /><Relationship Id="rId5" Type="http://schemas.openxmlformats.org/officeDocument/2006/relationships/slideLayout" Target="../slideLayouts/slideLayout159.xml" /><Relationship Id="rId6" Type="http://schemas.openxmlformats.org/officeDocument/2006/relationships/slideLayout" Target="../slideLayouts/slideLayout160.xml" /><Relationship Id="rId7" Type="http://schemas.openxmlformats.org/officeDocument/2006/relationships/slideLayout" Target="../slideLayouts/slideLayout161.xml" /><Relationship Id="rId8" Type="http://schemas.openxmlformats.org/officeDocument/2006/relationships/slideLayout" Target="../slideLayouts/slideLayout162.xml" /><Relationship Id="rId9" Type="http://schemas.openxmlformats.org/officeDocument/2006/relationships/slideLayout" Target="../slideLayouts/slideLayout163.xml" /></Relationships>
</file>

<file path=ppt/slideMasters/_rels/slideMaster16.xml.rels>&#65279;<?xml version="1.0" encoding="utf-8" standalone="yes"?><Relationships xmlns="http://schemas.openxmlformats.org/package/2006/relationships"><Relationship Id="rId1" Type="http://schemas.openxmlformats.org/officeDocument/2006/relationships/slideLayout" Target="../slideLayouts/slideLayout166.xml" /><Relationship Id="rId10" Type="http://schemas.openxmlformats.org/officeDocument/2006/relationships/slideLayout" Target="../slideLayouts/slideLayout175.xml" /><Relationship Id="rId11" Type="http://schemas.openxmlformats.org/officeDocument/2006/relationships/slideLayout" Target="../slideLayouts/slideLayout176.xml" /><Relationship Id="rId12" Type="http://schemas.openxmlformats.org/officeDocument/2006/relationships/theme" Target="../theme/theme16.xml" /><Relationship Id="rId2" Type="http://schemas.openxmlformats.org/officeDocument/2006/relationships/slideLayout" Target="../slideLayouts/slideLayout167.xml" /><Relationship Id="rId3" Type="http://schemas.openxmlformats.org/officeDocument/2006/relationships/slideLayout" Target="../slideLayouts/slideLayout168.xml" /><Relationship Id="rId4" Type="http://schemas.openxmlformats.org/officeDocument/2006/relationships/slideLayout" Target="../slideLayouts/slideLayout169.xml" /><Relationship Id="rId5" Type="http://schemas.openxmlformats.org/officeDocument/2006/relationships/slideLayout" Target="../slideLayouts/slideLayout170.xml" /><Relationship Id="rId6" Type="http://schemas.openxmlformats.org/officeDocument/2006/relationships/slideLayout" Target="../slideLayouts/slideLayout171.xml" /><Relationship Id="rId7" Type="http://schemas.openxmlformats.org/officeDocument/2006/relationships/slideLayout" Target="../slideLayouts/slideLayout172.xml" /><Relationship Id="rId8" Type="http://schemas.openxmlformats.org/officeDocument/2006/relationships/slideLayout" Target="../slideLayouts/slideLayout173.xml" /><Relationship Id="rId9" Type="http://schemas.openxmlformats.org/officeDocument/2006/relationships/slideLayout" Target="../slideLayouts/slideLayout174.xml" /></Relationships>
</file>

<file path=ppt/slideMasters/_rels/slideMaster17.xml.rels>&#65279;<?xml version="1.0" encoding="utf-8" standalone="yes"?><Relationships xmlns="http://schemas.openxmlformats.org/package/2006/relationships"><Relationship Id="rId1" Type="http://schemas.openxmlformats.org/officeDocument/2006/relationships/slideLayout" Target="../slideLayouts/slideLayout177.xml" /><Relationship Id="rId10" Type="http://schemas.openxmlformats.org/officeDocument/2006/relationships/slideLayout" Target="../slideLayouts/slideLayout186.xml" /><Relationship Id="rId11" Type="http://schemas.openxmlformats.org/officeDocument/2006/relationships/slideLayout" Target="../slideLayouts/slideLayout187.xml" /><Relationship Id="rId12" Type="http://schemas.openxmlformats.org/officeDocument/2006/relationships/theme" Target="../theme/theme17.xml" /><Relationship Id="rId2" Type="http://schemas.openxmlformats.org/officeDocument/2006/relationships/slideLayout" Target="../slideLayouts/slideLayout178.xml" /><Relationship Id="rId3" Type="http://schemas.openxmlformats.org/officeDocument/2006/relationships/slideLayout" Target="../slideLayouts/slideLayout179.xml" /><Relationship Id="rId4" Type="http://schemas.openxmlformats.org/officeDocument/2006/relationships/slideLayout" Target="../slideLayouts/slideLayout180.xml" /><Relationship Id="rId5" Type="http://schemas.openxmlformats.org/officeDocument/2006/relationships/slideLayout" Target="../slideLayouts/slideLayout181.xml" /><Relationship Id="rId6" Type="http://schemas.openxmlformats.org/officeDocument/2006/relationships/slideLayout" Target="../slideLayouts/slideLayout182.xml" /><Relationship Id="rId7" Type="http://schemas.openxmlformats.org/officeDocument/2006/relationships/slideLayout" Target="../slideLayouts/slideLayout183.xml" /><Relationship Id="rId8" Type="http://schemas.openxmlformats.org/officeDocument/2006/relationships/slideLayout" Target="../slideLayouts/slideLayout184.xml" /><Relationship Id="rId9" Type="http://schemas.openxmlformats.org/officeDocument/2006/relationships/slideLayout" Target="../slideLayouts/slideLayout185.xml" /></Relationships>
</file>

<file path=ppt/slideMasters/_rels/slideMaster18.xml.rels>&#65279;<?xml version="1.0" encoding="utf-8" standalone="yes"?><Relationships xmlns="http://schemas.openxmlformats.org/package/2006/relationships"><Relationship Id="rId1" Type="http://schemas.openxmlformats.org/officeDocument/2006/relationships/slideLayout" Target="../slideLayouts/slideLayout188.xml" /><Relationship Id="rId10" Type="http://schemas.openxmlformats.org/officeDocument/2006/relationships/slideLayout" Target="../slideLayouts/slideLayout197.xml" /><Relationship Id="rId11" Type="http://schemas.openxmlformats.org/officeDocument/2006/relationships/slideLayout" Target="../slideLayouts/slideLayout198.xml" /><Relationship Id="rId12" Type="http://schemas.openxmlformats.org/officeDocument/2006/relationships/theme" Target="../theme/theme18.xml" /><Relationship Id="rId2" Type="http://schemas.openxmlformats.org/officeDocument/2006/relationships/slideLayout" Target="../slideLayouts/slideLayout189.xml" /><Relationship Id="rId3" Type="http://schemas.openxmlformats.org/officeDocument/2006/relationships/slideLayout" Target="../slideLayouts/slideLayout190.xml" /><Relationship Id="rId4" Type="http://schemas.openxmlformats.org/officeDocument/2006/relationships/slideLayout" Target="../slideLayouts/slideLayout191.xml" /><Relationship Id="rId5" Type="http://schemas.openxmlformats.org/officeDocument/2006/relationships/slideLayout" Target="../slideLayouts/slideLayout192.xml" /><Relationship Id="rId6" Type="http://schemas.openxmlformats.org/officeDocument/2006/relationships/slideLayout" Target="../slideLayouts/slideLayout193.xml" /><Relationship Id="rId7" Type="http://schemas.openxmlformats.org/officeDocument/2006/relationships/slideLayout" Target="../slideLayouts/slideLayout194.xml" /><Relationship Id="rId8" Type="http://schemas.openxmlformats.org/officeDocument/2006/relationships/slideLayout" Target="../slideLayouts/slideLayout195.xml" /><Relationship Id="rId9" Type="http://schemas.openxmlformats.org/officeDocument/2006/relationships/slideLayout" Target="../slideLayouts/slideLayout196.xml" /></Relationships>
</file>

<file path=ppt/slideMasters/_rels/slideMaster19.xml.rels>&#65279;<?xml version="1.0" encoding="utf-8" standalone="yes"?><Relationships xmlns="http://schemas.openxmlformats.org/package/2006/relationships"><Relationship Id="rId1" Type="http://schemas.openxmlformats.org/officeDocument/2006/relationships/slideLayout" Target="../slideLayouts/slideLayout199.xml" /><Relationship Id="rId10" Type="http://schemas.openxmlformats.org/officeDocument/2006/relationships/slideLayout" Target="../slideLayouts/slideLayout208.xml" /><Relationship Id="rId11" Type="http://schemas.openxmlformats.org/officeDocument/2006/relationships/slideLayout" Target="../slideLayouts/slideLayout209.xml" /><Relationship Id="rId12" Type="http://schemas.openxmlformats.org/officeDocument/2006/relationships/theme" Target="../theme/theme19.xml" /><Relationship Id="rId2" Type="http://schemas.openxmlformats.org/officeDocument/2006/relationships/slideLayout" Target="../slideLayouts/slideLayout200.xml" /><Relationship Id="rId3" Type="http://schemas.openxmlformats.org/officeDocument/2006/relationships/slideLayout" Target="../slideLayouts/slideLayout201.xml" /><Relationship Id="rId4" Type="http://schemas.openxmlformats.org/officeDocument/2006/relationships/slideLayout" Target="../slideLayouts/slideLayout202.xml" /><Relationship Id="rId5" Type="http://schemas.openxmlformats.org/officeDocument/2006/relationships/slideLayout" Target="../slideLayouts/slideLayout203.xml" /><Relationship Id="rId6" Type="http://schemas.openxmlformats.org/officeDocument/2006/relationships/slideLayout" Target="../slideLayouts/slideLayout204.xml" /><Relationship Id="rId7" Type="http://schemas.openxmlformats.org/officeDocument/2006/relationships/slideLayout" Target="../slideLayouts/slideLayout205.xml" /><Relationship Id="rId8" Type="http://schemas.openxmlformats.org/officeDocument/2006/relationships/slideLayout" Target="../slideLayouts/slideLayout206.xml" /><Relationship Id="rId9" Type="http://schemas.openxmlformats.org/officeDocument/2006/relationships/slideLayout" Target="../slideLayouts/slideLayout207.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theme" Target="../theme/theme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_rels/slideMaster20.xml.rels>&#65279;<?xml version="1.0" encoding="utf-8" standalone="yes"?><Relationships xmlns="http://schemas.openxmlformats.org/package/2006/relationships"><Relationship Id="rId1" Type="http://schemas.openxmlformats.org/officeDocument/2006/relationships/slideLayout" Target="../slideLayouts/slideLayout210.xml" /><Relationship Id="rId10" Type="http://schemas.openxmlformats.org/officeDocument/2006/relationships/slideLayout" Target="../slideLayouts/slideLayout219.xml" /><Relationship Id="rId11" Type="http://schemas.openxmlformats.org/officeDocument/2006/relationships/slideLayout" Target="../slideLayouts/slideLayout220.xml" /><Relationship Id="rId12" Type="http://schemas.openxmlformats.org/officeDocument/2006/relationships/theme" Target="../theme/theme20.xml" /><Relationship Id="rId2" Type="http://schemas.openxmlformats.org/officeDocument/2006/relationships/slideLayout" Target="../slideLayouts/slideLayout211.xml" /><Relationship Id="rId3" Type="http://schemas.openxmlformats.org/officeDocument/2006/relationships/slideLayout" Target="../slideLayouts/slideLayout212.xml" /><Relationship Id="rId4" Type="http://schemas.openxmlformats.org/officeDocument/2006/relationships/slideLayout" Target="../slideLayouts/slideLayout213.xml" /><Relationship Id="rId5" Type="http://schemas.openxmlformats.org/officeDocument/2006/relationships/slideLayout" Target="../slideLayouts/slideLayout214.xml" /><Relationship Id="rId6" Type="http://schemas.openxmlformats.org/officeDocument/2006/relationships/slideLayout" Target="../slideLayouts/slideLayout215.xml" /><Relationship Id="rId7" Type="http://schemas.openxmlformats.org/officeDocument/2006/relationships/slideLayout" Target="../slideLayouts/slideLayout216.xml" /><Relationship Id="rId8" Type="http://schemas.openxmlformats.org/officeDocument/2006/relationships/slideLayout" Target="../slideLayouts/slideLayout217.xml" /><Relationship Id="rId9" Type="http://schemas.openxmlformats.org/officeDocument/2006/relationships/slideLayout" Target="../slideLayouts/slideLayout218.xml" /></Relationships>
</file>

<file path=ppt/slideMasters/_rels/slideMaster21.xml.rels>&#65279;<?xml version="1.0" encoding="utf-8" standalone="yes"?><Relationships xmlns="http://schemas.openxmlformats.org/package/2006/relationships"><Relationship Id="rId1" Type="http://schemas.openxmlformats.org/officeDocument/2006/relationships/slideLayout" Target="../slideLayouts/slideLayout221.xml" /><Relationship Id="rId10" Type="http://schemas.openxmlformats.org/officeDocument/2006/relationships/slideLayout" Target="../slideLayouts/slideLayout230.xml" /><Relationship Id="rId11" Type="http://schemas.openxmlformats.org/officeDocument/2006/relationships/slideLayout" Target="../slideLayouts/slideLayout231.xml" /><Relationship Id="rId12" Type="http://schemas.openxmlformats.org/officeDocument/2006/relationships/theme" Target="../theme/theme21.xml" /><Relationship Id="rId2" Type="http://schemas.openxmlformats.org/officeDocument/2006/relationships/slideLayout" Target="../slideLayouts/slideLayout222.xml" /><Relationship Id="rId3" Type="http://schemas.openxmlformats.org/officeDocument/2006/relationships/slideLayout" Target="../slideLayouts/slideLayout223.xml" /><Relationship Id="rId4" Type="http://schemas.openxmlformats.org/officeDocument/2006/relationships/slideLayout" Target="../slideLayouts/slideLayout224.xml" /><Relationship Id="rId5" Type="http://schemas.openxmlformats.org/officeDocument/2006/relationships/slideLayout" Target="../slideLayouts/slideLayout225.xml" /><Relationship Id="rId6" Type="http://schemas.openxmlformats.org/officeDocument/2006/relationships/slideLayout" Target="../slideLayouts/slideLayout226.xml" /><Relationship Id="rId7" Type="http://schemas.openxmlformats.org/officeDocument/2006/relationships/slideLayout" Target="../slideLayouts/slideLayout227.xml" /><Relationship Id="rId8" Type="http://schemas.openxmlformats.org/officeDocument/2006/relationships/slideLayout" Target="../slideLayouts/slideLayout228.xml" /><Relationship Id="rId9" Type="http://schemas.openxmlformats.org/officeDocument/2006/relationships/slideLayout" Target="../slideLayouts/slideLayout229.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23.xml" /><Relationship Id="rId10" Type="http://schemas.openxmlformats.org/officeDocument/2006/relationships/slideLayout" Target="../slideLayouts/slideLayout32.xml" /><Relationship Id="rId11" Type="http://schemas.openxmlformats.org/officeDocument/2006/relationships/slideLayout" Target="../slideLayouts/slideLayout33.xml" /><Relationship Id="rId12" Type="http://schemas.openxmlformats.org/officeDocument/2006/relationships/theme" Target="../theme/theme3.xml" /><Relationship Id="rId2" Type="http://schemas.openxmlformats.org/officeDocument/2006/relationships/slideLayout" Target="../slideLayouts/slideLayout24.xml" /><Relationship Id="rId3" Type="http://schemas.openxmlformats.org/officeDocument/2006/relationships/slideLayout" Target="../slideLayouts/slideLayout25.xml" /><Relationship Id="rId4" Type="http://schemas.openxmlformats.org/officeDocument/2006/relationships/slideLayout" Target="../slideLayouts/slideLayout26.xml" /><Relationship Id="rId5" Type="http://schemas.openxmlformats.org/officeDocument/2006/relationships/slideLayout" Target="../slideLayouts/slideLayout27.xml" /><Relationship Id="rId6" Type="http://schemas.openxmlformats.org/officeDocument/2006/relationships/slideLayout" Target="../slideLayouts/slideLayout28.xml" /><Relationship Id="rId7" Type="http://schemas.openxmlformats.org/officeDocument/2006/relationships/slideLayout" Target="../slideLayouts/slideLayout29.xml" /><Relationship Id="rId8" Type="http://schemas.openxmlformats.org/officeDocument/2006/relationships/slideLayout" Target="../slideLayouts/slideLayout30.xml" /><Relationship Id="rId9" Type="http://schemas.openxmlformats.org/officeDocument/2006/relationships/slideLayout" Target="../slideLayouts/slideLayout31.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34.xml" /><Relationship Id="rId10" Type="http://schemas.openxmlformats.org/officeDocument/2006/relationships/slideLayout" Target="../slideLayouts/slideLayout43.xml" /><Relationship Id="rId11" Type="http://schemas.openxmlformats.org/officeDocument/2006/relationships/slideLayout" Target="../slideLayouts/slideLayout44.xml" /><Relationship Id="rId12" Type="http://schemas.openxmlformats.org/officeDocument/2006/relationships/theme" Target="../theme/theme4.xml" /><Relationship Id="rId2" Type="http://schemas.openxmlformats.org/officeDocument/2006/relationships/slideLayout" Target="../slideLayouts/slideLayout35.xml" /><Relationship Id="rId3" Type="http://schemas.openxmlformats.org/officeDocument/2006/relationships/slideLayout" Target="../slideLayouts/slideLayout36.xml" /><Relationship Id="rId4" Type="http://schemas.openxmlformats.org/officeDocument/2006/relationships/slideLayout" Target="../slideLayouts/slideLayout37.xml" /><Relationship Id="rId5" Type="http://schemas.openxmlformats.org/officeDocument/2006/relationships/slideLayout" Target="../slideLayouts/slideLayout38.xml" /><Relationship Id="rId6" Type="http://schemas.openxmlformats.org/officeDocument/2006/relationships/slideLayout" Target="../slideLayouts/slideLayout39.xml" /><Relationship Id="rId7" Type="http://schemas.openxmlformats.org/officeDocument/2006/relationships/slideLayout" Target="../slideLayouts/slideLayout40.xml" /><Relationship Id="rId8" Type="http://schemas.openxmlformats.org/officeDocument/2006/relationships/slideLayout" Target="../slideLayouts/slideLayout41.xml" /><Relationship Id="rId9" Type="http://schemas.openxmlformats.org/officeDocument/2006/relationships/slideLayout" Target="../slideLayouts/slideLayout42.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45.xml" /><Relationship Id="rId10" Type="http://schemas.openxmlformats.org/officeDocument/2006/relationships/slideLayout" Target="../slideLayouts/slideLayout54.xml" /><Relationship Id="rId11" Type="http://schemas.openxmlformats.org/officeDocument/2006/relationships/slideLayout" Target="../slideLayouts/slideLayout55.xml" /><Relationship Id="rId12" Type="http://schemas.openxmlformats.org/officeDocument/2006/relationships/theme" Target="../theme/theme5.xml" /><Relationship Id="rId2" Type="http://schemas.openxmlformats.org/officeDocument/2006/relationships/slideLayout" Target="../slideLayouts/slideLayout46.xml" /><Relationship Id="rId3" Type="http://schemas.openxmlformats.org/officeDocument/2006/relationships/slideLayout" Target="../slideLayouts/slideLayout47.xml" /><Relationship Id="rId4" Type="http://schemas.openxmlformats.org/officeDocument/2006/relationships/slideLayout" Target="../slideLayouts/slideLayout48.xml" /><Relationship Id="rId5" Type="http://schemas.openxmlformats.org/officeDocument/2006/relationships/slideLayout" Target="../slideLayouts/slideLayout49.xml" /><Relationship Id="rId6" Type="http://schemas.openxmlformats.org/officeDocument/2006/relationships/slideLayout" Target="../slideLayouts/slideLayout50.xml" /><Relationship Id="rId7" Type="http://schemas.openxmlformats.org/officeDocument/2006/relationships/slideLayout" Target="../slideLayouts/slideLayout51.xml" /><Relationship Id="rId8" Type="http://schemas.openxmlformats.org/officeDocument/2006/relationships/slideLayout" Target="../slideLayouts/slideLayout52.xml" /><Relationship Id="rId9" Type="http://schemas.openxmlformats.org/officeDocument/2006/relationships/slideLayout" Target="../slideLayouts/slideLayout53.xml" /></Relationships>
</file>

<file path=ppt/slideMasters/_rels/slideMaster6.xml.rels>&#65279;<?xml version="1.0" encoding="utf-8" standalone="yes"?><Relationships xmlns="http://schemas.openxmlformats.org/package/2006/relationships"><Relationship Id="rId1" Type="http://schemas.openxmlformats.org/officeDocument/2006/relationships/slideLayout" Target="../slideLayouts/slideLayout56.xml" /><Relationship Id="rId10" Type="http://schemas.openxmlformats.org/officeDocument/2006/relationships/slideLayout" Target="../slideLayouts/slideLayout65.xml" /><Relationship Id="rId11" Type="http://schemas.openxmlformats.org/officeDocument/2006/relationships/slideLayout" Target="../slideLayouts/slideLayout66.xml" /><Relationship Id="rId12" Type="http://schemas.openxmlformats.org/officeDocument/2006/relationships/theme" Target="../theme/theme6.xml" /><Relationship Id="rId2" Type="http://schemas.openxmlformats.org/officeDocument/2006/relationships/slideLayout" Target="../slideLayouts/slideLayout57.xml" /><Relationship Id="rId3" Type="http://schemas.openxmlformats.org/officeDocument/2006/relationships/slideLayout" Target="../slideLayouts/slideLayout58.xml" /><Relationship Id="rId4" Type="http://schemas.openxmlformats.org/officeDocument/2006/relationships/slideLayout" Target="../slideLayouts/slideLayout59.xml" /><Relationship Id="rId5" Type="http://schemas.openxmlformats.org/officeDocument/2006/relationships/slideLayout" Target="../slideLayouts/slideLayout60.xml" /><Relationship Id="rId6" Type="http://schemas.openxmlformats.org/officeDocument/2006/relationships/slideLayout" Target="../slideLayouts/slideLayout61.xml" /><Relationship Id="rId7" Type="http://schemas.openxmlformats.org/officeDocument/2006/relationships/slideLayout" Target="../slideLayouts/slideLayout62.xml" /><Relationship Id="rId8" Type="http://schemas.openxmlformats.org/officeDocument/2006/relationships/slideLayout" Target="../slideLayouts/slideLayout63.xml" /><Relationship Id="rId9" Type="http://schemas.openxmlformats.org/officeDocument/2006/relationships/slideLayout" Target="../slideLayouts/slideLayout64.xml" /></Relationships>
</file>

<file path=ppt/slideMasters/_rels/slideMaster7.xml.rels>&#65279;<?xml version="1.0" encoding="utf-8" standalone="yes"?><Relationships xmlns="http://schemas.openxmlformats.org/package/2006/relationships"><Relationship Id="rId1" Type="http://schemas.openxmlformats.org/officeDocument/2006/relationships/slideLayout" Target="../slideLayouts/slideLayout67.xml" /><Relationship Id="rId10" Type="http://schemas.openxmlformats.org/officeDocument/2006/relationships/slideLayout" Target="../slideLayouts/slideLayout76.xml" /><Relationship Id="rId11" Type="http://schemas.openxmlformats.org/officeDocument/2006/relationships/slideLayout" Target="../slideLayouts/slideLayout77.xml" /><Relationship Id="rId12" Type="http://schemas.openxmlformats.org/officeDocument/2006/relationships/theme" Target="../theme/theme7.xml" /><Relationship Id="rId2" Type="http://schemas.openxmlformats.org/officeDocument/2006/relationships/slideLayout" Target="../slideLayouts/slideLayout68.xml" /><Relationship Id="rId3" Type="http://schemas.openxmlformats.org/officeDocument/2006/relationships/slideLayout" Target="../slideLayouts/slideLayout69.xml" /><Relationship Id="rId4" Type="http://schemas.openxmlformats.org/officeDocument/2006/relationships/slideLayout" Target="../slideLayouts/slideLayout70.xml" /><Relationship Id="rId5" Type="http://schemas.openxmlformats.org/officeDocument/2006/relationships/slideLayout" Target="../slideLayouts/slideLayout71.xml" /><Relationship Id="rId6" Type="http://schemas.openxmlformats.org/officeDocument/2006/relationships/slideLayout" Target="../slideLayouts/slideLayout72.xml" /><Relationship Id="rId7" Type="http://schemas.openxmlformats.org/officeDocument/2006/relationships/slideLayout" Target="../slideLayouts/slideLayout73.xml" /><Relationship Id="rId8" Type="http://schemas.openxmlformats.org/officeDocument/2006/relationships/slideLayout" Target="../slideLayouts/slideLayout74.xml" /><Relationship Id="rId9" Type="http://schemas.openxmlformats.org/officeDocument/2006/relationships/slideLayout" Target="../slideLayouts/slideLayout75.xml" /></Relationships>
</file>

<file path=ppt/slideMasters/_rels/slideMaster8.xml.rels>&#65279;<?xml version="1.0" encoding="utf-8" standalone="yes"?><Relationships xmlns="http://schemas.openxmlformats.org/package/2006/relationships"><Relationship Id="rId1" Type="http://schemas.openxmlformats.org/officeDocument/2006/relationships/slideLayout" Target="../slideLayouts/slideLayout78.xml" /><Relationship Id="rId10" Type="http://schemas.openxmlformats.org/officeDocument/2006/relationships/slideLayout" Target="../slideLayouts/slideLayout87.xml" /><Relationship Id="rId11" Type="http://schemas.openxmlformats.org/officeDocument/2006/relationships/slideLayout" Target="../slideLayouts/slideLayout88.xml" /><Relationship Id="rId12" Type="http://schemas.openxmlformats.org/officeDocument/2006/relationships/theme" Target="../theme/theme8.xml" /><Relationship Id="rId2" Type="http://schemas.openxmlformats.org/officeDocument/2006/relationships/slideLayout" Target="../slideLayouts/slideLayout79.xml" /><Relationship Id="rId3" Type="http://schemas.openxmlformats.org/officeDocument/2006/relationships/slideLayout" Target="../slideLayouts/slideLayout80.xml" /><Relationship Id="rId4" Type="http://schemas.openxmlformats.org/officeDocument/2006/relationships/slideLayout" Target="../slideLayouts/slideLayout81.xml" /><Relationship Id="rId5" Type="http://schemas.openxmlformats.org/officeDocument/2006/relationships/slideLayout" Target="../slideLayouts/slideLayout82.xml" /><Relationship Id="rId6" Type="http://schemas.openxmlformats.org/officeDocument/2006/relationships/slideLayout" Target="../slideLayouts/slideLayout83.xml" /><Relationship Id="rId7" Type="http://schemas.openxmlformats.org/officeDocument/2006/relationships/slideLayout" Target="../slideLayouts/slideLayout84.xml" /><Relationship Id="rId8" Type="http://schemas.openxmlformats.org/officeDocument/2006/relationships/slideLayout" Target="../slideLayouts/slideLayout85.xml" /><Relationship Id="rId9" Type="http://schemas.openxmlformats.org/officeDocument/2006/relationships/slideLayout" Target="../slideLayouts/slideLayout86.xml" /></Relationships>
</file>

<file path=ppt/slideMasters/_rels/slideMaster9.xml.rels>&#65279;<?xml version="1.0" encoding="utf-8" standalone="yes"?><Relationships xmlns="http://schemas.openxmlformats.org/package/2006/relationships"><Relationship Id="rId1" Type="http://schemas.openxmlformats.org/officeDocument/2006/relationships/slideLayout" Target="../slideLayouts/slideLayout89.xml" /><Relationship Id="rId10" Type="http://schemas.openxmlformats.org/officeDocument/2006/relationships/slideLayout" Target="../slideLayouts/slideLayout98.xml" /><Relationship Id="rId11" Type="http://schemas.openxmlformats.org/officeDocument/2006/relationships/slideLayout" Target="../slideLayouts/slideLayout99.xml" /><Relationship Id="rId12" Type="http://schemas.openxmlformats.org/officeDocument/2006/relationships/theme" Target="../theme/theme9.xml" /><Relationship Id="rId2" Type="http://schemas.openxmlformats.org/officeDocument/2006/relationships/slideLayout" Target="../slideLayouts/slideLayout90.xml" /><Relationship Id="rId3" Type="http://schemas.openxmlformats.org/officeDocument/2006/relationships/slideLayout" Target="../slideLayouts/slideLayout91.xml" /><Relationship Id="rId4" Type="http://schemas.openxmlformats.org/officeDocument/2006/relationships/slideLayout" Target="../slideLayouts/slideLayout92.xml" /><Relationship Id="rId5" Type="http://schemas.openxmlformats.org/officeDocument/2006/relationships/slideLayout" Target="../slideLayouts/slideLayout93.xml" /><Relationship Id="rId6" Type="http://schemas.openxmlformats.org/officeDocument/2006/relationships/slideLayout" Target="../slideLayouts/slideLayout94.xml" /><Relationship Id="rId7" Type="http://schemas.openxmlformats.org/officeDocument/2006/relationships/slideLayout" Target="../slideLayouts/slideLayout95.xml" /><Relationship Id="rId8" Type="http://schemas.openxmlformats.org/officeDocument/2006/relationships/slideLayout" Target="../slideLayouts/slideLayout96.xml" /><Relationship Id="rId9" Type="http://schemas.openxmlformats.org/officeDocument/2006/relationships/slideLayout" Target="../slideLayouts/slideLayout97.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lvl1pPr algn="l">
              <a:defRPr sz="1200">
                <a:solidFill>
                  <a:schemeClr val="tx1">
                    <a:tint val="75000"/>
                  </a:schemeClr>
                </a:solidFill>
              </a:defRPr>
            </a:lvl1pPr>
          </a:lstStyle>
          <a:p>
            <a:pPr/>
            <a:fld id="{E8FD0B7A-F5DD-4F40-B4CB-3B2C354B893A}" type="datetimeFigureOut">
              <a:rPr lang="en-US" smtClean="0"/>
              <a:pPr/>
              <a:t>11/7/2009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lvl1pPr algn="ctr">
              <a:defRPr sz="1200">
                <a:solidFill>
                  <a:schemeClr val="tx1">
                    <a:tint val="75000"/>
                  </a:schemeClr>
                </a:solidFill>
              </a:defRPr>
            </a:lvl1pPr>
          </a:lstStyle>
          <a:p>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lvl1pPr algn="r">
              <a:defRPr sz="1200">
                <a:solidFill>
                  <a:schemeClr val="tx1">
                    <a:tint val="75000"/>
                  </a:schemeClr>
                </a:solidFill>
              </a:defRPr>
            </a:lvl1pPr>
          </a:lstStyle>
          <a:p>
            <a:pPr/>
            <a:fld id="{93AE1883-0942-4AA3-9DB2-9C7C3A0314B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9/17/2020</a:t>
            </a:fld>
            <a:endParaRPr lang="en-US"/>
          </a:p>
        </p:txBody>
      </p:sp>
      <p:sp>
        <p:nvSpPr>
          <p:cNvPr id="5" name="Footer Placeholder 4">
            <a:extLst>
              <a:ext uri="{FF2B5EF4-FFF2-40B4-BE49-F238E27FC236}">
                <a16:creationId xmlns=""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9/17/2020</a:t>
            </a:fld>
            <a:endParaRPr lang="en-US"/>
          </a:p>
        </p:txBody>
      </p:sp>
      <p:sp>
        <p:nvSpPr>
          <p:cNvPr id="5" name="Footer Placeholder 4">
            <a:extLst>
              <a:ext uri="{FF2B5EF4-FFF2-40B4-BE49-F238E27FC236}">
                <a16:creationId xmlns=""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10/4/2020</a:t>
            </a:fld>
            <a:endParaRPr lang="en-US"/>
          </a:p>
        </p:txBody>
      </p:sp>
      <p:sp>
        <p:nvSpPr>
          <p:cNvPr id="5" name="Footer Placeholder 4">
            <a:extLst>
              <a:ext uri="{FF2B5EF4-FFF2-40B4-BE49-F238E27FC236}">
                <a16:creationId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10/4/2020</a:t>
            </a:fld>
            <a:endParaRPr lang="en-US"/>
          </a:p>
        </p:txBody>
      </p:sp>
      <p:sp>
        <p:nvSpPr>
          <p:cNvPr id="5" name="Footer Placeholder 4">
            <a:extLst>
              <a:ext uri="{FF2B5EF4-FFF2-40B4-BE49-F238E27FC236}">
                <a16:creationId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10/4/2020</a:t>
            </a:fld>
            <a:endParaRPr lang="en-US"/>
          </a:p>
        </p:txBody>
      </p:sp>
      <p:sp>
        <p:nvSpPr>
          <p:cNvPr id="5" name="Footer Placeholder 4">
            <a:extLst>
              <a:ext uri="{FF2B5EF4-FFF2-40B4-BE49-F238E27FC236}">
                <a16:creationId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10/4/2020</a:t>
            </a:fld>
            <a:endParaRPr lang="en-US"/>
          </a:p>
        </p:txBody>
      </p:sp>
      <p:sp>
        <p:nvSpPr>
          <p:cNvPr id="5" name="Footer Placeholder 4">
            <a:extLst>
              <a:ext uri="{FF2B5EF4-FFF2-40B4-BE49-F238E27FC236}">
                <a16:creationId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10/6/2020</a:t>
            </a:fld>
            <a:endParaRPr lang="en-US"/>
          </a:p>
        </p:txBody>
      </p:sp>
      <p:sp>
        <p:nvSpPr>
          <p:cNvPr id="5" name="Footer Placeholder 4">
            <a:extLst>
              <a:ext uri="{FF2B5EF4-FFF2-40B4-BE49-F238E27FC236}">
                <a16:creationId xmlns=""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10/6/2020</a:t>
            </a:fld>
            <a:endParaRPr lang="en-US"/>
          </a:p>
        </p:txBody>
      </p:sp>
      <p:sp>
        <p:nvSpPr>
          <p:cNvPr id="5" name="Footer Placeholder 4">
            <a:extLst>
              <a:ext uri="{FF2B5EF4-FFF2-40B4-BE49-F238E27FC236}">
                <a16:creationId xmlns=""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10/11/2020</a:t>
            </a:fld>
            <a:endParaRPr lang="en-US"/>
          </a:p>
        </p:txBody>
      </p:sp>
      <p:sp>
        <p:nvSpPr>
          <p:cNvPr id="5" name="Footer Placeholder 4">
            <a:extLst>
              <a:ext uri="{FF2B5EF4-FFF2-40B4-BE49-F238E27FC236}">
                <a16:creationId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10/11/2020</a:t>
            </a:fld>
            <a:endParaRPr lang="en-US"/>
          </a:p>
        </p:txBody>
      </p:sp>
      <p:sp>
        <p:nvSpPr>
          <p:cNvPr id="5" name="Footer Placeholder 4">
            <a:extLst>
              <a:ext uri="{FF2B5EF4-FFF2-40B4-BE49-F238E27FC236}">
                <a16:creationId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9/20/2020</a:t>
            </a:fld>
            <a:endParaRPr lang="en-US"/>
          </a:p>
        </p:txBody>
      </p:sp>
      <p:sp>
        <p:nvSpPr>
          <p:cNvPr id="5" name="Footer Placeholder 4">
            <a:extLst>
              <a:ext uri="{FF2B5EF4-FFF2-40B4-BE49-F238E27FC236}">
                <a16:creationId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10/11/2020</a:t>
            </a:fld>
            <a:endParaRPr lang="en-US"/>
          </a:p>
        </p:txBody>
      </p:sp>
      <p:sp>
        <p:nvSpPr>
          <p:cNvPr id="5" name="Footer Placeholder 4">
            <a:extLst>
              <a:ext uri="{FF2B5EF4-FFF2-40B4-BE49-F238E27FC236}">
                <a16:creationId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10/11/2020</a:t>
            </a:fld>
            <a:endParaRPr lang="en-US"/>
          </a:p>
        </p:txBody>
      </p:sp>
      <p:sp>
        <p:nvSpPr>
          <p:cNvPr id="5" name="Footer Placeholder 4">
            <a:extLst>
              <a:ext uri="{FF2B5EF4-FFF2-40B4-BE49-F238E27FC236}">
                <a16:creationId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9/20/2020</a:t>
            </a:fld>
            <a:endParaRPr lang="en-US"/>
          </a:p>
        </p:txBody>
      </p:sp>
      <p:sp>
        <p:nvSpPr>
          <p:cNvPr id="5" name="Footer Placeholder 4">
            <a:extLst>
              <a:ext uri="{FF2B5EF4-FFF2-40B4-BE49-F238E27FC236}">
                <a16:creationId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9/20/2020</a:t>
            </a:fld>
            <a:endParaRPr lang="en-US"/>
          </a:p>
        </p:txBody>
      </p:sp>
      <p:sp>
        <p:nvSpPr>
          <p:cNvPr id="5" name="Footer Placeholder 4">
            <a:extLst>
              <a:ext uri="{FF2B5EF4-FFF2-40B4-BE49-F238E27FC236}">
                <a16:creationId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9/20/2020</a:t>
            </a:fld>
            <a:endParaRPr lang="en-US"/>
          </a:p>
        </p:txBody>
      </p:sp>
      <p:sp>
        <p:nvSpPr>
          <p:cNvPr id="5" name="Footer Placeholder 4">
            <a:extLst>
              <a:ext uri="{FF2B5EF4-FFF2-40B4-BE49-F238E27FC236}">
                <a16:creationId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xmlns=""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xmlns=""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9/19/2020</a:t>
            </a:fld>
            <a:endParaRPr lang="en-US"/>
          </a:p>
        </p:txBody>
      </p:sp>
      <p:sp>
        <p:nvSpPr>
          <p:cNvPr id="5" name="Footer Placeholder 4">
            <a:extLst>
              <a:ext uri="{FF2B5EF4-FFF2-40B4-BE49-F238E27FC236}">
                <a16:creationId xmlns:a16="http://schemas.microsoft.com/office/drawing/2014/main" xmlns=""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a16="http://schemas.microsoft.com/office/drawing/2014/main" xmlns=""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xmlns=""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xmlns=""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9/19/2020</a:t>
            </a:fld>
            <a:endParaRPr lang="en-US"/>
          </a:p>
        </p:txBody>
      </p:sp>
      <p:sp>
        <p:nvSpPr>
          <p:cNvPr id="5" name="Footer Placeholder 4">
            <a:extLst>
              <a:ext uri="{FF2B5EF4-FFF2-40B4-BE49-F238E27FC236}">
                <a16:creationId xmlns:a16="http://schemas.microsoft.com/office/drawing/2014/main" xmlns=""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a16="http://schemas.microsoft.com/office/drawing/2014/main" xmlns=""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9/15/2020</a:t>
            </a:fld>
            <a:endParaRPr lang="en-US"/>
          </a:p>
        </p:txBody>
      </p:sp>
      <p:sp>
        <p:nvSpPr>
          <p:cNvPr id="5" name="Footer Placeholder 4">
            <a:extLst>
              <a:ext uri="{FF2B5EF4-FFF2-40B4-BE49-F238E27FC236}">
                <a16:creationId xmlns=""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9/15/2020</a:t>
            </a:fld>
            <a:endParaRPr lang="en-US"/>
          </a:p>
        </p:txBody>
      </p:sp>
      <p:sp>
        <p:nvSpPr>
          <p:cNvPr id="5" name="Footer Placeholder 4">
            <a:extLst>
              <a:ext uri="{FF2B5EF4-FFF2-40B4-BE49-F238E27FC236}">
                <a16:creationId xmlns=""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1.pn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xml" /><Relationship Id="rId3" Type="http://schemas.openxmlformats.org/officeDocument/2006/relationships/image" Target="../media/image1.png"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1.png" /><Relationship Id="rId3" Type="http://schemas.openxmlformats.org/officeDocument/2006/relationships/image" Target="../media/image40.png" /><Relationship Id="rId4" Type="http://schemas.microsoft.com/office/2007/relationships/hdphoto" Target="../media/image43.wdp"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1.png"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1.png"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1.png"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1.png"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1.png"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1.png"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111.xml" /><Relationship Id="rId2" Type="http://schemas.openxmlformats.org/officeDocument/2006/relationships/image" Target="../media/image1.png"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1.png"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1.png" /><Relationship Id="rId3" Type="http://schemas.openxmlformats.org/officeDocument/2006/relationships/image" Target="../media/image44.gif"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xml" /><Relationship Id="rId3" Type="http://schemas.openxmlformats.org/officeDocument/2006/relationships/image" Target="../media/image1.png"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1.png"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1.png"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1.png"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1.png" /><Relationship Id="rId3" Type="http://schemas.openxmlformats.org/officeDocument/2006/relationships/image" Target="../media/image45.png"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1.png"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1.png"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1.png"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1.png"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1.png"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1.pn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4.xml" /><Relationship Id="rId3" Type="http://schemas.openxmlformats.org/officeDocument/2006/relationships/image" Target="../media/image6.png" /><Relationship Id="rId4" Type="http://schemas.openxmlformats.org/officeDocument/2006/relationships/image" Target="../media/image1.png" /><Relationship Id="rId5" Type="http://schemas.openxmlformats.org/officeDocument/2006/relationships/image" Target="../media/image7.png"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1.png" /><Relationship Id="rId3" Type="http://schemas.openxmlformats.org/officeDocument/2006/relationships/image" Target="../media/image46.png"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1.png"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1.png"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1.png"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1.png"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1.png"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1.png"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1.png"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1.png"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image" Target="../media/image1.pn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1.png"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47.png" /><Relationship Id="rId3" Type="http://schemas.openxmlformats.org/officeDocument/2006/relationships/image" Target="../media/image1.png"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1.png"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1.png" /></Relationships>
</file>

<file path=ppt/slides/_rels/slide133.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1.png" /></Relationships>
</file>

<file path=ppt/slides/_rels/slide134.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1.png" /><Relationship Id="rId3" Type="http://schemas.openxmlformats.org/officeDocument/2006/relationships/image" Target="../media/image48.png" /></Relationships>
</file>

<file path=ppt/slides/_rels/slide135.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1.png" /></Relationships>
</file>

<file path=ppt/slides/_rels/slide136.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1.png" /><Relationship Id="rId3" Type="http://schemas.openxmlformats.org/officeDocument/2006/relationships/image" Target="../media/image47.png" /></Relationships>
</file>

<file path=ppt/slides/_rels/slide137.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1.png" /></Relationships>
</file>

<file path=ppt/slides/_rels/slide138.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1.png" /></Relationships>
</file>

<file path=ppt/slides/_rels/slide139.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1.pn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5.xml" /><Relationship Id="rId3" Type="http://schemas.openxmlformats.org/officeDocument/2006/relationships/image" Target="../media/image1.png" /><Relationship Id="rId4" Type="http://schemas.openxmlformats.org/officeDocument/2006/relationships/image" Target="../media/image8.jpeg" /></Relationships>
</file>

<file path=ppt/slides/_rels/slide140.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1.png" /></Relationships>
</file>

<file path=ppt/slides/_rels/slide141.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1.png" /></Relationships>
</file>

<file path=ppt/slides/_rels/slide142.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image" Target="../media/image1.png" /></Relationships>
</file>

<file path=ppt/slides/_rels/slide143.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1.png" /></Relationships>
</file>

<file path=ppt/slides/_rels/slide144.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1.png" /><Relationship Id="rId3" Type="http://schemas.openxmlformats.org/officeDocument/2006/relationships/image" Target="../media/image49.png" /><Relationship Id="rId4" Type="http://schemas.openxmlformats.org/officeDocument/2006/relationships/image" Target="../media/image50.png" /></Relationships>
</file>

<file path=ppt/slides/_rels/slide145.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1.png" /></Relationships>
</file>

<file path=ppt/slides/_rels/slide146.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1.png" /></Relationships>
</file>

<file path=ppt/slides/_rels/slide147.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1.png" /></Relationships>
</file>

<file path=ppt/slides/_rels/slide148.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1.png" /></Relationships>
</file>

<file path=ppt/slides/_rels/slide149.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1.pn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6.xml" /><Relationship Id="rId3" Type="http://schemas.openxmlformats.org/officeDocument/2006/relationships/image" Target="../media/image1.png" /></Relationships>
</file>

<file path=ppt/slides/_rels/slide150.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1.png" /></Relationships>
</file>

<file path=ppt/slides/_rels/slide151.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1.png" /></Relationships>
</file>

<file path=ppt/slides/_rels/slide152.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1.png" /></Relationships>
</file>

<file path=ppt/slides/_rels/slide153.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1.png" /></Relationships>
</file>

<file path=ppt/slides/_rels/slide154.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1.png" /></Relationships>
</file>

<file path=ppt/slides/_rels/slide155.xml.rels>&#65279;<?xml version="1.0" encoding="utf-8" standalone="yes"?><Relationships xmlns="http://schemas.openxmlformats.org/package/2006/relationships"><Relationship Id="rId1" Type="http://schemas.openxmlformats.org/officeDocument/2006/relationships/slideLayout" Target="../slideLayouts/slideLayout177.xml" /><Relationship Id="rId2" Type="http://schemas.openxmlformats.org/officeDocument/2006/relationships/image" Target="../media/image1.png" /></Relationships>
</file>

<file path=ppt/slides/_rels/slide156.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1.png" /></Relationships>
</file>

<file path=ppt/slides/_rels/slide157.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1.png" /></Relationships>
</file>

<file path=ppt/slides/_rels/slide158.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1.png" /></Relationships>
</file>

<file path=ppt/slides/_rels/slide159.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1.png" /><Relationship Id="rId3" Type="http://schemas.openxmlformats.org/officeDocument/2006/relationships/image" Target="../media/image51.pn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7.xml" /><Relationship Id="rId3" Type="http://schemas.openxmlformats.org/officeDocument/2006/relationships/image" Target="../media/image1.png" /></Relationships>
</file>

<file path=ppt/slides/_rels/slide160.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1.png" /><Relationship Id="rId3" Type="http://schemas.openxmlformats.org/officeDocument/2006/relationships/image" Target="../media/image52.png" /></Relationships>
</file>

<file path=ppt/slides/_rels/slide161.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1.png" /></Relationships>
</file>

<file path=ppt/slides/_rels/slide162.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1.png" /></Relationships>
</file>

<file path=ppt/slides/_rels/slide163.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1.png" /><Relationship Id="rId3" Type="http://schemas.openxmlformats.org/officeDocument/2006/relationships/image" Target="../media/image53.png" /></Relationships>
</file>

<file path=ppt/slides/_rels/slide164.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1.png" /><Relationship Id="rId3" Type="http://schemas.openxmlformats.org/officeDocument/2006/relationships/image" Target="../media/image54.png" /><Relationship Id="rId4" Type="http://schemas.microsoft.com/office/2007/relationships/hdphoto" Target="../media/image55.wdp" /></Relationships>
</file>

<file path=ppt/slides/_rels/slide165.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1.png" /></Relationships>
</file>

<file path=ppt/slides/_rels/slide166.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1.png" /></Relationships>
</file>

<file path=ppt/slides/_rels/slide167.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1.png" /></Relationships>
</file>

<file path=ppt/slides/_rels/slide168.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1.png" /></Relationships>
</file>

<file path=ppt/slides/_rels/slide169.xml.rels>&#65279;<?xml version="1.0" encoding="utf-8" standalone="yes"?><Relationships xmlns="http://schemas.openxmlformats.org/package/2006/relationships"><Relationship Id="rId1" Type="http://schemas.openxmlformats.org/officeDocument/2006/relationships/slideLayout" Target="../slideLayouts/slideLayout199.xml" /><Relationship Id="rId2" Type="http://schemas.openxmlformats.org/officeDocument/2006/relationships/image" Target="../media/image1.pn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1.png" /></Relationships>
</file>

<file path=ppt/slides/_rels/slide170.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1.png" /></Relationships>
</file>

<file path=ppt/slides/_rels/slide171.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1.png" /></Relationships>
</file>

<file path=ppt/slides/_rels/slide172.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56.png" /><Relationship Id="rId3" Type="http://schemas.openxmlformats.org/officeDocument/2006/relationships/image" Target="../media/image1.png" /></Relationships>
</file>

<file path=ppt/slides/_rels/slide173.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1.png" /></Relationships>
</file>

<file path=ppt/slides/_rels/slide174.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1.png" /></Relationships>
</file>

<file path=ppt/slides/_rels/slide175.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1.png" /></Relationships>
</file>

<file path=ppt/slides/_rels/slide176.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1.png" /></Relationships>
</file>

<file path=ppt/slides/_rels/slide177.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1.png" /></Relationships>
</file>

<file path=ppt/slides/_rels/slide178.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1.png" /><Relationship Id="rId3" Type="http://schemas.openxmlformats.org/officeDocument/2006/relationships/image" Target="../media/image57.jpeg" /></Relationships>
</file>

<file path=ppt/slides/_rels/slide179.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1.png" /><Relationship Id="rId3" Type="http://schemas.openxmlformats.org/officeDocument/2006/relationships/image" Target="../media/image58.png" /><Relationship Id="rId4" Type="http://schemas.openxmlformats.org/officeDocument/2006/relationships/image" Target="../media/image59.png" /><Relationship Id="rId5" Type="http://schemas.openxmlformats.org/officeDocument/2006/relationships/image" Target="../media/image60.png" /><Relationship Id="rId6" Type="http://schemas.openxmlformats.org/officeDocument/2006/relationships/image" Target="../media/image61.png" /><Relationship Id="rId7" Type="http://schemas.openxmlformats.org/officeDocument/2006/relationships/image" Target="../media/image62.pn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8.xml" /><Relationship Id="rId3" Type="http://schemas.openxmlformats.org/officeDocument/2006/relationships/image" Target="../media/image1.png" /></Relationships>
</file>

<file path=ppt/slides/_rels/slide180.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63.jpeg" /><Relationship Id="rId3" Type="http://schemas.openxmlformats.org/officeDocument/2006/relationships/image" Target="../media/image64.png" /><Relationship Id="rId4" Type="http://schemas.openxmlformats.org/officeDocument/2006/relationships/image" Target="../media/image65.png" /><Relationship Id="rId5" Type="http://schemas.openxmlformats.org/officeDocument/2006/relationships/image" Target="../media/image1.png" /></Relationships>
</file>

<file path=ppt/slides/_rels/slide181.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1.png" /></Relationships>
</file>

<file path=ppt/slides/_rels/slide182.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1.png" /><Relationship Id="rId3" Type="http://schemas.openxmlformats.org/officeDocument/2006/relationships/image" Target="../media/image66.png" /><Relationship Id="rId4" Type="http://schemas.openxmlformats.org/officeDocument/2006/relationships/image" Target="../media/image67.png" /></Relationships>
</file>

<file path=ppt/slides/_rels/slide183.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1.png" /></Relationships>
</file>

<file path=ppt/slides/_rels/slide184.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1.png" /><Relationship Id="rId3" Type="http://schemas.openxmlformats.org/officeDocument/2006/relationships/image" Target="../media/image68.jpeg" /><Relationship Id="rId4" Type="http://schemas.openxmlformats.org/officeDocument/2006/relationships/image" Target="../media/image69.png" /><Relationship Id="rId5" Type="http://schemas.openxmlformats.org/officeDocument/2006/relationships/image" Target="../media/image70.png" /></Relationships>
</file>

<file path=ppt/slides/_rels/slide185.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1.png" /></Relationships>
</file>

<file path=ppt/slides/_rels/slide186.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1.png" /></Relationships>
</file>

<file path=ppt/slides/_rels/slide187.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1.png" /></Relationships>
</file>

<file path=ppt/slides/_rels/slide188.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1.png" /></Relationships>
</file>

<file path=ppt/slides/_rels/slide189.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1.pn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9.xml" /><Relationship Id="rId3" Type="http://schemas.openxmlformats.org/officeDocument/2006/relationships/image" Target="../media/image1.png" /></Relationships>
</file>

<file path=ppt/slides/_rels/slide190.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2.png" /><Relationship Id="rId3" Type="http://schemas.openxmlformats.org/officeDocument/2006/relationships/image" Target="../media/image1.png" /></Relationships>
</file>

<file path=ppt/slides/_rels/slide191.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1.png" /><Relationship Id="rId3" Type="http://schemas.openxmlformats.org/officeDocument/2006/relationships/image" Target="../media/image3.png" /></Relationships>
</file>

<file path=ppt/slides/_rels/slide192.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1.png" /><Relationship Id="rId3" Type="http://schemas.openxmlformats.org/officeDocument/2006/relationships/image" Target="../media/image26.png" /></Relationships>
</file>

<file path=ppt/slides/_rels/slide193.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1.png" /><Relationship Id="rId3" Type="http://schemas.openxmlformats.org/officeDocument/2006/relationships/image" Target="../media/image71.png" /></Relationships>
</file>

<file path=ppt/slides/_rels/slide194.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1.png" /><Relationship Id="rId3" Type="http://schemas.openxmlformats.org/officeDocument/2006/relationships/image" Target="../media/image68.jpeg" /></Relationships>
</file>

<file path=ppt/slides/_rels/slide195.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44.gif" /><Relationship Id="rId3" Type="http://schemas.openxmlformats.org/officeDocument/2006/relationships/image" Target="../media/image1.png" /></Relationships>
</file>

<file path=ppt/slides/_rels/slide196.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1.png" /><Relationship Id="rId3" Type="http://schemas.openxmlformats.org/officeDocument/2006/relationships/image" Target="../media/image56.png" /></Relationships>
</file>

<file path=ppt/slides/_rels/slide197.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1.png" /></Relationships>
</file>

<file path=ppt/slides/_rels/slide198.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1.png" /></Relationships>
</file>

<file path=ppt/slides/_rels/slide199.xml.rels>&#65279;<?xml version="1.0" encoding="utf-8" standalone="yes"?><Relationships xmlns="http://schemas.openxmlformats.org/package/2006/relationships"><Relationship Id="rId1" Type="http://schemas.openxmlformats.org/officeDocument/2006/relationships/slideLayout" Target="../slideLayouts/slideLayout221.xml" /><Relationship Id="rId2" Type="http://schemas.openxmlformats.org/officeDocument/2006/relationships/image" Target="../media/image1.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1.png"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0.xml" /><Relationship Id="rId3" Type="http://schemas.openxmlformats.org/officeDocument/2006/relationships/image" Target="../media/image1.png" /></Relationships>
</file>

<file path=ppt/slides/_rels/slide200.xml.rels>&#65279;<?xml version="1.0" encoding="utf-8" standalone="yes"?><Relationships xmlns="http://schemas.openxmlformats.org/package/2006/relationships"><Relationship Id="rId1" Type="http://schemas.openxmlformats.org/officeDocument/2006/relationships/slideLayout" Target="../slideLayouts/slideLayout222.xml" /><Relationship Id="rId2" Type="http://schemas.openxmlformats.org/officeDocument/2006/relationships/image" Target="../media/image1.png" /></Relationships>
</file>

<file path=ppt/slides/_rels/slide201.xml.rels>&#65279;<?xml version="1.0" encoding="utf-8" standalone="yes"?><Relationships xmlns="http://schemas.openxmlformats.org/package/2006/relationships"><Relationship Id="rId1" Type="http://schemas.openxmlformats.org/officeDocument/2006/relationships/slideLayout" Target="../slideLayouts/slideLayout222.xml" /><Relationship Id="rId2" Type="http://schemas.openxmlformats.org/officeDocument/2006/relationships/image" Target="../media/image1.png" /></Relationships>
</file>

<file path=ppt/slides/_rels/slide202.xml.rels>&#65279;<?xml version="1.0" encoding="utf-8" standalone="yes"?><Relationships xmlns="http://schemas.openxmlformats.org/package/2006/relationships"><Relationship Id="rId1" Type="http://schemas.openxmlformats.org/officeDocument/2006/relationships/slideLayout" Target="../slideLayouts/slideLayout222.xml" /><Relationship Id="rId2" Type="http://schemas.openxmlformats.org/officeDocument/2006/relationships/image" Target="../media/image56.png" /><Relationship Id="rId3" Type="http://schemas.openxmlformats.org/officeDocument/2006/relationships/image" Target="../media/image1.png" /></Relationships>
</file>

<file path=ppt/slides/_rels/slide203.xml.rels>&#65279;<?xml version="1.0" encoding="utf-8" standalone="yes"?><Relationships xmlns="http://schemas.openxmlformats.org/package/2006/relationships"><Relationship Id="rId1" Type="http://schemas.openxmlformats.org/officeDocument/2006/relationships/slideLayout" Target="../slideLayouts/slideLayout222.xml" /><Relationship Id="rId2" Type="http://schemas.openxmlformats.org/officeDocument/2006/relationships/image" Target="../media/image1.png" /></Relationships>
</file>

<file path=ppt/slides/_rels/slide204.xml.rels>&#65279;<?xml version="1.0" encoding="utf-8" standalone="yes"?><Relationships xmlns="http://schemas.openxmlformats.org/package/2006/relationships"><Relationship Id="rId1" Type="http://schemas.openxmlformats.org/officeDocument/2006/relationships/slideLayout" Target="../slideLayouts/slideLayout222.xml" /><Relationship Id="rId2" Type="http://schemas.openxmlformats.org/officeDocument/2006/relationships/image" Target="../media/image1.png" /></Relationships>
</file>

<file path=ppt/slides/_rels/slide205.xml.rels>&#65279;<?xml version="1.0" encoding="utf-8" standalone="yes"?><Relationships xmlns="http://schemas.openxmlformats.org/package/2006/relationships"><Relationship Id="rId1" Type="http://schemas.openxmlformats.org/officeDocument/2006/relationships/slideLayout" Target="../slideLayouts/slideLayout222.xml" /><Relationship Id="rId2" Type="http://schemas.openxmlformats.org/officeDocument/2006/relationships/image" Target="../media/image1.png" /></Relationships>
</file>

<file path=ppt/slides/_rels/slide206.xml.rels>&#65279;<?xml version="1.0" encoding="utf-8" standalone="yes"?><Relationships xmlns="http://schemas.openxmlformats.org/package/2006/relationships"><Relationship Id="rId1" Type="http://schemas.openxmlformats.org/officeDocument/2006/relationships/slideLayout" Target="../slideLayouts/slideLayout222.xml" /><Relationship Id="rId2" Type="http://schemas.openxmlformats.org/officeDocument/2006/relationships/image" Target="../media/image1.png" /></Relationships>
</file>

<file path=ppt/slides/_rels/slide207.xml.rels>&#65279;<?xml version="1.0" encoding="utf-8" standalone="yes"?><Relationships xmlns="http://schemas.openxmlformats.org/package/2006/relationships"><Relationship Id="rId1" Type="http://schemas.openxmlformats.org/officeDocument/2006/relationships/slideLayout" Target="../slideLayouts/slideLayout222.xml" /><Relationship Id="rId2" Type="http://schemas.openxmlformats.org/officeDocument/2006/relationships/image" Target="../media/image1.png" /></Relationships>
</file>

<file path=ppt/slides/_rels/slide208.xml.rels>&#65279;<?xml version="1.0" encoding="utf-8" standalone="yes"?><Relationships xmlns="http://schemas.openxmlformats.org/package/2006/relationships"><Relationship Id="rId1" Type="http://schemas.openxmlformats.org/officeDocument/2006/relationships/slideLayout" Target="../slideLayouts/slideLayout222.xml" /><Relationship Id="rId2" Type="http://schemas.openxmlformats.org/officeDocument/2006/relationships/image" Target="../media/image1.png" /><Relationship Id="rId3" Type="http://schemas.openxmlformats.org/officeDocument/2006/relationships/image" Target="../media/image57.jpeg" /></Relationships>
</file>

<file path=ppt/slides/_rels/slide209.xml.rels>&#65279;<?xml version="1.0" encoding="utf-8" standalone="yes"?><Relationships xmlns="http://schemas.openxmlformats.org/package/2006/relationships"><Relationship Id="rId1" Type="http://schemas.openxmlformats.org/officeDocument/2006/relationships/slideLayout" Target="../slideLayouts/slideLayout222.xml" /><Relationship Id="rId2" Type="http://schemas.openxmlformats.org/officeDocument/2006/relationships/image" Target="../media/image1.png" /><Relationship Id="rId3" Type="http://schemas.openxmlformats.org/officeDocument/2006/relationships/image" Target="../media/image58.png" /><Relationship Id="rId4" Type="http://schemas.openxmlformats.org/officeDocument/2006/relationships/image" Target="../media/image59.png" /><Relationship Id="rId5" Type="http://schemas.openxmlformats.org/officeDocument/2006/relationships/image" Target="../media/image60.png" /><Relationship Id="rId6" Type="http://schemas.openxmlformats.org/officeDocument/2006/relationships/image" Target="../media/image61.png" /><Relationship Id="rId7" Type="http://schemas.openxmlformats.org/officeDocument/2006/relationships/image" Target="../media/image62.png"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1.xml" /><Relationship Id="rId3" Type="http://schemas.openxmlformats.org/officeDocument/2006/relationships/image" Target="../media/image9.png" /><Relationship Id="rId4" Type="http://schemas.openxmlformats.org/officeDocument/2006/relationships/image" Target="../media/image1.png" /></Relationships>
</file>

<file path=ppt/slides/_rels/slide210.xml.rels>&#65279;<?xml version="1.0" encoding="utf-8" standalone="yes"?><Relationships xmlns="http://schemas.openxmlformats.org/package/2006/relationships"><Relationship Id="rId1" Type="http://schemas.openxmlformats.org/officeDocument/2006/relationships/slideLayout" Target="../slideLayouts/slideLayout222.xml" /><Relationship Id="rId2" Type="http://schemas.openxmlformats.org/officeDocument/2006/relationships/image" Target="../media/image63.jpeg" /><Relationship Id="rId3" Type="http://schemas.openxmlformats.org/officeDocument/2006/relationships/image" Target="../media/image64.png" /><Relationship Id="rId4" Type="http://schemas.openxmlformats.org/officeDocument/2006/relationships/image" Target="../media/image65.png" /><Relationship Id="rId5" Type="http://schemas.openxmlformats.org/officeDocument/2006/relationships/image" Target="../media/image1.png" /></Relationships>
</file>

<file path=ppt/slides/_rels/slide211.xml.rels>&#65279;<?xml version="1.0" encoding="utf-8" standalone="yes"?><Relationships xmlns="http://schemas.openxmlformats.org/package/2006/relationships"><Relationship Id="rId1" Type="http://schemas.openxmlformats.org/officeDocument/2006/relationships/slideLayout" Target="../slideLayouts/slideLayout222.xml" /><Relationship Id="rId2" Type="http://schemas.openxmlformats.org/officeDocument/2006/relationships/image" Target="../media/image1.png" /></Relationships>
</file>

<file path=ppt/slides/_rels/slide212.xml.rels>&#65279;<?xml version="1.0" encoding="utf-8" standalone="yes"?><Relationships xmlns="http://schemas.openxmlformats.org/package/2006/relationships"><Relationship Id="rId1" Type="http://schemas.openxmlformats.org/officeDocument/2006/relationships/slideLayout" Target="../slideLayouts/slideLayout222.xml" /><Relationship Id="rId2" Type="http://schemas.openxmlformats.org/officeDocument/2006/relationships/image" Target="../media/image1.png" /><Relationship Id="rId3" Type="http://schemas.openxmlformats.org/officeDocument/2006/relationships/image" Target="../media/image66.png" /><Relationship Id="rId4" Type="http://schemas.openxmlformats.org/officeDocument/2006/relationships/image" Target="../media/image67.png" /></Relationships>
</file>

<file path=ppt/slides/_rels/slide213.xml.rels>&#65279;<?xml version="1.0" encoding="utf-8" standalone="yes"?><Relationships xmlns="http://schemas.openxmlformats.org/package/2006/relationships"><Relationship Id="rId1" Type="http://schemas.openxmlformats.org/officeDocument/2006/relationships/slideLayout" Target="../slideLayouts/slideLayout222.xml" /><Relationship Id="rId2" Type="http://schemas.openxmlformats.org/officeDocument/2006/relationships/image" Target="../media/image1.png" /></Relationships>
</file>

<file path=ppt/slides/_rels/slide214.xml.rels>&#65279;<?xml version="1.0" encoding="utf-8" standalone="yes"?><Relationships xmlns="http://schemas.openxmlformats.org/package/2006/relationships"><Relationship Id="rId1" Type="http://schemas.openxmlformats.org/officeDocument/2006/relationships/slideLayout" Target="../slideLayouts/slideLayout222.xml" /><Relationship Id="rId2" Type="http://schemas.openxmlformats.org/officeDocument/2006/relationships/image" Target="../media/image1.png" /><Relationship Id="rId3" Type="http://schemas.openxmlformats.org/officeDocument/2006/relationships/image" Target="../media/image68.jpeg" /><Relationship Id="rId4" Type="http://schemas.openxmlformats.org/officeDocument/2006/relationships/image" Target="../media/image69.png" /><Relationship Id="rId5" Type="http://schemas.openxmlformats.org/officeDocument/2006/relationships/image" Target="../media/image70.png" /></Relationships>
</file>

<file path=ppt/slides/_rels/slide215.xml.rels>&#65279;<?xml version="1.0" encoding="utf-8" standalone="yes"?><Relationships xmlns="http://schemas.openxmlformats.org/package/2006/relationships"><Relationship Id="rId1" Type="http://schemas.openxmlformats.org/officeDocument/2006/relationships/slideLayout" Target="../slideLayouts/slideLayout222.xml" /><Relationship Id="rId2" Type="http://schemas.openxmlformats.org/officeDocument/2006/relationships/image" Target="../media/image1.png" /></Relationships>
</file>

<file path=ppt/slides/_rels/slide216.xml.rels>&#65279;<?xml version="1.0" encoding="utf-8" standalone="yes"?><Relationships xmlns="http://schemas.openxmlformats.org/package/2006/relationships"><Relationship Id="rId1" Type="http://schemas.openxmlformats.org/officeDocument/2006/relationships/slideLayout" Target="../slideLayouts/slideLayout222.xml" /><Relationship Id="rId2" Type="http://schemas.openxmlformats.org/officeDocument/2006/relationships/image" Target="../media/image1.png" /></Relationships>
</file>

<file path=ppt/slides/_rels/slide217.xml.rels>&#65279;<?xml version="1.0" encoding="utf-8" standalone="yes"?><Relationships xmlns="http://schemas.openxmlformats.org/package/2006/relationships"><Relationship Id="rId1" Type="http://schemas.openxmlformats.org/officeDocument/2006/relationships/slideLayout" Target="../slideLayouts/slideLayout222.xml" /><Relationship Id="rId2" Type="http://schemas.openxmlformats.org/officeDocument/2006/relationships/image" Target="../media/image1.png" /></Relationships>
</file>

<file path=ppt/slides/_rels/slide218.xml.rels>&#65279;<?xml version="1.0" encoding="utf-8" standalone="yes"?><Relationships xmlns="http://schemas.openxmlformats.org/package/2006/relationships"><Relationship Id="rId1" Type="http://schemas.openxmlformats.org/officeDocument/2006/relationships/slideLayout" Target="../slideLayouts/slideLayout222.xml" /><Relationship Id="rId2" Type="http://schemas.openxmlformats.org/officeDocument/2006/relationships/image" Target="../media/image1.png" /></Relationships>
</file>

<file path=ppt/slides/_rels/slide219.xml.rels>&#65279;<?xml version="1.0" encoding="utf-8" standalone="yes"?><Relationships xmlns="http://schemas.openxmlformats.org/package/2006/relationships"><Relationship Id="rId1" Type="http://schemas.openxmlformats.org/officeDocument/2006/relationships/slideLayout" Target="../slideLayouts/slideLayout222.xml" /><Relationship Id="rId2" Type="http://schemas.openxmlformats.org/officeDocument/2006/relationships/image" Target="../media/image1.pn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2.xml" /><Relationship Id="rId3" Type="http://schemas.openxmlformats.org/officeDocument/2006/relationships/image" Target="../media/image1.png" /><Relationship Id="rId4" Type="http://schemas.openxmlformats.org/officeDocument/2006/relationships/image" Target="../media/image10.png" /></Relationships>
</file>

<file path=ppt/slides/_rels/slide220.xml.rels>&#65279;<?xml version="1.0" encoding="utf-8" standalone="yes"?><Relationships xmlns="http://schemas.openxmlformats.org/package/2006/relationships"><Relationship Id="rId1" Type="http://schemas.openxmlformats.org/officeDocument/2006/relationships/slideLayout" Target="../slideLayouts/slideLayout222.xml" /><Relationship Id="rId2" Type="http://schemas.openxmlformats.org/officeDocument/2006/relationships/image" Target="../media/image2.png" /><Relationship Id="rId3" Type="http://schemas.openxmlformats.org/officeDocument/2006/relationships/image" Target="../media/image1.png" /></Relationships>
</file>

<file path=ppt/slides/_rels/slide221.xml.rels>&#65279;<?xml version="1.0" encoding="utf-8" standalone="yes"?><Relationships xmlns="http://schemas.openxmlformats.org/package/2006/relationships"><Relationship Id="rId1" Type="http://schemas.openxmlformats.org/officeDocument/2006/relationships/slideLayout" Target="../slideLayouts/slideLayout222.xml" /><Relationship Id="rId2" Type="http://schemas.openxmlformats.org/officeDocument/2006/relationships/image" Target="../media/image1.png" /><Relationship Id="rId3" Type="http://schemas.openxmlformats.org/officeDocument/2006/relationships/image" Target="../media/image3.png" /></Relationships>
</file>

<file path=ppt/slides/_rels/slide222.xml.rels>&#65279;<?xml version="1.0" encoding="utf-8" standalone="yes"?><Relationships xmlns="http://schemas.openxmlformats.org/package/2006/relationships"><Relationship Id="rId1" Type="http://schemas.openxmlformats.org/officeDocument/2006/relationships/slideLayout" Target="../slideLayouts/slideLayout222.xml" /><Relationship Id="rId2" Type="http://schemas.openxmlformats.org/officeDocument/2006/relationships/image" Target="../media/image1.png" /><Relationship Id="rId3" Type="http://schemas.openxmlformats.org/officeDocument/2006/relationships/image" Target="../media/image26.png" /></Relationships>
</file>

<file path=ppt/slides/_rels/slide223.xml.rels>&#65279;<?xml version="1.0" encoding="utf-8" standalone="yes"?><Relationships xmlns="http://schemas.openxmlformats.org/package/2006/relationships"><Relationship Id="rId1" Type="http://schemas.openxmlformats.org/officeDocument/2006/relationships/slideLayout" Target="../slideLayouts/slideLayout222.xml" /><Relationship Id="rId2" Type="http://schemas.openxmlformats.org/officeDocument/2006/relationships/image" Target="../media/image1.png" /><Relationship Id="rId3" Type="http://schemas.openxmlformats.org/officeDocument/2006/relationships/image" Target="../media/image71.png" /></Relationships>
</file>

<file path=ppt/slides/_rels/slide224.xml.rels>&#65279;<?xml version="1.0" encoding="utf-8" standalone="yes"?><Relationships xmlns="http://schemas.openxmlformats.org/package/2006/relationships"><Relationship Id="rId1" Type="http://schemas.openxmlformats.org/officeDocument/2006/relationships/slideLayout" Target="../slideLayouts/slideLayout222.xml" /><Relationship Id="rId2" Type="http://schemas.openxmlformats.org/officeDocument/2006/relationships/image" Target="../media/image1.png" /><Relationship Id="rId3" Type="http://schemas.openxmlformats.org/officeDocument/2006/relationships/image" Target="../media/image68.jpeg" /></Relationships>
</file>

<file path=ppt/slides/_rels/slide225.xml.rels>&#65279;<?xml version="1.0" encoding="utf-8" standalone="yes"?><Relationships xmlns="http://schemas.openxmlformats.org/package/2006/relationships"><Relationship Id="rId1" Type="http://schemas.openxmlformats.org/officeDocument/2006/relationships/slideLayout" Target="../slideLayouts/slideLayout222.xml" /><Relationship Id="rId2" Type="http://schemas.openxmlformats.org/officeDocument/2006/relationships/image" Target="../media/image44.gif" /><Relationship Id="rId3" Type="http://schemas.openxmlformats.org/officeDocument/2006/relationships/image" Target="../media/image1.png" /></Relationships>
</file>

<file path=ppt/slides/_rels/slide226.xml.rels>&#65279;<?xml version="1.0" encoding="utf-8" standalone="yes"?><Relationships xmlns="http://schemas.openxmlformats.org/package/2006/relationships"><Relationship Id="rId1" Type="http://schemas.openxmlformats.org/officeDocument/2006/relationships/slideLayout" Target="../slideLayouts/slideLayout222.xml" /><Relationship Id="rId2" Type="http://schemas.openxmlformats.org/officeDocument/2006/relationships/image" Target="../media/image1.png" /><Relationship Id="rId3" Type="http://schemas.openxmlformats.org/officeDocument/2006/relationships/image" Target="../media/image56.png" /></Relationships>
</file>

<file path=ppt/slides/_rels/slide227.xml.rels>&#65279;<?xml version="1.0" encoding="utf-8" standalone="yes"?><Relationships xmlns="http://schemas.openxmlformats.org/package/2006/relationships"><Relationship Id="rId1" Type="http://schemas.openxmlformats.org/officeDocument/2006/relationships/slideLayout" Target="../slideLayouts/slideLayout222.xml" /><Relationship Id="rId2" Type="http://schemas.openxmlformats.org/officeDocument/2006/relationships/image" Target="../media/image1.png" /></Relationships>
</file>

<file path=ppt/slides/_rels/slide228.xml.rels>&#65279;<?xml version="1.0" encoding="utf-8" standalone="yes"?><Relationships xmlns="http://schemas.openxmlformats.org/package/2006/relationships"><Relationship Id="rId1" Type="http://schemas.openxmlformats.org/officeDocument/2006/relationships/slideLayout" Target="../slideLayouts/slideLayout222.xml" /><Relationship Id="rId2" Type="http://schemas.openxmlformats.org/officeDocument/2006/relationships/image" Target="../media/image1.pn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3.xml" /><Relationship Id="rId3" Type="http://schemas.openxmlformats.org/officeDocument/2006/relationships/image" Target="../media/image11.png" /><Relationship Id="rId4" Type="http://schemas.openxmlformats.org/officeDocument/2006/relationships/image" Target="../media/image1.png" /><Relationship Id="rId5" Type="http://schemas.openxmlformats.org/officeDocument/2006/relationships/image" Target="../media/image12.pn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4.xml" /><Relationship Id="rId3" Type="http://schemas.openxmlformats.org/officeDocument/2006/relationships/image" Target="../media/image13.png" /><Relationship Id="rId4" Type="http://schemas.openxmlformats.org/officeDocument/2006/relationships/image" Target="../media/image1.png" /><Relationship Id="rId5" Type="http://schemas.openxmlformats.org/officeDocument/2006/relationships/image" Target="../media/image12.png"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5.xml" /><Relationship Id="rId3" Type="http://schemas.openxmlformats.org/officeDocument/2006/relationships/image" Target="../media/image1.png" /><Relationship Id="rId4" Type="http://schemas.openxmlformats.org/officeDocument/2006/relationships/image" Target="../media/image14.png" /><Relationship Id="rId5" Type="http://schemas.openxmlformats.org/officeDocument/2006/relationships/image" Target="../media/image15.png" /><Relationship Id="rId6" Type="http://schemas.openxmlformats.org/officeDocument/2006/relationships/image" Target="../media/image16.png" /><Relationship Id="rId7" Type="http://schemas.openxmlformats.org/officeDocument/2006/relationships/image" Target="../media/image17.png"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6.xml" /><Relationship Id="rId3" Type="http://schemas.openxmlformats.org/officeDocument/2006/relationships/image" Target="../media/image1.png"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7.xml" /><Relationship Id="rId3" Type="http://schemas.openxmlformats.org/officeDocument/2006/relationships/image" Target="../media/image1.png"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8.xml" /><Relationship Id="rId3" Type="http://schemas.openxmlformats.org/officeDocument/2006/relationships/image" Target="../media/image1.png" /><Relationship Id="rId4" Type="http://schemas.openxmlformats.org/officeDocument/2006/relationships/image" Target="../media/image18.pn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9.xml" /><Relationship Id="rId3" Type="http://schemas.openxmlformats.org/officeDocument/2006/relationships/image" Target="../media/image1.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1.png"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0.xml" /><Relationship Id="rId3" Type="http://schemas.openxmlformats.org/officeDocument/2006/relationships/image" Target="../media/image1.png"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1.xml" /><Relationship Id="rId3" Type="http://schemas.openxmlformats.org/officeDocument/2006/relationships/image" Target="../media/image1.png"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45.xml" /><Relationship Id="rId2" Type="http://schemas.openxmlformats.org/officeDocument/2006/relationships/image" Target="../media/image1.png"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png" /><Relationship Id="rId3" Type="http://schemas.openxmlformats.org/officeDocument/2006/relationships/image" Target="../media/image19.png" /><Relationship Id="rId4" Type="http://schemas.microsoft.com/office/2007/relationships/hdphoto" Target="../media/image20.wdp"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image" Target="../media/image1.png" /><Relationship Id="rId3" Type="http://schemas.openxmlformats.org/officeDocument/2006/relationships/image" Target="../media/image21.png" /><Relationship Id="rId4" Type="http://schemas.openxmlformats.org/officeDocument/2006/relationships/image" Target="../media/image22.wmf"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png" /><Relationship Id="rId3" Type="http://schemas.openxmlformats.org/officeDocument/2006/relationships/image" Target="../media/image23.jpeg"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png" /><Relationship Id="rId3" Type="http://schemas.openxmlformats.org/officeDocument/2006/relationships/image" Target="../media/image24.jpeg" /><Relationship Id="rId4" Type="http://schemas.openxmlformats.org/officeDocument/2006/relationships/image" Target="../media/image25.jpeg" /><Relationship Id="rId5" Type="http://schemas.openxmlformats.org/officeDocument/2006/relationships/image" Target="../media/image26.png"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image" Target="../media/image27.png" /><Relationship Id="rId3" Type="http://schemas.openxmlformats.org/officeDocument/2006/relationships/image" Target="../media/image1.png"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image" Target="../media/image27.png" /><Relationship Id="rId3" Type="http://schemas.openxmlformats.org/officeDocument/2006/relationships/image" Target="../media/image1.png"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pn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1.png" /><Relationship Id="rId3" Type="http://schemas.openxmlformats.org/officeDocument/2006/relationships/image" Target="../media/image2.png"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image" Target="../media/image28.gif" /><Relationship Id="rId3" Type="http://schemas.openxmlformats.org/officeDocument/2006/relationships/image" Target="../media/image1.png"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image" Target="../media/image29.png" /><Relationship Id="rId3" Type="http://schemas.openxmlformats.org/officeDocument/2006/relationships/image" Target="../media/image1.png"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image" Target="../media/image29.png" /><Relationship Id="rId3" Type="http://schemas.openxmlformats.org/officeDocument/2006/relationships/image" Target="../media/image1.png"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png"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51.xml"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image" Target="../media/image30.jpeg" /><Relationship Id="rId3" Type="http://schemas.openxmlformats.org/officeDocument/2006/relationships/image" Target="../media/image1.png"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image" Target="../media/image1.png" /><Relationship Id="rId3" Type="http://schemas.openxmlformats.org/officeDocument/2006/relationships/image" Target="../media/image29.png" /><Relationship Id="rId4" Type="http://schemas.openxmlformats.org/officeDocument/2006/relationships/image" Target="../media/image30.jpeg"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image" Target="../media/image30.jpeg" /><Relationship Id="rId3" Type="http://schemas.openxmlformats.org/officeDocument/2006/relationships/image" Target="../media/image1.png"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image" Target="../media/image31.png" /><Relationship Id="rId3" Type="http://schemas.openxmlformats.org/officeDocument/2006/relationships/image" Target="../media/image1.png"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image" Target="../media/image31.png" /><Relationship Id="rId3" Type="http://schemas.openxmlformats.org/officeDocument/2006/relationships/image" Target="../media/image1.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1.png" /><Relationship Id="rId3" Type="http://schemas.openxmlformats.org/officeDocument/2006/relationships/image" Target="../media/image3.png"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png"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51.xml"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png"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image" Target="../media/image1.png"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image" Target="../media/image1.png"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image" Target="../media/image1.png"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image" Target="../media/image1.png"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image" Target="../media/image1.png" /><Relationship Id="rId3" Type="http://schemas.openxmlformats.org/officeDocument/2006/relationships/image" Target="../media/image32.png"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image" Target="../media/image31.png" /><Relationship Id="rId3" Type="http://schemas.openxmlformats.org/officeDocument/2006/relationships/image" Target="../media/image1.png"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image" Target="../media/image31.png" /><Relationship Id="rId3" Type="http://schemas.openxmlformats.org/officeDocument/2006/relationships/image" Target="../media/image1.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1.png"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png"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22.xml" /><Relationship Id="rId3" Type="http://schemas.openxmlformats.org/officeDocument/2006/relationships/image" Target="../media/image1.png"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23.xml" /><Relationship Id="rId3" Type="http://schemas.openxmlformats.org/officeDocument/2006/relationships/image" Target="../media/image1.png"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24.xml" /><Relationship Id="rId3" Type="http://schemas.openxmlformats.org/officeDocument/2006/relationships/image" Target="../media/image1.png"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1.png"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25.xml" /><Relationship Id="rId3" Type="http://schemas.openxmlformats.org/officeDocument/2006/relationships/image" Target="../media/image1.png"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1.png"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1.png"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1.png" /><Relationship Id="rId3" Type="http://schemas.openxmlformats.org/officeDocument/2006/relationships/image" Target="../media/image33.gif"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1.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xml" /><Relationship Id="rId3" Type="http://schemas.openxmlformats.org/officeDocument/2006/relationships/image" Target="../media/image1.png"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1.png"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1.png"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1.png" /><Relationship Id="rId3" Type="http://schemas.openxmlformats.org/officeDocument/2006/relationships/image" Target="../media/image34.png"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1.png"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1.png"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1.png" /><Relationship Id="rId3" Type="http://schemas.openxmlformats.org/officeDocument/2006/relationships/image" Target="../media/image35.jpeg"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1.png" /><Relationship Id="rId3" Type="http://schemas.openxmlformats.org/officeDocument/2006/relationships/image" Target="../media/image36.jpeg" /><Relationship Id="rId4" Type="http://schemas.openxmlformats.org/officeDocument/2006/relationships/image" Target="../media/image37.png"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1.png"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1.png"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1.pn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1.png"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1.png"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1.png"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1.png"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1.png"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1.png"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1.png"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1.png"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1.png"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1.png"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1.pn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1.png" /><Relationship Id="rId3" Type="http://schemas.openxmlformats.org/officeDocument/2006/relationships/image" Target="../media/image4.png" /><Relationship Id="rId4" Type="http://schemas.openxmlformats.org/officeDocument/2006/relationships/image" Target="../media/image5.png"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1.png"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image" Target="../media/image1.png"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1.png"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1.png"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1.png"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1.png"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1.png"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1.png" /><Relationship Id="rId3" Type="http://schemas.openxmlformats.org/officeDocument/2006/relationships/image" Target="../media/image38.png" /><Relationship Id="rId4" Type="http://schemas.openxmlformats.org/officeDocument/2006/relationships/image" Target="../media/image39.png"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1.png"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1.png" /><Relationship Id="rId3" Type="http://schemas.openxmlformats.org/officeDocument/2006/relationships/image" Target="../media/image40.png" /><Relationship Id="rId4" Type="http://schemas.microsoft.com/office/2007/relationships/hdphoto" Target="../media/image41.wdp" /><Relationship Id="rId5" Type="http://schemas.microsoft.com/office/2007/relationships/hdphoto" Target="../media/image42.wdp"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a:extLst>
              <a:ext uri="{FF2B5EF4-FFF2-40B4-BE49-F238E27FC236}">
                <a16:creationId xmlns:a16="http://schemas.microsoft.com/office/drawing/2014/main" id="{E6F8D17B-9457-4A2D-98CD-889C5DFA895C}"/>
              </a:ext>
            </a:extLst>
          </p:cNvPr>
          <p:cNvSpPr/>
          <p:nvPr/>
        </p:nvSpPr>
        <p:spPr>
          <a:xfrm>
            <a:off x="0" y="1446028"/>
            <a:ext cx="12192000" cy="4040372"/>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 name="Title 1">
            <a:extLst>
              <a:ext uri="{FF2B5EF4-FFF2-40B4-BE49-F238E27FC236}">
                <a16:creationId xmlns:a16="http://schemas.microsoft.com/office/drawing/2014/main" id="{6B46DE73-3A40-4B12-8697-E0C74FE3CF0C}"/>
              </a:ext>
            </a:extLst>
          </p:cNvPr>
          <p:cNvSpPr>
            <a:spLocks noGrp="1"/>
          </p:cNvSpPr>
          <p:nvPr>
            <p:ph type="ctrTitle"/>
          </p:nvPr>
        </p:nvSpPr>
        <p:spPr>
          <a:xfrm>
            <a:off x="0" y="2861021"/>
            <a:ext cx="12192000" cy="1907927"/>
          </a:xfrm>
        </p:spPr>
        <p:txBody>
          <a:bodyPr>
            <a:noAutofit/>
          </a:bodyPr>
          <a:lstStyle>
            <a:defPPr/>
          </a:lstStyle>
          <a:p>
            <a:pPr>
              <a:lnSpc>
                <a:spcPct val="150000"/>
              </a:lnSpc>
              <a:spcBef>
                <a:spcPts val="600"/>
              </a:spcBef>
              <a:spcAft>
                <a:spcPts val="600"/>
              </a:spcAft>
            </a:pPr>
            <a:br>
              <a:rPr lang="en-US" sz="7200" b="1" spc="50">
                <a:ln w="0"/>
                <a:solidFill>
                  <a:schemeClr val="bg1"/>
                </a:solidFill>
                <a:effectLst>
                  <a:innerShdw blurRad="63500" dist="50800" dir="13500000">
                    <a:srgbClr val="000000">
                      <a:alpha val="50000"/>
                    </a:srgbClr>
                  </a:innerShdw>
                </a:effectLst>
              </a:rPr>
            </a:br>
            <a:r>
              <a:rPr lang="en-US" sz="4800" b="1" i="0" u="none" strike="noStrike" spc="50">
                <a:ln w="0"/>
                <a:solidFill>
                  <a:schemeClr val="bg1"/>
                </a:solidFill>
                <a:effectLst>
                  <a:innerShdw blurRad="63500" dist="50800" dir="13500000">
                    <a:srgbClr val="000000">
                      <a:alpha val="50000"/>
                    </a:srgbClr>
                  </a:innerShdw>
                </a:effectLst>
                <a:latin typeface="Calibri" panose="020f0502020204030204" pitchFamily="34" charset="0"/>
              </a:rPr>
              <a:t>Operating Systems Design</a:t>
            </a:r>
            <a: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t>​</a:t>
            </a:r>
            <a:b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br>
            <a:r>
              <a:rPr lang="en-US" sz="4400" b="1" spc="50">
                <a:ln w="0"/>
                <a:solidFill>
                  <a:schemeClr val="bg1"/>
                </a:solidFill>
                <a:effectLst>
                  <a:innerShdw blurRad="63500" dist="50800" dir="13500000">
                    <a:srgbClr val="000000">
                      <a:alpha val="50000"/>
                    </a:srgbClr>
                  </a:innerShdw>
                </a:effectLst>
                <a:latin typeface="+mn-lt"/>
              </a:rPr>
              <a:t>Session 21: Memory Management Introduction</a:t>
            </a:r>
            <a:endParaRPr lang="en-US" sz="3600" b="1" spc="50">
              <a:ln w="0"/>
              <a:solidFill>
                <a:schemeClr val="bg1"/>
              </a:solidFill>
              <a:effectLst>
                <a:innerShdw blurRad="63500" dist="50800" dir="13500000">
                  <a:srgbClr val="000000">
                    <a:alpha val="50000"/>
                  </a:srgbClr>
                </a:innerShdw>
              </a:effectLst>
              <a:latin typeface="+mn-lt"/>
            </a:endParaRPr>
          </a:p>
        </p:txBody>
      </p:sp>
      <p:sp>
        <p:nvSpPr>
          <p:cNvPr id="12" name="TextBox 11">
            <a:extLst>
              <a:ext uri="{FF2B5EF4-FFF2-40B4-BE49-F238E27FC236}">
                <a16:creationId xmlns:a16="http://schemas.microsoft.com/office/drawing/2014/main" id="{3854C4E1-D9BB-4CEF-B300-13701DFDCF8E}"/>
              </a:ext>
            </a:extLst>
          </p:cNvPr>
          <p:cNvSpPr txBox="1"/>
          <p:nvPr/>
        </p:nvSpPr>
        <p:spPr>
          <a:xfrm>
            <a:off x="0" y="1876396"/>
            <a:ext cx="12192000" cy="769441"/>
          </a:xfrm>
          <a:prstGeom prst="rect">
            <a:avLst/>
          </a:prstGeom>
          <a:noFill/>
        </p:spPr>
        <p:txBody>
          <a:bodyPr wrap="square">
            <a:spAutoFit/>
          </a:bodyPr>
          <a:lstStyle>
            <a:defPPr>
              <a:defRPr lang="en-US"/>
            </a:defPPr>
          </a:lstStyle>
          <a:p>
            <a:pPr algn="ctr"/>
            <a:r>
              <a:rPr lang="en-IN" sz="4400" b="1" spc="50">
                <a:ln w="0"/>
                <a:solidFill>
                  <a:schemeClr val="bg1"/>
                </a:solidFill>
                <a:effectLst>
                  <a:innerShdw blurRad="63500" dist="50800" dir="13500000">
                    <a:srgbClr val="000000">
                      <a:alpha val="50000"/>
                    </a:srgbClr>
                  </a:innerShdw>
                </a:effectLst>
              </a:rPr>
              <a:t>19CS2106R​</a:t>
            </a:r>
          </a:p>
        </p:txBody>
      </p:sp>
      <p:sp>
        <p:nvSpPr>
          <p:cNvPr id="14" name="TextBox 13">
            <a:extLst>
              <a:ext uri="{FF2B5EF4-FFF2-40B4-BE49-F238E27FC236}">
                <a16:creationId xmlns:a16="http://schemas.microsoft.com/office/drawing/2014/main" id="{84BAEC50-F360-44B5-9CD6-F2332A6A95AB}"/>
              </a:ext>
            </a:extLst>
          </p:cNvPr>
          <p:cNvSpPr txBox="1"/>
          <p:nvPr/>
        </p:nvSpPr>
        <p:spPr>
          <a:xfrm>
            <a:off x="2525086" y="6048017"/>
            <a:ext cx="6962163" cy="369332"/>
          </a:xfrm>
          <a:prstGeom prst="rect">
            <a:avLst/>
          </a:prstGeom>
          <a:noFill/>
        </p:spPr>
        <p:txBody>
          <a:bodyPr wrap="square">
            <a:spAutoFit/>
          </a:bodyPr>
          <a:lstStyle>
            <a:defPPr>
              <a:defRPr lang="en-US"/>
            </a:defPPr>
          </a:lstStyle>
          <a:p>
            <a:pPr algn="ctr"/>
            <a:r>
              <a:rPr lang="en-US" b="0" i="0">
                <a:solidFill>
                  <a:srgbClr val="898989"/>
                </a:solidFill>
                <a:effectLst/>
                <a:latin typeface="Calibri" panose="020f0502020204030204" pitchFamily="34" charset="0"/>
              </a:rPr>
              <a:t>© 2020 KL University </a:t>
            </a:r>
            <a:endParaRPr lang="en-IN"/>
          </a:p>
        </p:txBody>
      </p:sp>
      <p:pic>
        <p:nvPicPr>
          <p:cNvPr id="1026" name="Picture 2" descr="KL Deemed to be University Logo">
            <a:extLst>
              <a:ext uri="{FF2B5EF4-FFF2-40B4-BE49-F238E27FC236}">
                <a16:creationId xmlns:a16="http://schemas.microsoft.com/office/drawing/2014/main" id="{B40BD21A-190E-4213-8A75-AE891938F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8755"/>
          <a:stretch>
            <a:fillRect/>
          </a:stretch>
        </p:blipFill>
        <p:spPr bwMode="auto">
          <a:xfrm>
            <a:off x="4879800" y="201699"/>
            <a:ext cx="2432399" cy="102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03942"/>
      </p:ext>
    </p:extLst>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a:extLst>
              <a:ext uri="{FF2B5EF4-FFF2-40B4-BE49-F238E27FC236}">
                <a16:creationId xmlns:a16="http://schemas.microsoft.com/office/drawing/2014/main" id="{5F143494-C438-4F85-8563-F756FD09FA89}"/>
              </a:ext>
            </a:extLst>
          </p:cNvPr>
          <p:cNvSpPr>
            <a:spLocks noGrp="1"/>
          </p:cNvSpPr>
          <p:nvPr>
            <p:ph type="title"/>
          </p:nvPr>
        </p:nvSpPr>
        <p:spPr>
          <a:xfrm>
            <a:off x="176271" y="208308"/>
            <a:ext cx="10636784" cy="1325563"/>
          </a:xfrm>
        </p:spPr>
        <p:txBody>
          <a:bodyPr/>
          <a:lstStyle>
            <a:defPPr/>
          </a:lstStyle>
          <a:p>
            <a:pPr/>
            <a:r>
              <a:rPr lang="en-US" b="1">
                <a:effectLst>
                  <a:outerShdw blurRad="38100" dist="38100" dir="2700000" algn="tl">
                    <a:srgbClr val="000000">
                      <a:alpha val="43137"/>
                    </a:srgbClr>
                  </a:outerShdw>
                </a:effectLst>
              </a:rPr>
              <a:t>System and User Space for 32 Bit systems</a:t>
            </a:r>
            <a:endParaRPr lang="en-IN" b="1">
              <a:effectLst>
                <a:outerShdw blurRad="38100" dist="38100" dir="2700000" algn="tl">
                  <a:srgbClr val="000000">
                    <a:alpha val="43137"/>
                  </a:srgbClr>
                </a:outerShdw>
              </a:effectLst>
            </a:endParaRPr>
          </a:p>
        </p:txBody>
      </p:sp>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grpSp>
        <p:nvGrpSpPr>
          <p:cNvPr id="10" name="Group 9">
            <a:extLst>
              <a:ext uri="{FF2B5EF4-FFF2-40B4-BE49-F238E27FC236}">
                <a16:creationId xmlns:a16="http://schemas.microsoft.com/office/drawing/2014/main" id="{4042F808-9756-4A87-8F2D-1DD0F77DE8F7}"/>
              </a:ext>
            </a:extLst>
          </p:cNvPr>
          <p:cNvGrpSpPr/>
          <p:nvPr/>
        </p:nvGrpSpPr>
        <p:grpSpPr>
          <a:xfrm>
            <a:off x="176271" y="1965850"/>
            <a:ext cx="3652911" cy="3818760"/>
            <a:chOff x="6096000" y="1698836"/>
            <a:chExt cx="3652911" cy="3818760"/>
          </a:xfrm>
        </p:grpSpPr>
        <p:sp>
          <p:nvSpPr>
            <p:cNvPr id="20" name="Rectangle 19">
              <a:extLst>
                <a:ext uri="{FF2B5EF4-FFF2-40B4-BE49-F238E27FC236}">
                  <a16:creationId xmlns:a16="http://schemas.microsoft.com/office/drawing/2014/main" id="{50D47F9D-5BD2-46A7-B510-09FD1271C38A}"/>
                </a:ext>
              </a:extLst>
            </p:cNvPr>
            <p:cNvSpPr/>
            <p:nvPr/>
          </p:nvSpPr>
          <p:spPr>
            <a:xfrm>
              <a:off x="6096000" y="2096458"/>
              <a:ext cx="3652911" cy="3051806"/>
            </a:xfrm>
            <a:prstGeom prst="rect">
              <a:avLst/>
            </a:prstGeom>
            <a:solidFill>
              <a:srgbClr val="C00000"/>
            </a:solidFill>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solidFill>
                    <a:schemeClr val="bg1"/>
                  </a:solidFill>
                </a:rPr>
                <a:t>Extended Memory … </a:t>
              </a:r>
            </a:p>
            <a:p>
              <a:pPr algn="ctr"/>
              <a:r>
                <a:rPr lang="en-US">
                  <a:solidFill>
                    <a:schemeClr val="bg1"/>
                  </a:solidFill>
                </a:rPr>
                <a:t>Actual Physical memory Size</a:t>
              </a:r>
            </a:p>
          </p:txBody>
        </p:sp>
        <p:sp>
          <p:nvSpPr>
            <p:cNvPr id="25" name="TextBox 24">
              <a:extLst>
                <a:ext uri="{FF2B5EF4-FFF2-40B4-BE49-F238E27FC236}">
                  <a16:creationId xmlns:a16="http://schemas.microsoft.com/office/drawing/2014/main" id="{CEFC7B16-579F-4FB7-A7CC-3BD26C2A1CD5}"/>
                </a:ext>
              </a:extLst>
            </p:cNvPr>
            <p:cNvSpPr txBox="1"/>
            <p:nvPr/>
          </p:nvSpPr>
          <p:spPr>
            <a:xfrm>
              <a:off x="6855812" y="5148264"/>
              <a:ext cx="2338118" cy="369332"/>
            </a:xfrm>
            <a:prstGeom prst="rect">
              <a:avLst/>
            </a:prstGeom>
            <a:noFill/>
          </p:spPr>
          <p:txBody>
            <a:bodyPr wrap="square" rtlCol="0">
              <a:spAutoFit/>
            </a:bodyPr>
            <a:lstStyle>
              <a:defPPr>
                <a:defRPr lang="en-US"/>
              </a:defPPr>
            </a:lstStyle>
            <a:p>
              <a:pPr/>
              <a:r>
                <a:rPr lang="en-US"/>
                <a:t>0x00100000 (1 MB)</a:t>
              </a:r>
            </a:p>
          </p:txBody>
        </p:sp>
        <p:sp>
          <p:nvSpPr>
            <p:cNvPr id="26" name="TextBox 25">
              <a:extLst>
                <a:ext uri="{FF2B5EF4-FFF2-40B4-BE49-F238E27FC236}">
                  <a16:creationId xmlns:a16="http://schemas.microsoft.com/office/drawing/2014/main" id="{C455AE25-7653-4F04-8FFF-F9F2F03386FB}"/>
                </a:ext>
              </a:extLst>
            </p:cNvPr>
            <p:cNvSpPr txBox="1"/>
            <p:nvPr/>
          </p:nvSpPr>
          <p:spPr>
            <a:xfrm>
              <a:off x="6434951" y="1698836"/>
              <a:ext cx="2975008" cy="369332"/>
            </a:xfrm>
            <a:prstGeom prst="rect">
              <a:avLst/>
            </a:prstGeom>
            <a:noFill/>
          </p:spPr>
          <p:txBody>
            <a:bodyPr wrap="square" rtlCol="0">
              <a:spAutoFit/>
            </a:bodyPr>
            <a:lstStyle>
              <a:defPPr>
                <a:defRPr lang="en-US"/>
              </a:defPPr>
            </a:lstStyle>
            <a:p>
              <a:pPr/>
              <a:r>
                <a:rPr lang="en-US"/>
                <a:t>Depends on Physical Memory</a:t>
              </a:r>
            </a:p>
          </p:txBody>
        </p:sp>
      </p:grpSp>
      <p:sp>
        <p:nvSpPr>
          <p:cNvPr id="30" name="TextBox 29">
            <a:extLst>
              <a:ext uri="{FF2B5EF4-FFF2-40B4-BE49-F238E27FC236}">
                <a16:creationId xmlns:a16="http://schemas.microsoft.com/office/drawing/2014/main" id="{D871DE06-62DA-4424-AEE4-FAAEF21F84AC}"/>
              </a:ext>
            </a:extLst>
          </p:cNvPr>
          <p:cNvSpPr txBox="1"/>
          <p:nvPr/>
        </p:nvSpPr>
        <p:spPr>
          <a:xfrm>
            <a:off x="8131126" y="1922041"/>
            <a:ext cx="4120484" cy="3785652"/>
          </a:xfrm>
          <a:prstGeom prst="rect">
            <a:avLst/>
          </a:prstGeom>
          <a:noFill/>
        </p:spPr>
        <p:txBody>
          <a:bodyPr wrap="square" rtlCol="0">
            <a:spAutoFit/>
          </a:bodyPr>
          <a:lstStyle>
            <a:defPPr>
              <a:defRPr lang="en-US"/>
            </a:defPPr>
          </a:lstStyle>
          <a:p>
            <a:pPr/>
            <a:r>
              <a:rPr lang="en-US" sz="2400"/>
              <a:t>ZONE_DMA: </a:t>
            </a:r>
            <a:r>
              <a:rPr lang="en-IN" sz="2400" b="0" i="0">
                <a:effectLst/>
              </a:rPr>
              <a:t>This is used for old ISA buses</a:t>
            </a:r>
          </a:p>
          <a:p>
            <a:pPr/>
            <a:endParaRPr lang="en-IN" sz="2400"/>
          </a:p>
          <a:p>
            <a:pPr/>
            <a:r>
              <a:rPr lang="en-IN" sz="2400"/>
              <a:t>ZONE_NORMAL: T</a:t>
            </a:r>
            <a:r>
              <a:rPr lang="en-IN" sz="2400" b="0" i="0">
                <a:effectLst/>
              </a:rPr>
              <a:t>he kernel can map/access directly.</a:t>
            </a:r>
          </a:p>
          <a:p>
            <a:pPr/>
            <a:endParaRPr lang="en-IN" sz="2400"/>
          </a:p>
          <a:p>
            <a:pPr/>
            <a:r>
              <a:rPr lang="en-IN" sz="2400"/>
              <a:t>ZONE_HIGHMEM: </a:t>
            </a:r>
            <a:r>
              <a:rPr lang="en-IN" sz="2400" b="0" i="0">
                <a:effectLst/>
              </a:rPr>
              <a:t>Page frames from the user space can be temporarily or permanently mapped here.</a:t>
            </a:r>
            <a:endParaRPr lang="en-US" sz="2400"/>
          </a:p>
        </p:txBody>
      </p:sp>
      <p:sp>
        <p:nvSpPr>
          <p:cNvPr id="7" name="Rectangle 6">
            <a:extLst>
              <a:ext uri="{FF2B5EF4-FFF2-40B4-BE49-F238E27FC236}">
                <a16:creationId xmlns:a16="http://schemas.microsoft.com/office/drawing/2014/main" id="{9B8261AF-6340-4F63-866E-FDC2BDF3CB5E}"/>
              </a:ext>
            </a:extLst>
          </p:cNvPr>
          <p:cNvSpPr/>
          <p:nvPr/>
        </p:nvSpPr>
        <p:spPr>
          <a:xfrm>
            <a:off x="4119845" y="4785332"/>
            <a:ext cx="3165230" cy="61402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2400" b="1" i="0">
                <a:solidFill>
                  <a:schemeClr val="bg1"/>
                </a:solidFill>
                <a:effectLst/>
              </a:rPr>
              <a:t>ZONE_DMA</a:t>
            </a:r>
            <a:endParaRPr lang="en-US" sz="2400">
              <a:solidFill>
                <a:schemeClr val="bg1"/>
              </a:solidFill>
            </a:endParaRPr>
          </a:p>
        </p:txBody>
      </p:sp>
      <p:sp>
        <p:nvSpPr>
          <p:cNvPr id="16" name="Rectangle 15">
            <a:extLst>
              <a:ext uri="{FF2B5EF4-FFF2-40B4-BE49-F238E27FC236}">
                <a16:creationId xmlns:a16="http://schemas.microsoft.com/office/drawing/2014/main" id="{24FAF3A3-7D3B-4339-AA0E-CABEFFC860CF}"/>
              </a:ext>
            </a:extLst>
          </p:cNvPr>
          <p:cNvSpPr/>
          <p:nvPr/>
        </p:nvSpPr>
        <p:spPr>
          <a:xfrm>
            <a:off x="4119845" y="3799355"/>
            <a:ext cx="3165230" cy="87648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2400" b="1" i="0">
                <a:solidFill>
                  <a:schemeClr val="bg1"/>
                </a:solidFill>
                <a:effectLst/>
              </a:rPr>
              <a:t>ZONE_NORMAL</a:t>
            </a:r>
            <a:endParaRPr lang="en-US" sz="2400">
              <a:solidFill>
                <a:schemeClr val="bg1"/>
              </a:solidFill>
            </a:endParaRPr>
          </a:p>
        </p:txBody>
      </p:sp>
      <p:sp>
        <p:nvSpPr>
          <p:cNvPr id="32" name="TextBox 31">
            <a:extLst>
              <a:ext uri="{FF2B5EF4-FFF2-40B4-BE49-F238E27FC236}">
                <a16:creationId xmlns:a16="http://schemas.microsoft.com/office/drawing/2014/main" id="{16A9B7DB-7D5D-49F9-8341-291BAF4E3F3C}"/>
              </a:ext>
            </a:extLst>
          </p:cNvPr>
          <p:cNvSpPr txBox="1"/>
          <p:nvPr/>
        </p:nvSpPr>
        <p:spPr>
          <a:xfrm>
            <a:off x="4214956" y="1891249"/>
            <a:ext cx="2975008" cy="369332"/>
          </a:xfrm>
          <a:prstGeom prst="rect">
            <a:avLst/>
          </a:prstGeom>
          <a:noFill/>
        </p:spPr>
        <p:txBody>
          <a:bodyPr wrap="square" rtlCol="0">
            <a:spAutoFit/>
          </a:bodyPr>
          <a:lstStyle>
            <a:defPPr>
              <a:defRPr lang="en-US"/>
            </a:defPPr>
          </a:lstStyle>
          <a:p>
            <a:pPr algn="ctr"/>
            <a:r>
              <a:rPr lang="en-US"/>
              <a:t>4GB Physical Memory</a:t>
            </a:r>
          </a:p>
        </p:txBody>
      </p:sp>
      <p:sp>
        <p:nvSpPr>
          <p:cNvPr id="39" name="Rectangle 38">
            <a:extLst>
              <a:ext uri="{FF2B5EF4-FFF2-40B4-BE49-F238E27FC236}">
                <a16:creationId xmlns:a16="http://schemas.microsoft.com/office/drawing/2014/main" id="{2C355B8C-E539-4F23-904D-51B0A9516F55}"/>
              </a:ext>
            </a:extLst>
          </p:cNvPr>
          <p:cNvSpPr/>
          <p:nvPr/>
        </p:nvSpPr>
        <p:spPr>
          <a:xfrm>
            <a:off x="4119845" y="2335182"/>
            <a:ext cx="3165230" cy="1354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2400" b="1" i="0">
                <a:solidFill>
                  <a:schemeClr val="bg1"/>
                </a:solidFill>
                <a:effectLst/>
              </a:rPr>
              <a:t>ZONE_HIGHMEM</a:t>
            </a:r>
            <a:endParaRPr lang="en-US" sz="2400">
              <a:solidFill>
                <a:schemeClr val="bg1"/>
              </a:solidFill>
            </a:endParaRPr>
          </a:p>
        </p:txBody>
      </p:sp>
      <p:sp>
        <p:nvSpPr>
          <p:cNvPr id="41" name="TextBox 40">
            <a:extLst>
              <a:ext uri="{FF2B5EF4-FFF2-40B4-BE49-F238E27FC236}">
                <a16:creationId xmlns:a16="http://schemas.microsoft.com/office/drawing/2014/main" id="{3B6F8F04-352E-427C-9257-F283F3FAEC18}"/>
              </a:ext>
            </a:extLst>
          </p:cNvPr>
          <p:cNvSpPr txBox="1"/>
          <p:nvPr/>
        </p:nvSpPr>
        <p:spPr>
          <a:xfrm>
            <a:off x="7295502" y="4797881"/>
            <a:ext cx="592833" cy="646331"/>
          </a:xfrm>
          <a:prstGeom prst="rect">
            <a:avLst/>
          </a:prstGeom>
          <a:noFill/>
        </p:spPr>
        <p:txBody>
          <a:bodyPr wrap="square">
            <a:spAutoFit/>
          </a:bodyPr>
          <a:lstStyle>
            <a:defPPr>
              <a:defRPr lang="en-US"/>
            </a:defPPr>
          </a:lstStyle>
          <a:p>
            <a:pPr/>
            <a:r>
              <a:rPr lang="en-US" b="0" i="0">
                <a:effectLst/>
              </a:rPr>
              <a:t>16 MB</a:t>
            </a:r>
            <a:endParaRPr lang="en-US"/>
          </a:p>
        </p:txBody>
      </p:sp>
      <p:sp>
        <p:nvSpPr>
          <p:cNvPr id="43" name="TextBox 42">
            <a:extLst>
              <a:ext uri="{FF2B5EF4-FFF2-40B4-BE49-F238E27FC236}">
                <a16:creationId xmlns:a16="http://schemas.microsoft.com/office/drawing/2014/main" id="{5C246003-56EE-4EF6-8D70-5E631E564609}"/>
              </a:ext>
            </a:extLst>
          </p:cNvPr>
          <p:cNvSpPr txBox="1"/>
          <p:nvPr/>
        </p:nvSpPr>
        <p:spPr>
          <a:xfrm>
            <a:off x="7245922" y="3889375"/>
            <a:ext cx="829246" cy="646331"/>
          </a:xfrm>
          <a:prstGeom prst="rect">
            <a:avLst/>
          </a:prstGeom>
          <a:noFill/>
        </p:spPr>
        <p:txBody>
          <a:bodyPr wrap="square">
            <a:spAutoFit/>
          </a:bodyPr>
          <a:lstStyle>
            <a:defPPr>
              <a:defRPr lang="en-US"/>
            </a:defPPr>
          </a:lstStyle>
          <a:p>
            <a:pPr/>
            <a:r>
              <a:rPr lang="en-US" b="0" i="0">
                <a:solidFill>
                  <a:srgbClr val="242729"/>
                </a:solidFill>
                <a:effectLst/>
              </a:rPr>
              <a:t>896 MB</a:t>
            </a:r>
            <a:endParaRPr lang="en-US"/>
          </a:p>
        </p:txBody>
      </p:sp>
    </p:spTree>
    <p:extLst>
      <p:ext uri="{BB962C8B-B14F-4D97-AF65-F5344CB8AC3E}">
        <p14:creationId xmlns:p14="http://schemas.microsoft.com/office/powerpoint/2010/main" val="1987740558"/>
      </p:ext>
    </p:extLst>
  </p:cSld>
  <p:clrMapOvr>
    <a:masterClrMapping/>
  </p:clrMapOvr>
  <p:transition/>
  <p:timing/>
</p:sld>
</file>

<file path=ppt/slides/slide10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7" name="Rectangle 46">
            <a:extLst>
              <a:ext uri="{FF2B5EF4-FFF2-40B4-BE49-F238E27FC236}">
                <a16:creationId xmlns="" xmlns:a16="http://schemas.microsoft.com/office/drawing/2014/main" id="{155F7920-28F4-48E6-81BC-48EDF169C327}"/>
              </a:ext>
            </a:extLst>
          </p:cNvPr>
          <p:cNvSpPr/>
          <p:nvPr/>
        </p:nvSpPr>
        <p:spPr>
          <a:xfrm>
            <a:off x="295252" y="501012"/>
            <a:ext cx="10791847" cy="769441"/>
          </a:xfrm>
          <a:prstGeom prst="rect">
            <a:avLst/>
          </a:prstGeom>
        </p:spPr>
        <p:txBody>
          <a:bodyPr wrap="square">
            <a:spAutoFit/>
          </a:bodyPr>
          <a:lstStyle>
            <a:defPPr>
              <a:defRPr lang="en-US"/>
            </a:defPPr>
          </a:lstStyle>
          <a:p>
            <a:pPr/>
            <a:r>
              <a:rPr lang="en-US" altLang="te-IN" sz="4400" b="1" smtClean="0">
                <a:effectLst>
                  <a:outerShdw blurRad="38100" dist="38100" dir="2700000" algn="tl">
                    <a:srgbClr val="000000">
                      <a:alpha val="43137"/>
                    </a:srgbClr>
                  </a:outerShdw>
                </a:effectLst>
              </a:rPr>
              <a:t>IDE Disk Driver</a:t>
            </a:r>
            <a:endParaRPr lang="en-US" sz="4400">
              <a:effectLst>
                <a:outerShdw blurRad="38100" dist="38100" dir="2700000" algn="tl">
                  <a:srgbClr val="000000">
                    <a:alpha val="43137"/>
                  </a:srgbClr>
                </a:outerShdw>
              </a:effectLst>
            </a:endParaRPr>
          </a:p>
        </p:txBody>
      </p:sp>
      <p:pic>
        <p:nvPicPr>
          <p:cNvPr id="307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2396" t="16016" r="19687" b="39453"/>
          <a:stretch>
            <a:fillRect/>
          </a:stretch>
        </p:blipFill>
        <p:spPr bwMode="auto">
          <a:xfrm>
            <a:off x="6591300" y="1483141"/>
            <a:ext cx="5384798" cy="4343400"/>
          </a:xfrm>
          <a:prstGeom prst="rect">
            <a:avLst/>
          </a:prstGeom>
          <a:solidFill>
            <a:srgbClr val="FFFFFF">
              <a:shade val="85000"/>
            </a:srgbClr>
          </a:solidFill>
          <a:ln w="889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 name="Rectangle 1"/>
          <p:cNvSpPr/>
          <p:nvPr/>
        </p:nvSpPr>
        <p:spPr>
          <a:xfrm>
            <a:off x="88135" y="1483141"/>
            <a:ext cx="6503165" cy="4524315"/>
          </a:xfrm>
          <a:prstGeom prst="rect">
            <a:avLst/>
          </a:prstGeom>
        </p:spPr>
        <p:txBody>
          <a:bodyPr wrap="square">
            <a:spAutoFit/>
          </a:bodyPr>
          <a:lstStyle>
            <a:defPPr>
              <a:defRPr lang="en-US"/>
            </a:defPPr>
          </a:lstStyle>
          <a:p>
            <a:pPr marL="285750" indent="-285750">
              <a:buFont typeface="Arial" pitchFamily="34" charset="0"/>
              <a:buChar char="•"/>
            </a:pPr>
            <a:r>
              <a:rPr lang="en-US" b="1"/>
              <a:t>Wait for drive to be </a:t>
            </a:r>
            <a:r>
              <a:rPr lang="en-US" b="1" smtClean="0"/>
              <a:t>ready:</a:t>
            </a:r>
            <a:r>
              <a:rPr lang="en-US" smtClean="0"/>
              <a:t> </a:t>
            </a:r>
            <a:r>
              <a:rPr lang="en-US"/>
              <a:t>Read Status Register (0x1F7) until </a:t>
            </a:r>
            <a:r>
              <a:rPr lang="en-US" smtClean="0"/>
              <a:t>drive is </a:t>
            </a:r>
            <a:r>
              <a:rPr lang="en-US"/>
              <a:t>not busy and READY.</a:t>
            </a:r>
          </a:p>
          <a:p>
            <a:pPr marL="285750" indent="-285750">
              <a:buFont typeface="Arial" pitchFamily="34" charset="0"/>
              <a:buChar char="•"/>
            </a:pPr>
            <a:r>
              <a:rPr lang="en-US" b="1" smtClean="0"/>
              <a:t>Write </a:t>
            </a:r>
            <a:r>
              <a:rPr lang="en-US" b="1"/>
              <a:t>parameters to command </a:t>
            </a:r>
            <a:r>
              <a:rPr lang="en-US" b="1" smtClean="0"/>
              <a:t>registers:</a:t>
            </a:r>
            <a:r>
              <a:rPr lang="en-US" smtClean="0"/>
              <a:t> </a:t>
            </a:r>
            <a:r>
              <a:rPr lang="en-US"/>
              <a:t>Write the sector </a:t>
            </a:r>
            <a:r>
              <a:rPr lang="en-US" smtClean="0"/>
              <a:t>count, logical </a:t>
            </a:r>
            <a:r>
              <a:rPr lang="en-US"/>
              <a:t>block address (LBA) of the sectors to be accessed, and </a:t>
            </a:r>
            <a:r>
              <a:rPr lang="en-US" smtClean="0"/>
              <a:t>drive number </a:t>
            </a:r>
            <a:r>
              <a:rPr lang="en-US"/>
              <a:t>(master=0x00 or slave=0x10, as IDE permits just two </a:t>
            </a:r>
            <a:r>
              <a:rPr lang="en-US" smtClean="0"/>
              <a:t>drives) to </a:t>
            </a:r>
            <a:r>
              <a:rPr lang="en-US"/>
              <a:t>command registers (0x1F2-0x1F6).</a:t>
            </a:r>
          </a:p>
          <a:p>
            <a:pPr marL="285750" indent="-285750">
              <a:buFont typeface="Arial" pitchFamily="34" charset="0"/>
              <a:buChar char="•"/>
            </a:pPr>
            <a:r>
              <a:rPr lang="en-US" b="1" smtClean="0"/>
              <a:t>Start </a:t>
            </a:r>
            <a:r>
              <a:rPr lang="en-US" b="1"/>
              <a:t>the </a:t>
            </a:r>
            <a:r>
              <a:rPr lang="en-US" b="1" smtClean="0"/>
              <a:t>I/O:</a:t>
            </a:r>
            <a:r>
              <a:rPr lang="en-US" smtClean="0"/>
              <a:t> </a:t>
            </a:r>
            <a:r>
              <a:rPr lang="en-US"/>
              <a:t>by issuing read/write to command register. </a:t>
            </a:r>
            <a:r>
              <a:rPr lang="en-US" smtClean="0"/>
              <a:t>Write READ—WRITE </a:t>
            </a:r>
            <a:r>
              <a:rPr lang="en-US"/>
              <a:t>command to command register (0x1F7).</a:t>
            </a:r>
          </a:p>
          <a:p>
            <a:pPr marL="285750" indent="-285750">
              <a:buFont typeface="Arial" pitchFamily="34" charset="0"/>
              <a:buChar char="•"/>
            </a:pPr>
            <a:r>
              <a:rPr lang="en-US" b="1" smtClean="0"/>
              <a:t>Data </a:t>
            </a:r>
            <a:r>
              <a:rPr lang="en-US" b="1"/>
              <a:t>transfer (for writes): </a:t>
            </a:r>
            <a:r>
              <a:rPr lang="en-US"/>
              <a:t>Wait until drive status is READY </a:t>
            </a:r>
            <a:r>
              <a:rPr lang="en-US" smtClean="0"/>
              <a:t>and DRQ </a:t>
            </a:r>
            <a:r>
              <a:rPr lang="en-US"/>
              <a:t>(drive request for data); write data to data port.</a:t>
            </a:r>
          </a:p>
          <a:p>
            <a:pPr marL="285750" indent="-285750">
              <a:buFont typeface="Arial" pitchFamily="34" charset="0"/>
              <a:buChar char="•"/>
            </a:pPr>
            <a:r>
              <a:rPr lang="en-US" b="1" smtClean="0"/>
              <a:t>Handle interrupts:</a:t>
            </a:r>
            <a:r>
              <a:rPr lang="en-US" smtClean="0"/>
              <a:t> </a:t>
            </a:r>
            <a:r>
              <a:rPr lang="en-US"/>
              <a:t>In the simplest case, handle an interrupt </a:t>
            </a:r>
            <a:r>
              <a:rPr lang="en-US" smtClean="0"/>
              <a:t>for each </a:t>
            </a:r>
            <a:r>
              <a:rPr lang="en-US"/>
              <a:t>sector transferred; more complex approaches allow </a:t>
            </a:r>
            <a:r>
              <a:rPr lang="en-US" smtClean="0"/>
              <a:t>batching and </a:t>
            </a:r>
            <a:r>
              <a:rPr lang="en-US"/>
              <a:t>thus one final interrupt when the entire transfer is complete.</a:t>
            </a:r>
          </a:p>
          <a:p>
            <a:pPr marL="285750" indent="-285750">
              <a:buFont typeface="Arial" pitchFamily="34" charset="0"/>
              <a:buChar char="•"/>
            </a:pPr>
            <a:r>
              <a:rPr lang="en-US" b="1" smtClean="0"/>
              <a:t>Error handling:</a:t>
            </a:r>
            <a:r>
              <a:rPr lang="en-US" smtClean="0"/>
              <a:t> </a:t>
            </a:r>
            <a:r>
              <a:rPr lang="en-US"/>
              <a:t>After each operation, read the status register. If </a:t>
            </a:r>
            <a:r>
              <a:rPr lang="en-US" smtClean="0"/>
              <a:t>the ERROR </a:t>
            </a:r>
            <a:r>
              <a:rPr lang="en-US"/>
              <a:t>bit is on, read the error register for details.</a:t>
            </a:r>
            <a:endParaRPr lang="te-IN"/>
          </a:p>
        </p:txBody>
      </p:sp>
    </p:spTree>
    <p:extLst>
      <p:ext uri="{BB962C8B-B14F-4D97-AF65-F5344CB8AC3E}">
        <p14:creationId xmlns:p14="http://schemas.microsoft.com/office/powerpoint/2010/main" val="1214932191"/>
      </p:ext>
    </p:extLst>
  </p:cSld>
  <p:clrMapOvr>
    <a:masterClrMapping/>
  </p:clrMapOvr>
  <p:transition/>
  <p:timing/>
</p:sld>
</file>

<file path=ppt/slides/slide10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 name="Rectangle 1"/>
          <p:cNvSpPr/>
          <p:nvPr/>
        </p:nvSpPr>
        <p:spPr>
          <a:xfrm>
            <a:off x="419101" y="1468457"/>
            <a:ext cx="4508500" cy="4001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z="2000" smtClean="0"/>
              <a:t>1232 </a:t>
            </a:r>
            <a:r>
              <a:rPr lang="en-US" sz="2000" err="1"/>
              <a:t>ideinit(); // disk</a:t>
            </a:r>
          </a:p>
        </p:txBody>
      </p:sp>
      <p:sp>
        <p:nvSpPr>
          <p:cNvPr id="16" name="Rectangle 15"/>
          <p:cNvSpPr/>
          <p:nvPr/>
        </p:nvSpPr>
        <p:spPr>
          <a:xfrm>
            <a:off x="6972300" y="274888"/>
            <a:ext cx="4114800" cy="59093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4250 void</a:t>
            </a:r>
          </a:p>
          <a:p>
            <a:pPr/>
            <a:r>
              <a:rPr lang="en-US"/>
              <a:t>4251 ideinit(void)</a:t>
            </a:r>
          </a:p>
          <a:p>
            <a:pPr/>
            <a:r>
              <a:rPr lang="en-US"/>
              <a:t>4252 {</a:t>
            </a:r>
          </a:p>
          <a:p>
            <a:pPr/>
            <a:r>
              <a:rPr lang="en-US"/>
              <a:t>4253 int i;</a:t>
            </a:r>
          </a:p>
          <a:p>
            <a:pPr/>
            <a:r>
              <a:rPr lang="en-US"/>
              <a:t>4254</a:t>
            </a:r>
          </a:p>
          <a:p>
            <a:pPr/>
            <a:r>
              <a:rPr lang="en-US"/>
              <a:t>4255 initlock(&amp;idelock, "ide");</a:t>
            </a:r>
          </a:p>
          <a:p>
            <a:pPr/>
            <a:r>
              <a:rPr lang="en-US"/>
              <a:t>4256 ioapicenable(IRQ_IDE, ncpu − 1);</a:t>
            </a:r>
          </a:p>
          <a:p>
            <a:pPr/>
            <a:r>
              <a:rPr lang="en-US"/>
              <a:t>4257 idewait(0);</a:t>
            </a:r>
          </a:p>
          <a:p>
            <a:pPr/>
            <a:r>
              <a:rPr lang="en-US"/>
              <a:t>4258</a:t>
            </a:r>
          </a:p>
          <a:p>
            <a:pPr/>
            <a:r>
              <a:rPr lang="en-US"/>
              <a:t>4259 // Check if disk 1 is present</a:t>
            </a:r>
          </a:p>
          <a:p>
            <a:pPr/>
            <a:r>
              <a:rPr lang="en-US"/>
              <a:t>4260 outb(0x1f6, 0xe0 | (1&lt;&lt;4));</a:t>
            </a:r>
          </a:p>
          <a:p>
            <a:pPr/>
            <a:r>
              <a:rPr lang="en-US"/>
              <a:t>4261 for(i=0; i&lt;1000; i++){</a:t>
            </a:r>
          </a:p>
          <a:p>
            <a:pPr/>
            <a:r>
              <a:rPr lang="en-US"/>
              <a:t>4262 if(inb(0x1f7) != 0){</a:t>
            </a:r>
          </a:p>
          <a:p>
            <a:pPr/>
            <a:r>
              <a:rPr lang="en-US"/>
              <a:t>4263 havedisk1 = 1;</a:t>
            </a:r>
          </a:p>
          <a:p>
            <a:pPr/>
            <a:r>
              <a:rPr lang="en-US"/>
              <a:t>4264 break;</a:t>
            </a:r>
          </a:p>
          <a:p>
            <a:pPr/>
            <a:r>
              <a:rPr lang="en-US"/>
              <a:t>4265 }</a:t>
            </a:r>
          </a:p>
          <a:p>
            <a:pPr/>
            <a:r>
              <a:rPr lang="en-US"/>
              <a:t>4266 }</a:t>
            </a:r>
          </a:p>
          <a:p>
            <a:pPr/>
            <a:r>
              <a:rPr lang="en-US"/>
              <a:t>4267</a:t>
            </a:r>
          </a:p>
          <a:p>
            <a:pPr/>
            <a:r>
              <a:rPr lang="en-US"/>
              <a:t>4268 // Switch back to disk 0.</a:t>
            </a:r>
          </a:p>
          <a:p>
            <a:pPr/>
            <a:r>
              <a:rPr lang="en-US"/>
              <a:t>4269 outb(0x1f6, 0xe0 | (0&lt;&lt;4));</a:t>
            </a:r>
          </a:p>
          <a:p>
            <a:pPr/>
            <a:r>
              <a:rPr lang="en-US"/>
              <a:t>4270 }</a:t>
            </a:r>
            <a:endParaRPr lang="te-IN"/>
          </a:p>
        </p:txBody>
      </p:sp>
      <p:sp>
        <p:nvSpPr>
          <p:cNvPr id="17" name="Rectangle 16"/>
          <p:cNvSpPr/>
          <p:nvPr/>
        </p:nvSpPr>
        <p:spPr>
          <a:xfrm>
            <a:off x="88517" y="1868567"/>
            <a:ext cx="6782183" cy="4893647"/>
          </a:xfrm>
          <a:prstGeom prst="rect">
            <a:avLst/>
          </a:prstGeom>
        </p:spPr>
        <p:txBody>
          <a:bodyPr wrap="square">
            <a:spAutoFit/>
          </a:bodyPr>
          <a:lstStyle>
            <a:defPPr>
              <a:defRPr lang="en-US"/>
            </a:defPPr>
          </a:lstStyle>
          <a:p>
            <a:pPr marL="285750" indent="-285750">
              <a:buFont typeface="Arial" pitchFamily="34" charset="0"/>
              <a:buChar char="•"/>
            </a:pPr>
            <a:r>
              <a:rPr lang="en-US" sz="2400" err="1"/>
              <a:t>Ideinit calls ioapicenable to enable the </a:t>
            </a:r>
            <a:r>
              <a:rPr lang="en-US" sz="2400" b="1"/>
              <a:t>IDE_IRQ </a:t>
            </a:r>
            <a:r>
              <a:rPr lang="en-US" sz="2400" b="1" smtClean="0"/>
              <a:t>interrupt. </a:t>
            </a:r>
          </a:p>
          <a:p>
            <a:pPr marL="285750" indent="-285750">
              <a:buFont typeface="Arial" pitchFamily="34" charset="0"/>
              <a:buChar char="•"/>
            </a:pPr>
            <a:r>
              <a:rPr lang="en-US" sz="2400" smtClean="0"/>
              <a:t>The call </a:t>
            </a:r>
            <a:r>
              <a:rPr lang="en-US" sz="2400"/>
              <a:t>to ioapicenable enables the interrupt only on the last CPU (ncpu-1): on a </a:t>
            </a:r>
            <a:r>
              <a:rPr lang="en-US" sz="2400" err="1" smtClean="0"/>
              <a:t>twoprocessor system</a:t>
            </a:r>
            <a:r>
              <a:rPr lang="en-US" sz="2400"/>
              <a:t>, CPU 1 handles disk interrupts</a:t>
            </a:r>
            <a:r>
              <a:rPr lang="en-US" sz="2400" smtClean="0"/>
              <a:t>.</a:t>
            </a:r>
          </a:p>
          <a:p>
            <a:pPr marL="285750" indent="-285750">
              <a:buFont typeface="Arial" pitchFamily="34" charset="0"/>
              <a:buChar char="•"/>
            </a:pPr>
            <a:r>
              <a:rPr lang="en-US" sz="2400" err="1"/>
              <a:t>Idewait (4238) polls the status </a:t>
            </a:r>
            <a:r>
              <a:rPr lang="en-US" sz="2400" smtClean="0"/>
              <a:t>bits until </a:t>
            </a:r>
            <a:r>
              <a:rPr lang="en-US" sz="2400"/>
              <a:t>the busy bit (IDE_BSY) is clear and the ready bit (IDE_DRDY) is set</a:t>
            </a:r>
            <a:r>
              <a:rPr lang="en-US" sz="2400" smtClean="0"/>
              <a:t>.</a:t>
            </a:r>
          </a:p>
          <a:p>
            <a:pPr marL="285750" indent="-285750">
              <a:buFont typeface="Arial" pitchFamily="34" charset="0"/>
              <a:buChar char="•"/>
            </a:pPr>
            <a:r>
              <a:rPr lang="en-US" sz="2400" b="1" smtClean="0"/>
              <a:t>Check for Disk 1: </a:t>
            </a:r>
            <a:r>
              <a:rPr lang="en-US" sz="2400" smtClean="0"/>
              <a:t>It </a:t>
            </a:r>
            <a:r>
              <a:rPr lang="en-US" sz="2400"/>
              <a:t>writes to I/O port 0x1f6 </a:t>
            </a:r>
            <a:r>
              <a:rPr lang="en-US" sz="2400" smtClean="0"/>
              <a:t>to select </a:t>
            </a:r>
            <a:r>
              <a:rPr lang="en-US" sz="2400"/>
              <a:t>disk 1 and then waits a while for the status bit to show that the disk is </a:t>
            </a:r>
            <a:r>
              <a:rPr lang="en-US" sz="2400" smtClean="0"/>
              <a:t>ready (4259-4266</a:t>
            </a:r>
            <a:r>
              <a:rPr lang="en-US" sz="2400"/>
              <a:t>). If not, ideinit assumes the disk is absent</a:t>
            </a:r>
            <a:r>
              <a:rPr lang="en-US" sz="2400" smtClean="0"/>
              <a:t>.</a:t>
            </a:r>
          </a:p>
          <a:p>
            <a:pPr marL="285750" indent="-285750">
              <a:buFont typeface="Arial" pitchFamily="34" charset="0"/>
              <a:buChar char="•"/>
            </a:pPr>
            <a:r>
              <a:rPr lang="en-US" sz="2400" b="1" smtClean="0"/>
              <a:t>Switch to disk 0</a:t>
            </a:r>
            <a:endParaRPr lang="te-IN" sz="2400" b="1"/>
          </a:p>
        </p:txBody>
      </p:sp>
      <p:sp>
        <p:nvSpPr>
          <p:cNvPr id="18" name="Rectangle 17"/>
          <p:cNvSpPr/>
          <p:nvPr/>
        </p:nvSpPr>
        <p:spPr>
          <a:xfrm>
            <a:off x="215900" y="180147"/>
            <a:ext cx="6477382" cy="10772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z="3200" b="1" smtClean="0">
                <a:effectLst>
                  <a:outerShdw blurRad="38100" dist="38100" dir="2700000" algn="tl">
                    <a:srgbClr val="000000">
                      <a:alpha val="43137"/>
                    </a:srgbClr>
                  </a:outerShdw>
                </a:effectLst>
              </a:rPr>
              <a:t>Kernel main function Checks for IDE Disk</a:t>
            </a:r>
            <a:endParaRPr lang="en-US" sz="32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25638904"/>
      </p:ext>
    </p:extLst>
  </p:cSld>
  <p:clrMapOvr>
    <a:masterClrMapping/>
  </p:clrMapOvr>
  <p:transition/>
  <p:timing/>
</p:sld>
</file>

<file path=ppt/slides/slide10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3" name="Rectangle 2"/>
          <p:cNvSpPr/>
          <p:nvPr/>
        </p:nvSpPr>
        <p:spPr>
          <a:xfrm>
            <a:off x="295252" y="1582341"/>
            <a:ext cx="6096000" cy="3693319"/>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3850 struct buf {</a:t>
            </a:r>
          </a:p>
          <a:p>
            <a:pPr/>
            <a:r>
              <a:rPr lang="en-US"/>
              <a:t>3851 int flags;</a:t>
            </a:r>
          </a:p>
          <a:p>
            <a:pPr/>
            <a:r>
              <a:rPr lang="en-US"/>
              <a:t>3852 uint dev;</a:t>
            </a:r>
          </a:p>
          <a:p>
            <a:pPr/>
            <a:r>
              <a:rPr lang="en-US"/>
              <a:t>3853 uint blockno;</a:t>
            </a:r>
          </a:p>
          <a:p>
            <a:pPr/>
            <a:r>
              <a:rPr lang="en-US"/>
              <a:t>3854 struct sleeplock lock;</a:t>
            </a:r>
          </a:p>
          <a:p>
            <a:pPr/>
            <a:r>
              <a:rPr lang="en-US"/>
              <a:t>3855 uint refcnt;</a:t>
            </a:r>
          </a:p>
          <a:p>
            <a:pPr/>
            <a:r>
              <a:rPr lang="en-US"/>
              <a:t>3856 struct buf *prev; // LRU cache list</a:t>
            </a:r>
          </a:p>
          <a:p>
            <a:pPr/>
            <a:r>
              <a:rPr lang="en-US"/>
              <a:t>3857 struct buf *next;</a:t>
            </a:r>
          </a:p>
          <a:p>
            <a:pPr/>
            <a:r>
              <a:rPr lang="en-US"/>
              <a:t>3858 struct buf *qnext; // disk queue</a:t>
            </a:r>
          </a:p>
          <a:p>
            <a:pPr/>
            <a:r>
              <a:rPr lang="en-US"/>
              <a:t>3859 uchar data[BSIZE];</a:t>
            </a:r>
          </a:p>
          <a:p>
            <a:pPr/>
            <a:r>
              <a:rPr lang="en-US"/>
              <a:t>3860 };</a:t>
            </a:r>
          </a:p>
          <a:p>
            <a:pPr/>
            <a:r>
              <a:rPr lang="en-US"/>
              <a:t>3861 #define B_VALID 0x2 // buffer has been read from disk</a:t>
            </a:r>
          </a:p>
          <a:p>
            <a:pPr/>
            <a:r>
              <a:rPr lang="en-US"/>
              <a:t>3862 #define B_DIRTY 0x4 // buffer needs to be written to disk</a:t>
            </a:r>
            <a:endParaRPr lang="te-IN"/>
          </a:p>
        </p:txBody>
      </p:sp>
      <p:sp>
        <p:nvSpPr>
          <p:cNvPr id="13" name="Rectangle 12"/>
          <p:cNvSpPr/>
          <p:nvPr/>
        </p:nvSpPr>
        <p:spPr>
          <a:xfrm>
            <a:off x="295252" y="5734735"/>
            <a:ext cx="6096000" cy="646331"/>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4054 #define ROOTINO 1 // root i−number</a:t>
            </a:r>
          </a:p>
          <a:p>
            <a:pPr/>
            <a:r>
              <a:rPr lang="en-US"/>
              <a:t>4055 #define BSIZE 512 // block size</a:t>
            </a:r>
            <a:endParaRPr lang="te-IN"/>
          </a:p>
        </p:txBody>
      </p:sp>
      <p:sp>
        <p:nvSpPr>
          <p:cNvPr id="14" name="Rectangle 13"/>
          <p:cNvSpPr/>
          <p:nvPr/>
        </p:nvSpPr>
        <p:spPr>
          <a:xfrm>
            <a:off x="6467452" y="1359969"/>
            <a:ext cx="5648348" cy="4524315"/>
          </a:xfrm>
          <a:prstGeom prst="rect">
            <a:avLst/>
          </a:prstGeom>
        </p:spPr>
        <p:txBody>
          <a:bodyPr wrap="square">
            <a:spAutoFit/>
          </a:bodyPr>
          <a:lstStyle>
            <a:defPPr>
              <a:defRPr lang="en-US"/>
            </a:defPPr>
          </a:lstStyle>
          <a:p>
            <a:pPr marL="342900" indent="-342900">
              <a:buFont typeface="Arial" pitchFamily="34" charset="0"/>
              <a:buChar char="•"/>
            </a:pPr>
            <a:r>
              <a:rPr lang="en-US" sz="2400"/>
              <a:t>BSIZE (4055) is </a:t>
            </a:r>
            <a:r>
              <a:rPr lang="en-US" sz="2400" smtClean="0"/>
              <a:t>identical to </a:t>
            </a:r>
            <a:r>
              <a:rPr lang="en-US" sz="2400"/>
              <a:t>the IDE’s sector size and thus each buffer represents the contents of one sector on </a:t>
            </a:r>
            <a:r>
              <a:rPr lang="en-US" sz="2400" smtClean="0"/>
              <a:t>a particular </a:t>
            </a:r>
            <a:r>
              <a:rPr lang="en-US" sz="2400"/>
              <a:t>disk device. </a:t>
            </a:r>
            <a:endParaRPr lang="en-US" sz="2400" smtClean="0"/>
          </a:p>
          <a:p>
            <a:pPr marL="342900" indent="-342900">
              <a:buFont typeface="Arial" pitchFamily="34" charset="0"/>
              <a:buChar char="•"/>
            </a:pPr>
            <a:r>
              <a:rPr lang="en-US" sz="2400" smtClean="0"/>
              <a:t>The </a:t>
            </a:r>
            <a:r>
              <a:rPr lang="en-US" sz="2400" b="1"/>
              <a:t>dev </a:t>
            </a:r>
            <a:r>
              <a:rPr lang="en-US" sz="2400"/>
              <a:t>and </a:t>
            </a:r>
            <a:r>
              <a:rPr lang="en-US" sz="2400" b="1"/>
              <a:t>sector </a:t>
            </a:r>
            <a:r>
              <a:rPr lang="en-US" sz="2400"/>
              <a:t>fields give the device and sector </a:t>
            </a:r>
            <a:r>
              <a:rPr lang="en-US" sz="2400" smtClean="0"/>
              <a:t>number and </a:t>
            </a:r>
            <a:r>
              <a:rPr lang="en-US" sz="2400"/>
              <a:t>the </a:t>
            </a:r>
            <a:r>
              <a:rPr lang="en-US" sz="2400" b="1"/>
              <a:t>data </a:t>
            </a:r>
            <a:r>
              <a:rPr lang="en-US" sz="2400"/>
              <a:t>field is an in-memory copy of the disk sector</a:t>
            </a:r>
            <a:r>
              <a:rPr lang="en-US" sz="2400" smtClean="0"/>
              <a:t>.</a:t>
            </a:r>
          </a:p>
          <a:p>
            <a:pPr marL="342900" indent="-342900">
              <a:buFont typeface="Arial" pitchFamily="34" charset="0"/>
              <a:buChar char="•"/>
            </a:pPr>
            <a:r>
              <a:rPr lang="en-US" sz="2400"/>
              <a:t>The </a:t>
            </a:r>
            <a:r>
              <a:rPr lang="en-US" sz="2400" b="1"/>
              <a:t>flags </a:t>
            </a:r>
            <a:r>
              <a:rPr lang="en-US" sz="2400"/>
              <a:t>track the relationship between memory and disk: </a:t>
            </a:r>
            <a:endParaRPr lang="en-US" sz="2400" smtClean="0"/>
          </a:p>
          <a:p>
            <a:pPr marL="342900" indent="-342900">
              <a:buFont typeface="Arial" pitchFamily="34" charset="0"/>
              <a:buChar char="•"/>
            </a:pPr>
            <a:r>
              <a:rPr lang="en-US" sz="2400" smtClean="0"/>
              <a:t>the </a:t>
            </a:r>
            <a:r>
              <a:rPr lang="en-US" sz="2400" b="1"/>
              <a:t>B_VALID </a:t>
            </a:r>
            <a:r>
              <a:rPr lang="en-US" sz="2400" smtClean="0"/>
              <a:t>flag means </a:t>
            </a:r>
            <a:r>
              <a:rPr lang="en-US" sz="2400"/>
              <a:t>that data has been read in, and the </a:t>
            </a:r>
            <a:r>
              <a:rPr lang="en-US" sz="2400" b="1"/>
              <a:t>B_DIRTY </a:t>
            </a:r>
            <a:r>
              <a:rPr lang="en-US" sz="2400"/>
              <a:t>flag means that data needs to </a:t>
            </a:r>
            <a:r>
              <a:rPr lang="en-US" sz="2400" smtClean="0"/>
              <a:t>be written </a:t>
            </a:r>
            <a:r>
              <a:rPr lang="en-US" sz="2400"/>
              <a:t>out.</a:t>
            </a:r>
            <a:endParaRPr lang="te-IN" sz="2400"/>
          </a:p>
        </p:txBody>
      </p:sp>
      <p:sp>
        <p:nvSpPr>
          <p:cNvPr id="15" name="Rectangle 14"/>
          <p:cNvSpPr/>
          <p:nvPr/>
        </p:nvSpPr>
        <p:spPr>
          <a:xfrm>
            <a:off x="217057" y="649398"/>
            <a:ext cx="7164718" cy="523220"/>
          </a:xfrm>
          <a:prstGeom prst="rect">
            <a:avLst/>
          </a:prstGeom>
        </p:spPr>
        <p:txBody>
          <a:bodyPr wrap="none">
            <a:spAutoFit/>
          </a:bodyPr>
          <a:lstStyle>
            <a:defPPr>
              <a:defRPr lang="en-US"/>
            </a:defPPr>
          </a:lstStyle>
          <a:p>
            <a:pPr/>
            <a:r>
              <a:rPr lang="en-US" sz="2800"/>
              <a:t>Xv6 represent file system blocks using struct buf</a:t>
            </a:r>
            <a:endParaRPr lang="te-IN" sz="2800"/>
          </a:p>
        </p:txBody>
      </p:sp>
    </p:spTree>
    <p:extLst>
      <p:ext uri="{BB962C8B-B14F-4D97-AF65-F5344CB8AC3E}">
        <p14:creationId xmlns:p14="http://schemas.microsoft.com/office/powerpoint/2010/main" val="2223164141"/>
      </p:ext>
    </p:extLst>
  </p:cSld>
  <p:clrMapOvr>
    <a:masterClrMapping/>
  </p:clrMapOvr>
  <p:transition/>
  <p:timing/>
</p:sld>
</file>

<file path=ppt/slides/slide10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8" name="Rectangle 17"/>
          <p:cNvSpPr/>
          <p:nvPr/>
        </p:nvSpPr>
        <p:spPr>
          <a:xfrm>
            <a:off x="215900" y="462756"/>
            <a:ext cx="8750300" cy="70788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z="4000" b="1" err="1" smtClean="0">
                <a:effectLst>
                  <a:outerShdw blurRad="38100" dist="38100" dir="2700000" algn="tl">
                    <a:srgbClr val="000000">
                      <a:alpha val="43137"/>
                    </a:srgbClr>
                  </a:outerShdw>
                </a:effectLst>
              </a:rPr>
              <a:t>iderw</a:t>
            </a:r>
            <a:endParaRPr lang="en-US" sz="4000" b="1">
              <a:effectLst>
                <a:outerShdw blurRad="38100" dist="38100" dir="2700000" algn="tl">
                  <a:srgbClr val="000000">
                    <a:alpha val="43137"/>
                  </a:srgbClr>
                </a:outerShdw>
              </a:effectLst>
            </a:endParaRPr>
          </a:p>
        </p:txBody>
      </p:sp>
      <p:sp>
        <p:nvSpPr>
          <p:cNvPr id="3" name="Rectangle 2"/>
          <p:cNvSpPr/>
          <p:nvPr/>
        </p:nvSpPr>
        <p:spPr>
          <a:xfrm>
            <a:off x="215900" y="1405780"/>
            <a:ext cx="7620000" cy="4524315"/>
          </a:xfrm>
          <a:prstGeom prst="rect">
            <a:avLst/>
          </a:prstGeom>
        </p:spPr>
        <p:txBody>
          <a:bodyPr wrap="square">
            <a:spAutoFit/>
          </a:bodyPr>
          <a:lstStyle>
            <a:defPPr>
              <a:defRPr lang="en-US"/>
            </a:defPPr>
          </a:lstStyle>
          <a:p>
            <a:pPr/>
            <a:r>
              <a:rPr lang="en-US"/>
              <a:t>4350 // Sync buf with disk.</a:t>
            </a:r>
          </a:p>
          <a:p>
            <a:pPr/>
            <a:r>
              <a:rPr lang="en-US"/>
              <a:t>4351 // If B_DIRTY is set, write buf to disk, clear B_DIRTY, set B_VALID.</a:t>
            </a:r>
          </a:p>
          <a:p>
            <a:pPr/>
            <a:r>
              <a:rPr lang="en-US"/>
              <a:t>4352 // Else if B_VALID is not set, read buf from disk, set B_VALID.</a:t>
            </a:r>
          </a:p>
          <a:p>
            <a:pPr/>
            <a:r>
              <a:rPr lang="en-US"/>
              <a:t>4353 void</a:t>
            </a:r>
          </a:p>
          <a:p>
            <a:pPr/>
            <a:r>
              <a:rPr lang="en-US"/>
              <a:t>4354 iderw(struct buf *b)</a:t>
            </a:r>
          </a:p>
          <a:p>
            <a:pPr/>
            <a:r>
              <a:rPr lang="en-US"/>
              <a:t>4355 {</a:t>
            </a:r>
          </a:p>
          <a:p>
            <a:pPr/>
            <a:r>
              <a:rPr lang="en-US"/>
              <a:t>4356 struct buf **pp;</a:t>
            </a:r>
          </a:p>
          <a:p>
            <a:pPr/>
            <a:r>
              <a:rPr lang="en-US"/>
              <a:t>4357</a:t>
            </a:r>
          </a:p>
          <a:p>
            <a:pPr/>
            <a:r>
              <a:rPr lang="en-US"/>
              <a:t>4358 if(!holdingsleep(&amp;b−&gt;lock))</a:t>
            </a:r>
          </a:p>
          <a:p>
            <a:pPr/>
            <a:r>
              <a:rPr lang="en-US"/>
              <a:t>4359 panic("iderw: buf not locked");</a:t>
            </a:r>
          </a:p>
          <a:p>
            <a:pPr/>
            <a:r>
              <a:rPr lang="en-US"/>
              <a:t>4360 if((b−&gt;flags &amp; (B_VALID|B_DIRTY)) == B_VALID)</a:t>
            </a:r>
          </a:p>
          <a:p>
            <a:pPr/>
            <a:r>
              <a:rPr lang="en-US"/>
              <a:t>4361 panic("iderw: nothing to do");</a:t>
            </a:r>
          </a:p>
          <a:p>
            <a:pPr/>
            <a:r>
              <a:rPr lang="en-US"/>
              <a:t>4362 if(b−&gt;dev != 0 &amp;&amp; !havedisk1)</a:t>
            </a:r>
          </a:p>
          <a:p>
            <a:pPr/>
            <a:r>
              <a:rPr lang="en-US"/>
              <a:t>4363 panic("iderw: ide disk 1 not present");</a:t>
            </a:r>
          </a:p>
          <a:p>
            <a:pPr/>
            <a:r>
              <a:rPr lang="en-US"/>
              <a:t>4364</a:t>
            </a:r>
          </a:p>
          <a:p>
            <a:pPr/>
            <a:r>
              <a:rPr lang="en-US"/>
              <a:t>4365 acquire(&amp;idelock</a:t>
            </a:r>
            <a:r>
              <a:rPr lang="en-US" smtClean="0"/>
              <a:t>);</a:t>
            </a:r>
            <a:endParaRPr lang="en-US"/>
          </a:p>
        </p:txBody>
      </p:sp>
      <p:sp>
        <p:nvSpPr>
          <p:cNvPr id="13" name="TextBox 12"/>
          <p:cNvSpPr txBox="1"/>
          <p:nvPr/>
        </p:nvSpPr>
        <p:spPr>
          <a:xfrm>
            <a:off x="5272924" y="4902200"/>
            <a:ext cx="60325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mtClean="0"/>
              <a:t>// If it tries to write to device 1 and if device is not present</a:t>
            </a:r>
            <a:endParaRPr lang="te-IN"/>
          </a:p>
        </p:txBody>
      </p:sp>
      <p:sp>
        <p:nvSpPr>
          <p:cNvPr id="19" name="TextBox 18"/>
          <p:cNvSpPr txBox="1"/>
          <p:nvPr/>
        </p:nvSpPr>
        <p:spPr>
          <a:xfrm>
            <a:off x="5367697" y="4165600"/>
            <a:ext cx="60325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mtClean="0"/>
              <a:t>// If both B_DIRTY and B_VALID are set then invalid</a:t>
            </a:r>
            <a:endParaRPr lang="te-IN"/>
          </a:p>
        </p:txBody>
      </p:sp>
      <p:sp>
        <p:nvSpPr>
          <p:cNvPr id="20" name="TextBox 19"/>
          <p:cNvSpPr txBox="1"/>
          <p:nvPr/>
        </p:nvSpPr>
        <p:spPr>
          <a:xfrm>
            <a:off x="5184790" y="3483271"/>
            <a:ext cx="603250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mtClean="0"/>
              <a:t>// If buffer is not locked by the process</a:t>
            </a:r>
            <a:endParaRPr lang="te-IN"/>
          </a:p>
        </p:txBody>
      </p:sp>
    </p:spTree>
    <p:extLst>
      <p:ext uri="{BB962C8B-B14F-4D97-AF65-F5344CB8AC3E}">
        <p14:creationId xmlns:p14="http://schemas.microsoft.com/office/powerpoint/2010/main" val="4243153056"/>
      </p:ext>
    </p:extLst>
  </p:cSld>
  <p:clrMapOvr>
    <a:masterClrMapping/>
  </p:clrMapOvr>
  <p:transition/>
  <p:timing/>
</p:sld>
</file>

<file path=ppt/slides/slide10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8" name="Rectangle 17"/>
          <p:cNvSpPr/>
          <p:nvPr/>
        </p:nvSpPr>
        <p:spPr>
          <a:xfrm>
            <a:off x="215900" y="462756"/>
            <a:ext cx="8750300" cy="70788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z="4000" b="1" err="1" smtClean="0">
                <a:effectLst>
                  <a:outerShdw blurRad="38100" dist="38100" dir="2700000" algn="tl">
                    <a:srgbClr val="000000">
                      <a:alpha val="43137"/>
                    </a:srgbClr>
                  </a:outerShdw>
                </a:effectLst>
              </a:rPr>
              <a:t>iderw</a:t>
            </a:r>
            <a:endParaRPr lang="en-US" sz="4000" b="1">
              <a:effectLst>
                <a:outerShdw blurRad="38100" dist="38100" dir="2700000" algn="tl">
                  <a:srgbClr val="000000">
                    <a:alpha val="43137"/>
                  </a:srgbClr>
                </a:outerShdw>
              </a:effectLst>
            </a:endParaRPr>
          </a:p>
        </p:txBody>
      </p:sp>
      <p:sp>
        <p:nvSpPr>
          <p:cNvPr id="3" name="Rectangle 2"/>
          <p:cNvSpPr/>
          <p:nvPr/>
        </p:nvSpPr>
        <p:spPr>
          <a:xfrm>
            <a:off x="215900" y="1240680"/>
            <a:ext cx="6210300" cy="5078313"/>
          </a:xfrm>
          <a:prstGeom prst="rect">
            <a:avLst/>
          </a:prstGeom>
        </p:spPr>
        <p:txBody>
          <a:bodyPr wrap="square">
            <a:spAutoFit/>
          </a:bodyPr>
          <a:lstStyle>
            <a:defPPr>
              <a:defRPr lang="en-US"/>
            </a:defPPr>
          </a:lstStyle>
          <a:p>
            <a:pPr/>
            <a:r>
              <a:rPr lang="en-US" smtClean="0"/>
              <a:t>4367 </a:t>
            </a:r>
            <a:r>
              <a:rPr lang="en-US"/>
              <a:t>// Append b to idequeue.</a:t>
            </a:r>
          </a:p>
          <a:p>
            <a:pPr/>
            <a:r>
              <a:rPr lang="en-US"/>
              <a:t>4368 b−&gt;qnext = 0;</a:t>
            </a:r>
          </a:p>
          <a:p>
            <a:pPr/>
            <a:r>
              <a:rPr lang="en-US"/>
              <a:t>4369 for(pp=&amp;idequeue; *pp; pp=&amp;(*pp)−&gt;qnext)</a:t>
            </a:r>
          </a:p>
          <a:p>
            <a:pPr/>
            <a:r>
              <a:rPr lang="en-US"/>
              <a:t>4370 ;</a:t>
            </a:r>
          </a:p>
          <a:p>
            <a:pPr/>
            <a:r>
              <a:rPr lang="en-US"/>
              <a:t>4371 *pp = b;</a:t>
            </a:r>
          </a:p>
          <a:p>
            <a:pPr/>
            <a:r>
              <a:rPr lang="en-US"/>
              <a:t>4372</a:t>
            </a:r>
          </a:p>
          <a:p>
            <a:pPr/>
            <a:r>
              <a:rPr lang="en-US"/>
              <a:t>4373 // Start disk if necessary.</a:t>
            </a:r>
          </a:p>
          <a:p>
            <a:pPr/>
            <a:r>
              <a:rPr lang="en-US"/>
              <a:t>4374 if(idequeue == b)</a:t>
            </a:r>
          </a:p>
          <a:p>
            <a:pPr/>
            <a:r>
              <a:rPr lang="en-US"/>
              <a:t>4375 idestart(b);</a:t>
            </a:r>
          </a:p>
          <a:p>
            <a:pPr/>
            <a:r>
              <a:rPr lang="en-US"/>
              <a:t>4376</a:t>
            </a:r>
          </a:p>
          <a:p>
            <a:pPr/>
            <a:r>
              <a:rPr lang="en-US"/>
              <a:t>4377 // Wait for request to finish.</a:t>
            </a:r>
          </a:p>
          <a:p>
            <a:pPr/>
            <a:r>
              <a:rPr lang="en-US"/>
              <a:t>4378 while((b−&gt;flags &amp; (B_VALID|B_DIRTY)) != B_VALID){</a:t>
            </a:r>
          </a:p>
          <a:p>
            <a:pPr/>
            <a:r>
              <a:rPr lang="en-US"/>
              <a:t>4379 sleep(b, &amp;idelock);</a:t>
            </a:r>
          </a:p>
          <a:p>
            <a:pPr/>
            <a:r>
              <a:rPr lang="en-US"/>
              <a:t>4380 }</a:t>
            </a:r>
          </a:p>
          <a:p>
            <a:pPr/>
            <a:r>
              <a:rPr lang="en-US"/>
              <a:t>4381</a:t>
            </a:r>
          </a:p>
          <a:p>
            <a:pPr/>
            <a:r>
              <a:rPr lang="en-US"/>
              <a:t>4382</a:t>
            </a:r>
          </a:p>
          <a:p>
            <a:pPr/>
            <a:r>
              <a:rPr lang="en-US"/>
              <a:t>4383 release(&amp;idelock);</a:t>
            </a:r>
          </a:p>
          <a:p>
            <a:pPr/>
            <a:r>
              <a:rPr lang="en-US"/>
              <a:t>4384 }</a:t>
            </a:r>
            <a:endParaRPr lang="te-IN"/>
          </a:p>
        </p:txBody>
      </p:sp>
      <p:sp>
        <p:nvSpPr>
          <p:cNvPr id="2" name="Rectangle 1"/>
          <p:cNvSpPr/>
          <p:nvPr/>
        </p:nvSpPr>
        <p:spPr>
          <a:xfrm>
            <a:off x="5221996" y="1808202"/>
            <a:ext cx="4318170"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mtClean="0"/>
              <a:t>// adds </a:t>
            </a:r>
            <a:r>
              <a:rPr lang="en-US"/>
              <a:t>the buffer b to the end of the queue</a:t>
            </a:r>
            <a:endParaRPr lang="te-IN"/>
          </a:p>
        </p:txBody>
      </p:sp>
      <p:sp>
        <p:nvSpPr>
          <p:cNvPr id="13" name="Rectangle 12"/>
          <p:cNvSpPr/>
          <p:nvPr/>
        </p:nvSpPr>
        <p:spPr>
          <a:xfrm>
            <a:off x="5121290" y="2513606"/>
            <a:ext cx="6096000" cy="92333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If the buffer </a:t>
            </a:r>
            <a:r>
              <a:rPr lang="en-US" smtClean="0"/>
              <a:t>is at </a:t>
            </a:r>
            <a:r>
              <a:rPr lang="en-US"/>
              <a:t>the front of the queue, iderw must send it to the disk hardware by </a:t>
            </a:r>
            <a:r>
              <a:rPr lang="en-US" smtClean="0"/>
              <a:t>calling idestart; </a:t>
            </a:r>
            <a:r>
              <a:rPr lang="en-US"/>
              <a:t>otherwise the buffer will be started once the buffers ahead of </a:t>
            </a:r>
            <a:r>
              <a:rPr lang="en-US" smtClean="0"/>
              <a:t>it are </a:t>
            </a:r>
            <a:r>
              <a:rPr lang="en-US"/>
              <a:t>taken care of.</a:t>
            </a:r>
            <a:endParaRPr lang="te-IN"/>
          </a:p>
        </p:txBody>
      </p:sp>
      <p:sp>
        <p:nvSpPr>
          <p:cNvPr id="14" name="Rectangle 13"/>
          <p:cNvSpPr/>
          <p:nvPr/>
        </p:nvSpPr>
        <p:spPr>
          <a:xfrm>
            <a:off x="5918200" y="3462336"/>
            <a:ext cx="6096000" cy="1200329"/>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The function idestart </a:t>
            </a:r>
            <a:r>
              <a:rPr lang="en-US" b="1" smtClean="0"/>
              <a:t>starts </a:t>
            </a:r>
            <a:r>
              <a:rPr lang="en-US" b="1"/>
              <a:t>a new disk </a:t>
            </a:r>
            <a:r>
              <a:rPr lang="en-US" b="1" smtClean="0"/>
              <a:t>request </a:t>
            </a:r>
            <a:r>
              <a:rPr lang="en-US" smtClean="0"/>
              <a:t>—</a:t>
            </a:r>
            <a:r>
              <a:rPr lang="en-US"/>
              <a:t>the required information to start the operation (block number, read/write instructions) are all provided to the driver. The process calling idestart will eventually sleep waiting for the operation to finish.</a:t>
            </a:r>
            <a:endParaRPr lang="te-IN"/>
          </a:p>
        </p:txBody>
      </p:sp>
      <p:sp>
        <p:nvSpPr>
          <p:cNvPr id="15" name="Rectangle 14"/>
          <p:cNvSpPr/>
          <p:nvPr/>
        </p:nvSpPr>
        <p:spPr>
          <a:xfrm>
            <a:off x="4270793" y="4800501"/>
            <a:ext cx="6616700"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err="1"/>
              <a:t>iderw yields the CPU for other processes by sleeping, waiting for </a:t>
            </a:r>
            <a:r>
              <a:rPr lang="en-US" smtClean="0"/>
              <a:t>the </a:t>
            </a:r>
            <a:r>
              <a:rPr lang="en-US" b="1" smtClean="0"/>
              <a:t>interrupt </a:t>
            </a:r>
            <a:r>
              <a:rPr lang="en-US"/>
              <a:t>handler to record in the buffer’s flags that the operation is </a:t>
            </a:r>
            <a:r>
              <a:rPr lang="en-US" smtClean="0"/>
              <a:t>done.</a:t>
            </a:r>
            <a:endParaRPr lang="te-IN"/>
          </a:p>
        </p:txBody>
      </p:sp>
      <p:sp>
        <p:nvSpPr>
          <p:cNvPr id="16" name="Rectangle 15"/>
          <p:cNvSpPr/>
          <p:nvPr/>
        </p:nvSpPr>
        <p:spPr>
          <a:xfrm>
            <a:off x="2870200" y="5995827"/>
            <a:ext cx="6096000" cy="646331"/>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the disk will finish its operation and trigger an interrupt. trap </a:t>
            </a:r>
            <a:r>
              <a:rPr lang="en-US" smtClean="0"/>
              <a:t>will call</a:t>
            </a:r>
            <a:r>
              <a:rPr lang="en-US" b="1" smtClean="0"/>
              <a:t> </a:t>
            </a:r>
            <a:r>
              <a:rPr lang="en-US" b="1" err="1"/>
              <a:t>ideintr </a:t>
            </a:r>
            <a:r>
              <a:rPr lang="en-US"/>
              <a:t>to handle it</a:t>
            </a:r>
            <a:endParaRPr lang="te-IN"/>
          </a:p>
        </p:txBody>
      </p:sp>
    </p:spTree>
    <p:extLst>
      <p:ext uri="{BB962C8B-B14F-4D97-AF65-F5344CB8AC3E}">
        <p14:creationId xmlns:p14="http://schemas.microsoft.com/office/powerpoint/2010/main" val="2084545680"/>
      </p:ext>
    </p:extLst>
  </p:cSld>
  <p:clrMapOvr>
    <a:masterClrMapping/>
  </p:clrMapOvr>
  <p:transition/>
  <p:timing/>
</p:sld>
</file>

<file path=ppt/slides/slide10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8" name="Rectangle 17"/>
          <p:cNvSpPr/>
          <p:nvPr/>
        </p:nvSpPr>
        <p:spPr>
          <a:xfrm>
            <a:off x="215900" y="462756"/>
            <a:ext cx="8750300" cy="70788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z="4000" b="1" err="1" smtClean="0">
                <a:effectLst>
                  <a:outerShdw blurRad="38100" dist="38100" dir="2700000" algn="tl">
                    <a:srgbClr val="000000">
                      <a:alpha val="43137"/>
                    </a:srgbClr>
                  </a:outerShdw>
                </a:effectLst>
              </a:rPr>
              <a:t>idestart</a:t>
            </a:r>
            <a:endParaRPr lang="en-US" sz="4000" b="1">
              <a:effectLst>
                <a:outerShdw blurRad="38100" dist="38100" dir="2700000" algn="tl">
                  <a:srgbClr val="000000">
                    <a:alpha val="43137"/>
                  </a:srgbClr>
                </a:outerShdw>
              </a:effectLst>
            </a:endParaRPr>
          </a:p>
        </p:txBody>
      </p:sp>
      <p:sp>
        <p:nvSpPr>
          <p:cNvPr id="14" name="Rectangle 13"/>
          <p:cNvSpPr/>
          <p:nvPr/>
        </p:nvSpPr>
        <p:spPr>
          <a:xfrm>
            <a:off x="3817344" y="98693"/>
            <a:ext cx="8412756" cy="6186309"/>
          </a:xfrm>
          <a:prstGeom prst="rect">
            <a:avLst/>
          </a:prstGeom>
          <a:noFill/>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4272 // Start the request for b. Caller must hold idelock.</a:t>
            </a:r>
          </a:p>
          <a:p>
            <a:pPr/>
            <a:r>
              <a:rPr lang="en-US"/>
              <a:t>4273 static void</a:t>
            </a:r>
          </a:p>
          <a:p>
            <a:pPr/>
            <a:r>
              <a:rPr lang="en-US"/>
              <a:t>4274 idestart(struct buf *b)</a:t>
            </a:r>
          </a:p>
          <a:p>
            <a:pPr/>
            <a:r>
              <a:rPr lang="en-US"/>
              <a:t>4275 {</a:t>
            </a:r>
          </a:p>
          <a:p>
            <a:pPr/>
            <a:r>
              <a:rPr lang="en-US"/>
              <a:t>4276 if(b == 0)</a:t>
            </a:r>
          </a:p>
          <a:p>
            <a:pPr/>
            <a:r>
              <a:rPr lang="en-US"/>
              <a:t>4277 panic("idestart");</a:t>
            </a:r>
          </a:p>
          <a:p>
            <a:pPr/>
            <a:r>
              <a:rPr lang="en-US"/>
              <a:t>4278 if(b−&gt;blockno &gt;= FSSIZE)</a:t>
            </a:r>
          </a:p>
          <a:p>
            <a:pPr/>
            <a:r>
              <a:rPr lang="en-US"/>
              <a:t>4279 panic("incorrect blockno");</a:t>
            </a:r>
          </a:p>
          <a:p>
            <a:pPr/>
            <a:r>
              <a:rPr lang="en-US"/>
              <a:t>4280 int sector_per_block = BSIZE/SECTOR_SIZE;</a:t>
            </a:r>
          </a:p>
          <a:p>
            <a:pPr/>
            <a:r>
              <a:rPr lang="en-US"/>
              <a:t>4281 int sector = b−&gt;blockno * sector_per_block;</a:t>
            </a:r>
          </a:p>
          <a:p>
            <a:pPr/>
            <a:r>
              <a:rPr lang="en-US"/>
              <a:t>4282 int read_cmd = (sector_per_block == 1) ? IDE_CMD_READ : IDE_CMD_RDMUL;</a:t>
            </a:r>
          </a:p>
          <a:p>
            <a:pPr/>
            <a:r>
              <a:rPr lang="en-US"/>
              <a:t>4283 int write_cmd = (sector_per_block == 1) ? IDE_CMD_WRITE : IDE_CMD_WRMUL;</a:t>
            </a:r>
          </a:p>
          <a:p>
            <a:pPr/>
            <a:r>
              <a:rPr lang="en-US"/>
              <a:t>4284</a:t>
            </a:r>
          </a:p>
          <a:p>
            <a:pPr/>
            <a:r>
              <a:rPr lang="en-US"/>
              <a:t>4285 if (sector_per_block &gt; 7) panic("idestart");</a:t>
            </a:r>
          </a:p>
          <a:p>
            <a:pPr/>
            <a:r>
              <a:rPr lang="en-US"/>
              <a:t>4286</a:t>
            </a:r>
          </a:p>
          <a:p>
            <a:pPr/>
            <a:r>
              <a:rPr lang="en-US"/>
              <a:t>4287 idewait(0);</a:t>
            </a:r>
          </a:p>
          <a:p>
            <a:pPr/>
            <a:r>
              <a:rPr lang="en-US"/>
              <a:t>4288 outb(0x3f6, 0); // generate interrupt</a:t>
            </a:r>
          </a:p>
          <a:p>
            <a:pPr/>
            <a:r>
              <a:rPr lang="en-US"/>
              <a:t>4289 outb(0x1f2, sector_per_block); // number of sectors</a:t>
            </a:r>
          </a:p>
          <a:p>
            <a:pPr/>
            <a:r>
              <a:rPr lang="en-US"/>
              <a:t>4290 outb(0x1f3, sector &amp; 0xff);</a:t>
            </a:r>
          </a:p>
          <a:p>
            <a:pPr/>
            <a:r>
              <a:rPr lang="en-US"/>
              <a:t>4291 outb(0x1f4, (sector &gt;&gt; 8) &amp; 0xff);</a:t>
            </a:r>
          </a:p>
          <a:p>
            <a:pPr/>
            <a:r>
              <a:rPr lang="en-US"/>
              <a:t>4292 outb(0x1f5, (sector &gt;&gt; 16) &amp; 0xff);</a:t>
            </a:r>
          </a:p>
          <a:p>
            <a:pPr/>
            <a:r>
              <a:rPr lang="en-US"/>
              <a:t>4293 outb(0x1f6, 0xe0 | ((b−&gt;dev&amp;1)&lt;&lt;4) | ((sector&gt;&gt;24)&amp;0x0f</a:t>
            </a:r>
            <a:r>
              <a:rPr lang="en-US" smtClean="0"/>
              <a:t>));</a:t>
            </a:r>
            <a:endParaRPr lang="en-US"/>
          </a:p>
        </p:txBody>
      </p:sp>
      <p:sp>
        <p:nvSpPr>
          <p:cNvPr id="15" name="Rectangle 14"/>
          <p:cNvSpPr/>
          <p:nvPr/>
        </p:nvSpPr>
        <p:spPr>
          <a:xfrm>
            <a:off x="26012" y="4943525"/>
            <a:ext cx="3753232"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4294 if(b−&gt;flags &amp; B_DIRTY){</a:t>
            </a:r>
          </a:p>
          <a:p>
            <a:pPr/>
            <a:r>
              <a:rPr lang="en-US"/>
              <a:t>4295 outb(0x1f7, write_cmd);</a:t>
            </a:r>
          </a:p>
          <a:p>
            <a:pPr/>
            <a:r>
              <a:rPr lang="en-US"/>
              <a:t>4296 outsl(0x1f0, b−&gt;data, BSIZE/4);</a:t>
            </a:r>
          </a:p>
          <a:p>
            <a:pPr/>
            <a:r>
              <a:rPr lang="en-US"/>
              <a:t>4297 } else {</a:t>
            </a:r>
          </a:p>
          <a:p>
            <a:pPr/>
            <a:r>
              <a:rPr lang="en-US"/>
              <a:t>4298 outb(0x1f7, read_cmd);</a:t>
            </a:r>
          </a:p>
          <a:p>
            <a:pPr/>
            <a:r>
              <a:rPr lang="en-US"/>
              <a:t>4299 }</a:t>
            </a:r>
            <a:endParaRPr lang="te-IN"/>
          </a:p>
        </p:txBody>
      </p:sp>
      <p:sp>
        <p:nvSpPr>
          <p:cNvPr id="17" name="Rectangle 16"/>
          <p:cNvSpPr/>
          <p:nvPr/>
        </p:nvSpPr>
        <p:spPr>
          <a:xfrm>
            <a:off x="141231" y="1453634"/>
            <a:ext cx="3638013" cy="2585323"/>
          </a:xfrm>
          <a:prstGeom prst="rect">
            <a:avLst/>
          </a:prstGeom>
        </p:spPr>
        <p:txBody>
          <a:bodyPr wrap="square">
            <a:spAutoFit/>
          </a:bodyPr>
          <a:lstStyle>
            <a:defPPr>
              <a:defRPr lang="en-US"/>
            </a:defPPr>
          </a:lstStyle>
          <a:p>
            <a:pPr/>
            <a:r>
              <a:rPr lang="en-US" b="1" smtClean="0"/>
              <a:t>0x1F2 – Sectors</a:t>
            </a:r>
          </a:p>
          <a:p>
            <a:pPr/>
            <a:r>
              <a:rPr lang="en-US" b="1"/>
              <a:t>0x1F3 through </a:t>
            </a:r>
            <a:r>
              <a:rPr lang="en-US" b="1" smtClean="0"/>
              <a:t>0x1F6 – </a:t>
            </a:r>
          </a:p>
          <a:p>
            <a:pPr/>
            <a:r>
              <a:rPr lang="en-US" b="1"/>
              <a:t>	</a:t>
            </a:r>
            <a:r>
              <a:rPr lang="en-US" b="1" smtClean="0"/>
              <a:t>offset only 8 bits</a:t>
            </a:r>
          </a:p>
          <a:p>
            <a:pPr/>
            <a:r>
              <a:rPr lang="en-US" b="1" smtClean="0"/>
              <a:t>0x1F7 - status register – 1 for write</a:t>
            </a:r>
          </a:p>
          <a:p>
            <a:pPr/>
            <a:endParaRPr lang="en-US" b="1"/>
          </a:p>
          <a:p>
            <a:pPr/>
            <a:r>
              <a:rPr lang="en-US" err="1"/>
              <a:t>idestart moves the data to a buffer in the disk controller using the </a:t>
            </a:r>
            <a:r>
              <a:rPr lang="en-US" b="1" err="1"/>
              <a:t>outsl instruction</a:t>
            </a:r>
            <a:endParaRPr lang="en-US" b="1" smtClean="0"/>
          </a:p>
          <a:p>
            <a:pPr/>
            <a:endParaRPr lang="te-IN"/>
          </a:p>
        </p:txBody>
      </p:sp>
    </p:spTree>
    <p:extLst>
      <p:ext uri="{BB962C8B-B14F-4D97-AF65-F5344CB8AC3E}">
        <p14:creationId xmlns:p14="http://schemas.microsoft.com/office/powerpoint/2010/main" val="261965317"/>
      </p:ext>
    </p:extLst>
  </p:cSld>
  <p:clrMapOvr>
    <a:masterClrMapping/>
  </p:clrMapOvr>
  <p:transition/>
  <p:timing/>
</p:sld>
</file>

<file path=ppt/slides/slide10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8" name="Rectangle 17"/>
          <p:cNvSpPr/>
          <p:nvPr/>
        </p:nvSpPr>
        <p:spPr>
          <a:xfrm>
            <a:off x="215900" y="462756"/>
            <a:ext cx="8750300" cy="70788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z="4000" b="1" smtClean="0">
                <a:effectLst>
                  <a:outerShdw blurRad="38100" dist="38100" dir="2700000" algn="tl">
                    <a:srgbClr val="000000">
                      <a:alpha val="43137"/>
                    </a:srgbClr>
                  </a:outerShdw>
                </a:effectLst>
              </a:rPr>
              <a:t>Interrupt handler</a:t>
            </a:r>
            <a:endParaRPr lang="en-US" sz="4000" b="1">
              <a:effectLst>
                <a:outerShdw blurRad="38100" dist="38100" dir="2700000" algn="tl">
                  <a:srgbClr val="000000">
                    <a:alpha val="43137"/>
                  </a:srgbClr>
                </a:outerShdw>
              </a:effectLst>
            </a:endParaRPr>
          </a:p>
        </p:txBody>
      </p:sp>
      <p:sp>
        <p:nvSpPr>
          <p:cNvPr id="13" name="Rectangle 12"/>
          <p:cNvSpPr/>
          <p:nvPr/>
        </p:nvSpPr>
        <p:spPr>
          <a:xfrm>
            <a:off x="0" y="1384237"/>
            <a:ext cx="4813300" cy="535531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4302 // Interrupt handler.</a:t>
            </a:r>
          </a:p>
          <a:p>
            <a:pPr/>
            <a:r>
              <a:rPr lang="en-US"/>
              <a:t>4303 void</a:t>
            </a:r>
          </a:p>
          <a:p>
            <a:pPr/>
            <a:r>
              <a:rPr lang="en-US"/>
              <a:t>4304 ideintr(void)</a:t>
            </a:r>
          </a:p>
          <a:p>
            <a:pPr/>
            <a:r>
              <a:rPr lang="en-US"/>
              <a:t>4305 {</a:t>
            </a:r>
          </a:p>
          <a:p>
            <a:pPr/>
            <a:r>
              <a:rPr lang="en-US"/>
              <a:t>4306 struct buf *b;</a:t>
            </a:r>
          </a:p>
          <a:p>
            <a:pPr/>
            <a:r>
              <a:rPr lang="en-US"/>
              <a:t>4307</a:t>
            </a:r>
          </a:p>
          <a:p>
            <a:pPr/>
            <a:r>
              <a:rPr lang="en-US"/>
              <a:t>4308 // First queued buffer is the active request.</a:t>
            </a:r>
          </a:p>
          <a:p>
            <a:pPr/>
            <a:r>
              <a:rPr lang="en-US"/>
              <a:t>4309 acquire(&amp;idelock);</a:t>
            </a:r>
          </a:p>
          <a:p>
            <a:pPr/>
            <a:r>
              <a:rPr lang="en-US"/>
              <a:t>4310</a:t>
            </a:r>
          </a:p>
          <a:p>
            <a:pPr/>
            <a:r>
              <a:rPr lang="en-US"/>
              <a:t>4311 if((b = idequeue) == 0){</a:t>
            </a:r>
          </a:p>
          <a:p>
            <a:pPr/>
            <a:r>
              <a:rPr lang="en-US"/>
              <a:t>4312 release(&amp;idelock);</a:t>
            </a:r>
          </a:p>
          <a:p>
            <a:pPr/>
            <a:r>
              <a:rPr lang="en-US"/>
              <a:t>4313 return;</a:t>
            </a:r>
          </a:p>
          <a:p>
            <a:pPr/>
            <a:r>
              <a:rPr lang="en-US"/>
              <a:t>4314 }</a:t>
            </a:r>
          </a:p>
          <a:p>
            <a:pPr/>
            <a:r>
              <a:rPr lang="en-US"/>
              <a:t>4315 idequeue = b−&gt;qnext;</a:t>
            </a:r>
          </a:p>
          <a:p>
            <a:pPr/>
            <a:r>
              <a:rPr lang="en-US"/>
              <a:t>4316</a:t>
            </a:r>
          </a:p>
          <a:p>
            <a:pPr/>
            <a:r>
              <a:rPr lang="en-US"/>
              <a:t>4317 // Read data if needed.</a:t>
            </a:r>
          </a:p>
          <a:p>
            <a:pPr/>
            <a:r>
              <a:rPr lang="en-US"/>
              <a:t>4318 if(!(b−&gt;flags &amp; B_DIRTY) &amp;&amp; idewait(1) &gt;= 0)</a:t>
            </a:r>
          </a:p>
          <a:p>
            <a:pPr/>
            <a:r>
              <a:rPr lang="en-US"/>
              <a:t>4319 insl(0x1f0, b−&gt;data, BSIZE/4);</a:t>
            </a:r>
          </a:p>
          <a:p>
            <a:pPr/>
            <a:r>
              <a:rPr lang="en-US" smtClean="0"/>
              <a:t>4320</a:t>
            </a:r>
            <a:endParaRPr lang="en-US"/>
          </a:p>
        </p:txBody>
      </p:sp>
      <p:sp>
        <p:nvSpPr>
          <p:cNvPr id="16" name="Rectangle 15"/>
          <p:cNvSpPr/>
          <p:nvPr/>
        </p:nvSpPr>
        <p:spPr>
          <a:xfrm>
            <a:off x="4876800" y="1340590"/>
            <a:ext cx="4178300" cy="313932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4321 // Wake process waiting for this buf.</a:t>
            </a:r>
          </a:p>
          <a:p>
            <a:pPr/>
            <a:r>
              <a:rPr lang="en-US"/>
              <a:t>4322 b−&gt;flags |= B_VALID;</a:t>
            </a:r>
          </a:p>
          <a:p>
            <a:pPr/>
            <a:r>
              <a:rPr lang="en-US"/>
              <a:t>4323 b−&gt;flags &amp;= ~B_DIRTY;</a:t>
            </a:r>
          </a:p>
          <a:p>
            <a:pPr/>
            <a:r>
              <a:rPr lang="en-US"/>
              <a:t>4324 wakeup(b);</a:t>
            </a:r>
          </a:p>
          <a:p>
            <a:pPr/>
            <a:r>
              <a:rPr lang="en-US"/>
              <a:t>4325</a:t>
            </a:r>
          </a:p>
          <a:p>
            <a:pPr/>
            <a:r>
              <a:rPr lang="en-US"/>
              <a:t>4326 // Start disk on next buf in queue.</a:t>
            </a:r>
          </a:p>
          <a:p>
            <a:pPr/>
            <a:r>
              <a:rPr lang="en-US"/>
              <a:t>4327 if(idequeue != 0)</a:t>
            </a:r>
          </a:p>
          <a:p>
            <a:pPr/>
            <a:r>
              <a:rPr lang="en-US"/>
              <a:t>4328 idestart(idequeue);</a:t>
            </a:r>
          </a:p>
          <a:p>
            <a:pPr/>
            <a:r>
              <a:rPr lang="en-US"/>
              <a:t>4329</a:t>
            </a:r>
          </a:p>
          <a:p>
            <a:pPr/>
            <a:r>
              <a:rPr lang="en-US"/>
              <a:t>4330 release(&amp;idelock);</a:t>
            </a:r>
          </a:p>
          <a:p>
            <a:pPr/>
            <a:r>
              <a:rPr lang="en-US"/>
              <a:t>4331 }</a:t>
            </a:r>
            <a:endParaRPr lang="te-IN"/>
          </a:p>
        </p:txBody>
      </p:sp>
      <p:sp>
        <p:nvSpPr>
          <p:cNvPr id="15" name="Rectangle 14"/>
          <p:cNvSpPr/>
          <p:nvPr/>
        </p:nvSpPr>
        <p:spPr>
          <a:xfrm>
            <a:off x="4838700" y="4512655"/>
            <a:ext cx="3175000" cy="923330"/>
          </a:xfrm>
          <a:prstGeom prst="rect">
            <a:avLst/>
          </a:prstGeom>
        </p:spPr>
        <p:txBody>
          <a:bodyPr wrap="square">
            <a:spAutoFit/>
          </a:bodyPr>
          <a:lstStyle>
            <a:defPPr>
              <a:defRPr lang="en-US"/>
            </a:defPPr>
          </a:lstStyle>
          <a:p>
            <a:pPr/>
            <a:r>
              <a:rPr lang="en-US"/>
              <a:t>consults the first buffer in the queue </a:t>
            </a:r>
            <a:r>
              <a:rPr lang="en-US" smtClean="0"/>
              <a:t>to find </a:t>
            </a:r>
            <a:r>
              <a:rPr lang="en-US"/>
              <a:t>out which operation was happening.</a:t>
            </a:r>
            <a:endParaRPr lang="te-IN"/>
          </a:p>
        </p:txBody>
      </p:sp>
      <p:sp>
        <p:nvSpPr>
          <p:cNvPr id="17" name="Rectangle 16"/>
          <p:cNvSpPr/>
          <p:nvPr/>
        </p:nvSpPr>
        <p:spPr>
          <a:xfrm>
            <a:off x="4876800" y="5620714"/>
            <a:ext cx="6096000" cy="923330"/>
          </a:xfrm>
          <a:prstGeom prst="rect">
            <a:avLst/>
          </a:prstGeom>
        </p:spPr>
        <p:txBody>
          <a:bodyPr>
            <a:spAutoFit/>
          </a:bodyPr>
          <a:lstStyle>
            <a:defPPr>
              <a:defRPr lang="en-US"/>
            </a:defPPr>
          </a:lstStyle>
          <a:p>
            <a:pPr/>
            <a:r>
              <a:rPr lang="en-US"/>
              <a:t>If the buffer was being read and the </a:t>
            </a:r>
            <a:r>
              <a:rPr lang="en-US" smtClean="0"/>
              <a:t>disk controller </a:t>
            </a:r>
            <a:r>
              <a:rPr lang="en-US"/>
              <a:t>has data waiting, ideintr reads the data from a buffer in the disk </a:t>
            </a:r>
            <a:r>
              <a:rPr lang="en-US" smtClean="0"/>
              <a:t>controller into </a:t>
            </a:r>
            <a:r>
              <a:rPr lang="en-US"/>
              <a:t>memory with </a:t>
            </a:r>
            <a:r>
              <a:rPr lang="en-US" b="1" err="1"/>
              <a:t>insl</a:t>
            </a:r>
            <a:endParaRPr lang="te-IN" b="1"/>
          </a:p>
        </p:txBody>
      </p:sp>
      <p:sp>
        <p:nvSpPr>
          <p:cNvPr id="19" name="Rectangle 18"/>
          <p:cNvSpPr/>
          <p:nvPr/>
        </p:nvSpPr>
        <p:spPr>
          <a:xfrm>
            <a:off x="9055100" y="1376893"/>
            <a:ext cx="3136900" cy="1200329"/>
          </a:xfrm>
          <a:prstGeom prst="rect">
            <a:avLst/>
          </a:prstGeom>
        </p:spPr>
        <p:txBody>
          <a:bodyPr wrap="square">
            <a:spAutoFit/>
          </a:bodyPr>
          <a:lstStyle>
            <a:defPPr>
              <a:defRPr lang="en-US"/>
            </a:defPPr>
          </a:lstStyle>
          <a:p>
            <a:pPr/>
            <a:r>
              <a:rPr lang="en-US"/>
              <a:t>Now the buffer is ready: ideintr sets </a:t>
            </a:r>
            <a:r>
              <a:rPr lang="en-US" smtClean="0"/>
              <a:t>B_VALID, clears </a:t>
            </a:r>
            <a:r>
              <a:rPr lang="en-US"/>
              <a:t>B_DIRTY, and wakes up any process sleeping on the buffer</a:t>
            </a:r>
            <a:endParaRPr lang="te-IN"/>
          </a:p>
        </p:txBody>
      </p:sp>
      <p:sp>
        <p:nvSpPr>
          <p:cNvPr id="20" name="Rectangle 19"/>
          <p:cNvSpPr/>
          <p:nvPr/>
        </p:nvSpPr>
        <p:spPr>
          <a:xfrm>
            <a:off x="9099932" y="3112131"/>
            <a:ext cx="2977767" cy="646331"/>
          </a:xfrm>
          <a:prstGeom prst="rect">
            <a:avLst/>
          </a:prstGeom>
        </p:spPr>
        <p:txBody>
          <a:bodyPr wrap="square">
            <a:spAutoFit/>
          </a:bodyPr>
          <a:lstStyle>
            <a:defPPr>
              <a:defRPr lang="en-US"/>
            </a:defPPr>
          </a:lstStyle>
          <a:p>
            <a:pPr/>
            <a:r>
              <a:rPr lang="en-US" err="1"/>
              <a:t>ideintr must pass the next waiting buffer to the disk</a:t>
            </a:r>
            <a:endParaRPr lang="te-IN"/>
          </a:p>
        </p:txBody>
      </p:sp>
    </p:spTree>
    <p:extLst>
      <p:ext uri="{BB962C8B-B14F-4D97-AF65-F5344CB8AC3E}">
        <p14:creationId xmlns:p14="http://schemas.microsoft.com/office/powerpoint/2010/main" val="3348870902"/>
      </p:ext>
    </p:extLst>
  </p:cSld>
  <p:clrMapOvr>
    <a:masterClrMapping/>
  </p:clrMapOvr>
  <p:transition/>
  <p:timing/>
</p:sld>
</file>

<file path=ppt/slides/slide10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a:extLst>
              <a:ext uri="{FF2B5EF4-FFF2-40B4-BE49-F238E27FC236}">
                <a16:creationId xmlns="" xmlns:a16="http://schemas.microsoft.com/office/drawing/2014/main" id="{E6F8D17B-9457-4A2D-98CD-889C5DFA895C}"/>
              </a:ext>
            </a:extLst>
          </p:cNvPr>
          <p:cNvSpPr/>
          <p:nvPr/>
        </p:nvSpPr>
        <p:spPr>
          <a:xfrm>
            <a:off x="0" y="1446028"/>
            <a:ext cx="12192000" cy="4040372"/>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 name="Title 1">
            <a:extLst>
              <a:ext uri="{FF2B5EF4-FFF2-40B4-BE49-F238E27FC236}">
                <a16:creationId xmlns="" xmlns:a16="http://schemas.microsoft.com/office/drawing/2014/main" id="{6B46DE73-3A40-4B12-8697-E0C74FE3CF0C}"/>
              </a:ext>
            </a:extLst>
          </p:cNvPr>
          <p:cNvSpPr>
            <a:spLocks noGrp="1"/>
          </p:cNvSpPr>
          <p:nvPr>
            <p:ph type="ctrTitle"/>
          </p:nvPr>
        </p:nvSpPr>
        <p:spPr>
          <a:xfrm>
            <a:off x="-933" y="3521421"/>
            <a:ext cx="12192000" cy="1907927"/>
          </a:xfrm>
        </p:spPr>
        <p:txBody>
          <a:bodyPr>
            <a:noAutofit/>
          </a:bodyPr>
          <a:lstStyle>
            <a:defPPr/>
          </a:lstStyle>
          <a:p>
            <a:pPr>
              <a:lnSpc>
                <a:spcPct val="150000"/>
              </a:lnSpc>
              <a:spcBef>
                <a:spcPts val="600"/>
              </a:spcBef>
              <a:spcAft>
                <a:spcPts val="600"/>
              </a:spcAft>
            </a:pPr>
            <a:br>
              <a:rPr lang="en-US" sz="7200" b="1" spc="50">
                <a:ln w="0"/>
                <a:solidFill>
                  <a:schemeClr val="bg1"/>
                </a:solidFill>
                <a:effectLst>
                  <a:innerShdw blurRad="63500" dist="50800" dir="13500000">
                    <a:srgbClr val="000000">
                      <a:alpha val="50000"/>
                    </a:srgbClr>
                  </a:innerShdw>
                </a:effectLst>
              </a:rPr>
            </a:br>
            <a:r>
              <a:rPr lang="en-US" sz="4800" b="1" i="0" u="none" strike="noStrike" spc="50">
                <a:ln w="0"/>
                <a:solidFill>
                  <a:schemeClr val="bg1"/>
                </a:solidFill>
                <a:effectLst>
                  <a:innerShdw blurRad="63500" dist="50800" dir="13500000">
                    <a:srgbClr val="000000">
                      <a:alpha val="50000"/>
                    </a:srgbClr>
                  </a:innerShdw>
                </a:effectLst>
                <a:latin typeface="Calibri" panose="020f0502020204030204" pitchFamily="34" charset="0"/>
              </a:rPr>
              <a:t>Operating Systems Design</a:t>
            </a:r>
            <a: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t>​</a:t>
            </a:r>
            <a:b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br>
            <a:r>
              <a:rPr lang="en-US" sz="4400" b="1" spc="50">
                <a:ln w="0"/>
                <a:solidFill>
                  <a:schemeClr val="bg1"/>
                </a:solidFill>
                <a:effectLst>
                  <a:innerShdw blurRad="63500" dist="50800" dir="13500000">
                    <a:srgbClr val="000000">
                      <a:alpha val="50000"/>
                    </a:srgbClr>
                  </a:innerShdw>
                </a:effectLst>
                <a:latin typeface="+mn-lt"/>
              </a:rPr>
              <a:t>Session </a:t>
            </a:r>
            <a:r>
              <a:rPr lang="en-US" sz="4400" b="1" spc="50" smtClean="0">
                <a:ln w="0"/>
                <a:solidFill>
                  <a:schemeClr val="bg1"/>
                </a:solidFill>
                <a:effectLst>
                  <a:innerShdw blurRad="63500" dist="50800" dir="13500000">
                    <a:srgbClr val="000000">
                      <a:alpha val="50000"/>
                    </a:srgbClr>
                  </a:innerShdw>
                </a:effectLst>
                <a:latin typeface="+mn-lt"/>
              </a:rPr>
              <a:t>25: </a:t>
            </a:r>
            <a:br>
              <a:rPr lang="en-US" sz="4400" b="1" spc="50" smtClean="0">
                <a:ln w="0"/>
                <a:solidFill>
                  <a:schemeClr val="bg1"/>
                </a:solidFill>
                <a:effectLst>
                  <a:innerShdw blurRad="63500" dist="50800" dir="13500000">
                    <a:srgbClr val="000000">
                      <a:alpha val="50000"/>
                    </a:srgbClr>
                  </a:innerShdw>
                </a:effectLst>
                <a:latin typeface="+mn-lt"/>
              </a:rPr>
            </a:br>
            <a:r>
              <a:rPr lang="en-US" sz="4400" b="1" spc="50" smtClean="0">
                <a:ln w="0"/>
                <a:solidFill>
                  <a:schemeClr val="bg1"/>
                </a:solidFill>
                <a:effectLst>
                  <a:innerShdw blurRad="63500" dist="50800" dir="13500000">
                    <a:srgbClr val="000000">
                      <a:alpha val="50000"/>
                    </a:srgbClr>
                  </a:innerShdw>
                </a:effectLst>
                <a:latin typeface="+mn-lt"/>
              </a:rPr>
              <a:t>Manipulation </a:t>
            </a:r>
            <a:r>
              <a:rPr lang="en-US" sz="4400" b="1" spc="50">
                <a:ln w="0"/>
                <a:solidFill>
                  <a:schemeClr val="bg1"/>
                </a:solidFill>
                <a:effectLst>
                  <a:innerShdw blurRad="63500" dist="50800" dir="13500000">
                    <a:srgbClr val="000000">
                      <a:alpha val="50000"/>
                    </a:srgbClr>
                  </a:innerShdw>
                </a:effectLst>
                <a:latin typeface="+mn-lt"/>
              </a:rPr>
              <a:t>of the Process Address Space</a:t>
            </a:r>
            <a:endParaRPr lang="en-US" sz="3600" b="1" spc="50">
              <a:ln w="0"/>
              <a:solidFill>
                <a:schemeClr val="bg1"/>
              </a:solidFill>
              <a:effectLst>
                <a:innerShdw blurRad="63500" dist="50800" dir="13500000">
                  <a:srgbClr val="000000">
                    <a:alpha val="50000"/>
                  </a:srgbClr>
                </a:innerShdw>
              </a:effectLst>
              <a:latin typeface="+mn-lt"/>
            </a:endParaRPr>
          </a:p>
        </p:txBody>
      </p:sp>
      <p:sp>
        <p:nvSpPr>
          <p:cNvPr id="12" name="TextBox 11">
            <a:extLst>
              <a:ext uri="{FF2B5EF4-FFF2-40B4-BE49-F238E27FC236}">
                <a16:creationId xmlns="" xmlns:a16="http://schemas.microsoft.com/office/drawing/2014/main" id="{3854C4E1-D9BB-4CEF-B300-13701DFDCF8E}"/>
              </a:ext>
            </a:extLst>
          </p:cNvPr>
          <p:cNvSpPr txBox="1"/>
          <p:nvPr/>
        </p:nvSpPr>
        <p:spPr>
          <a:xfrm>
            <a:off x="0" y="1800196"/>
            <a:ext cx="12192000" cy="769441"/>
          </a:xfrm>
          <a:prstGeom prst="rect">
            <a:avLst/>
          </a:prstGeom>
          <a:noFill/>
        </p:spPr>
        <p:txBody>
          <a:bodyPr wrap="square">
            <a:spAutoFit/>
          </a:bodyPr>
          <a:lstStyle>
            <a:defPPr>
              <a:defRPr lang="en-US"/>
            </a:defPPr>
          </a:lstStyle>
          <a:p>
            <a:pPr algn="ctr"/>
            <a:r>
              <a:rPr lang="en-IN" sz="4400" b="1" spc="50">
                <a:ln w="0"/>
                <a:solidFill>
                  <a:schemeClr val="bg1"/>
                </a:solidFill>
                <a:effectLst>
                  <a:innerShdw blurRad="63500" dist="50800" dir="13500000">
                    <a:srgbClr val="000000">
                      <a:alpha val="50000"/>
                    </a:srgbClr>
                  </a:innerShdw>
                </a:effectLst>
              </a:rPr>
              <a:t>19CS2106R​</a:t>
            </a:r>
          </a:p>
        </p:txBody>
      </p:sp>
      <p:sp>
        <p:nvSpPr>
          <p:cNvPr id="14" name="TextBox 13">
            <a:extLst>
              <a:ext uri="{FF2B5EF4-FFF2-40B4-BE49-F238E27FC236}">
                <a16:creationId xmlns="" xmlns:a16="http://schemas.microsoft.com/office/drawing/2014/main" id="{84BAEC50-F360-44B5-9CD6-F2332A6A95AB}"/>
              </a:ext>
            </a:extLst>
          </p:cNvPr>
          <p:cNvSpPr txBox="1"/>
          <p:nvPr/>
        </p:nvSpPr>
        <p:spPr>
          <a:xfrm>
            <a:off x="2525086" y="6048017"/>
            <a:ext cx="6962163" cy="369332"/>
          </a:xfrm>
          <a:prstGeom prst="rect">
            <a:avLst/>
          </a:prstGeom>
          <a:noFill/>
        </p:spPr>
        <p:txBody>
          <a:bodyPr wrap="square">
            <a:spAutoFit/>
          </a:bodyPr>
          <a:lstStyle>
            <a:defPPr>
              <a:defRPr lang="en-US"/>
            </a:defPPr>
          </a:lstStyle>
          <a:p>
            <a:pPr algn="ctr"/>
            <a:r>
              <a:rPr lang="en-US" b="0" i="0">
                <a:solidFill>
                  <a:srgbClr val="898989"/>
                </a:solidFill>
                <a:effectLst/>
                <a:latin typeface="Calibri" panose="020f0502020204030204" pitchFamily="34" charset="0"/>
              </a:rPr>
              <a:t>© 2020 KL University </a:t>
            </a:r>
            <a:endParaRPr lang="en-IN"/>
          </a:p>
        </p:txBody>
      </p:sp>
      <p:pic>
        <p:nvPicPr>
          <p:cNvPr id="1026" name="Picture 2" descr="KL Deemed to be University Logo">
            <a:extLst>
              <a:ext uri="{FF2B5EF4-FFF2-40B4-BE49-F238E27FC236}">
                <a16:creationId xmlns="" xmlns:a16="http://schemas.microsoft.com/office/drawing/2014/main" id="{B40BD21A-190E-4213-8A75-AE891938F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8755"/>
          <a:stretch>
            <a:fillRect/>
          </a:stretch>
        </p:blipFill>
        <p:spPr bwMode="auto">
          <a:xfrm>
            <a:off x="4879800" y="201699"/>
            <a:ext cx="2432399" cy="102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755058"/>
      </p:ext>
    </p:extLst>
  </p:cSld>
  <p:clrMapOvr>
    <a:masterClrMapping/>
  </p:clrMapOvr>
  <p:transition/>
  <p:timing/>
</p:sld>
</file>

<file path=ppt/slides/slide10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4" name="TextBox 43">
            <a:extLst>
              <a:ext uri="{FF2B5EF4-FFF2-40B4-BE49-F238E27FC236}">
                <a16:creationId xmlns="" xmlns:a16="http://schemas.microsoft.com/office/drawing/2014/main" id="{EA625FDF-D975-4E29-AD19-18D67906CA99}"/>
              </a:ext>
            </a:extLst>
          </p:cNvPr>
          <p:cNvSpPr txBox="1"/>
          <p:nvPr/>
        </p:nvSpPr>
        <p:spPr>
          <a:xfrm>
            <a:off x="273220" y="1482674"/>
            <a:ext cx="10521779" cy="4524315"/>
          </a:xfrm>
          <a:prstGeom prst="rect">
            <a:avLst/>
          </a:prstGeom>
          <a:noFill/>
        </p:spPr>
        <p:txBody>
          <a:bodyPr wrap="square">
            <a:spAutoFit/>
          </a:bodyPr>
          <a:lstStyle>
            <a:defPPr>
              <a:defRPr lang="en-US"/>
            </a:defPPr>
          </a:lstStyle>
          <a:p>
            <a:pPr marL="342900" indent="-342900">
              <a:buFont typeface="Arial" pitchFamily="34" charset="0"/>
              <a:buChar char="•"/>
            </a:pPr>
            <a:r>
              <a:rPr lang="en-US" sz="2400" smtClean="0"/>
              <a:t>The kernel </a:t>
            </a:r>
            <a:r>
              <a:rPr lang="en-US" sz="2400"/>
              <a:t>divides the virtual address space of a process into </a:t>
            </a:r>
            <a:r>
              <a:rPr lang="en-US" sz="2400" smtClean="0"/>
              <a:t>logical </a:t>
            </a:r>
            <a:r>
              <a:rPr lang="en-US" sz="2400" i="1" smtClean="0"/>
              <a:t>regions</a:t>
            </a:r>
          </a:p>
          <a:p>
            <a:pPr marL="342900" indent="-342900">
              <a:buFont typeface="Arial" pitchFamily="34" charset="0"/>
              <a:buChar char="•"/>
            </a:pPr>
            <a:r>
              <a:rPr lang="en-US" sz="2400"/>
              <a:t>A region is a contiguous area of the virtual address space of a process </a:t>
            </a:r>
            <a:r>
              <a:rPr lang="en-US" sz="2400" smtClean="0"/>
              <a:t>that can </a:t>
            </a:r>
            <a:r>
              <a:rPr lang="en-US" sz="2400"/>
              <a:t>be treated as a distinct object to be shared or protected. </a:t>
            </a:r>
            <a:endParaRPr lang="en-US" sz="2400" smtClean="0"/>
          </a:p>
          <a:p>
            <a:pPr marL="800100" lvl="1" indent="-342900">
              <a:buFont typeface="Arial" pitchFamily="34" charset="0"/>
              <a:buChar char="•"/>
            </a:pPr>
            <a:r>
              <a:rPr lang="en-US" sz="2400" smtClean="0"/>
              <a:t>Thus </a:t>
            </a:r>
            <a:r>
              <a:rPr lang="en-US" sz="2400"/>
              <a:t>text, data, </a:t>
            </a:r>
            <a:r>
              <a:rPr lang="en-US" sz="2400" smtClean="0"/>
              <a:t>and stack </a:t>
            </a:r>
            <a:r>
              <a:rPr lang="en-US" sz="2400"/>
              <a:t>usually form separate regions of a process. </a:t>
            </a:r>
            <a:endParaRPr lang="en-US" sz="2400" smtClean="0"/>
          </a:p>
          <a:p>
            <a:pPr marL="342900" indent="-342900">
              <a:buFont typeface="Arial" pitchFamily="34" charset="0"/>
              <a:buChar char="•"/>
            </a:pPr>
            <a:r>
              <a:rPr lang="en-US" sz="2400" smtClean="0"/>
              <a:t>Several </a:t>
            </a:r>
            <a:r>
              <a:rPr lang="en-US" sz="2400"/>
              <a:t>processes can share </a:t>
            </a:r>
            <a:r>
              <a:rPr lang="en-US" sz="2400" smtClean="0"/>
              <a:t>a region.</a:t>
            </a:r>
          </a:p>
          <a:p>
            <a:pPr marL="800100" lvl="1" indent="-342900">
              <a:buFont typeface="Arial" pitchFamily="34" charset="0"/>
              <a:buChar char="•"/>
            </a:pPr>
            <a:r>
              <a:rPr lang="en-US" sz="2400" smtClean="0"/>
              <a:t>Several </a:t>
            </a:r>
            <a:r>
              <a:rPr lang="en-US" sz="2400"/>
              <a:t>processes may execute the same program, and it </a:t>
            </a:r>
            <a:r>
              <a:rPr lang="en-US" sz="2400" smtClean="0"/>
              <a:t>is natural </a:t>
            </a:r>
            <a:r>
              <a:rPr lang="en-US" sz="2400"/>
              <a:t>that they share one copy of the text region. </a:t>
            </a:r>
            <a:endParaRPr lang="en-US" sz="2400" smtClean="0"/>
          </a:p>
          <a:p>
            <a:pPr marL="800100" lvl="1" indent="-342900">
              <a:buFont typeface="Arial" pitchFamily="34" charset="0"/>
              <a:buChar char="•"/>
            </a:pPr>
            <a:r>
              <a:rPr lang="en-US" sz="2400" smtClean="0"/>
              <a:t>Several processes may </a:t>
            </a:r>
            <a:r>
              <a:rPr lang="en-US" sz="2400"/>
              <a:t>cooperate to share a common shared-memory region</a:t>
            </a:r>
            <a:r>
              <a:rPr lang="en-US" sz="2400" smtClean="0"/>
              <a:t>.</a:t>
            </a:r>
          </a:p>
          <a:p>
            <a:pPr marL="342900" indent="-342900">
              <a:buFont typeface="Arial" pitchFamily="34" charset="0"/>
              <a:buChar char="•"/>
            </a:pPr>
            <a:r>
              <a:rPr lang="en-US" sz="2400"/>
              <a:t>The kernel contains a region table and allocates an entry from the table </a:t>
            </a:r>
            <a:r>
              <a:rPr lang="en-US" sz="2400" smtClean="0"/>
              <a:t>for each </a:t>
            </a:r>
            <a:r>
              <a:rPr lang="en-US" sz="2400"/>
              <a:t>active region in the </a:t>
            </a:r>
            <a:r>
              <a:rPr lang="en-US" sz="2400" smtClean="0"/>
              <a:t>system.</a:t>
            </a:r>
          </a:p>
          <a:p>
            <a:pPr marL="342900" indent="-342900">
              <a:buFont typeface="Arial" pitchFamily="34" charset="0"/>
              <a:buChar char="•"/>
            </a:pPr>
            <a:r>
              <a:rPr lang="en-US" sz="2400"/>
              <a:t>Each process contains a private </a:t>
            </a:r>
            <a:r>
              <a:rPr lang="en-US" sz="2400" i="1"/>
              <a:t>per process region table, </a:t>
            </a:r>
            <a:r>
              <a:rPr lang="en-US" sz="2400"/>
              <a:t>called a </a:t>
            </a:r>
            <a:r>
              <a:rPr lang="en-US" sz="2400" i="1" err="1" smtClean="0"/>
              <a:t>pregion</a:t>
            </a:r>
            <a:r>
              <a:rPr lang="en-US" sz="2400" i="1"/>
              <a:t> </a:t>
            </a:r>
            <a:r>
              <a:rPr lang="en-US" sz="2400" smtClean="0"/>
              <a:t>for </a:t>
            </a:r>
            <a:r>
              <a:rPr lang="en-US" sz="2400"/>
              <a:t>short</a:t>
            </a:r>
            <a:endParaRPr lang="en-US" altLang="ko-KR" sz="2400"/>
          </a:p>
        </p:txBody>
      </p:sp>
      <p:sp>
        <p:nvSpPr>
          <p:cNvPr id="47" name="Rectangle 46">
            <a:extLst>
              <a:ext uri="{FF2B5EF4-FFF2-40B4-BE49-F238E27FC236}">
                <a16:creationId xmlns="" xmlns:a16="http://schemas.microsoft.com/office/drawing/2014/main" id="{155F7920-28F4-48E6-81BC-48EDF169C327}"/>
              </a:ext>
            </a:extLst>
          </p:cNvPr>
          <p:cNvSpPr/>
          <p:nvPr/>
        </p:nvSpPr>
        <p:spPr>
          <a:xfrm>
            <a:off x="295253" y="434414"/>
            <a:ext cx="7032647" cy="769441"/>
          </a:xfrm>
          <a:prstGeom prst="rect">
            <a:avLst/>
          </a:prstGeom>
        </p:spPr>
        <p:txBody>
          <a:bodyPr wrap="square">
            <a:spAutoFit/>
          </a:bodyPr>
          <a:lstStyle>
            <a:defPPr>
              <a:defRPr lang="en-US"/>
            </a:defPPr>
          </a:lstStyle>
          <a:p>
            <a:pPr/>
            <a:r>
              <a:rPr lang="en-US" altLang="ko-KR" sz="4400" b="1" smtClean="0">
                <a:effectLst>
                  <a:outerShdw blurRad="38100" dist="38100" dir="2700000" algn="tl">
                    <a:srgbClr val="000000">
                      <a:alpha val="43137"/>
                    </a:srgbClr>
                  </a:outerShdw>
                </a:effectLst>
              </a:rPr>
              <a:t>Region</a:t>
            </a:r>
            <a:endParaRPr lang="en-US" sz="44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13817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7" grpId="0"/>
    </p:bldLst>
  </p:timing>
</p:sld>
</file>

<file path=ppt/slides/slide10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pic>
        <p:nvPicPr>
          <p:cNvPr id="7170" name="Picture 2" descr="http://osr507doc.sco.com/en/OSAdminG/graphics/pregion.gif"/>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39135" y="434414"/>
            <a:ext cx="8221314" cy="6072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494221"/>
      </p:ext>
    </p:extLst>
  </p:cSld>
  <p:clrMapOvr>
    <a:masterClrMapping/>
  </p:clrMapOvr>
  <p:transition/>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a:extLst>
              <a:ext uri="{FF2B5EF4-FFF2-40B4-BE49-F238E27FC236}">
                <a16:creationId xmlns:a16="http://schemas.microsoft.com/office/drawing/2014/main" id="{5F143494-C438-4F85-8563-F756FD09FA89}"/>
              </a:ext>
            </a:extLst>
          </p:cNvPr>
          <p:cNvSpPr>
            <a:spLocks noGrp="1"/>
          </p:cNvSpPr>
          <p:nvPr>
            <p:ph type="title"/>
          </p:nvPr>
        </p:nvSpPr>
        <p:spPr>
          <a:xfrm>
            <a:off x="176271" y="208308"/>
            <a:ext cx="10636784" cy="1325563"/>
          </a:xfrm>
        </p:spPr>
        <p:txBody>
          <a:bodyPr/>
          <a:lstStyle>
            <a:defPPr/>
          </a:lstStyle>
          <a:p>
            <a:pPr/>
            <a:r>
              <a:rPr lang="en-US" b="1">
                <a:effectLst>
                  <a:outerShdw blurRad="38100" dist="38100" dir="2700000" algn="tl">
                    <a:srgbClr val="000000">
                      <a:alpha val="43137"/>
                    </a:srgbClr>
                  </a:outerShdw>
                </a:effectLst>
              </a:rPr>
              <a:t>Kernel Space and User Space for 32 Bit systems</a:t>
            </a:r>
            <a:endParaRPr lang="en-IN" b="1">
              <a:effectLst>
                <a:outerShdw blurRad="38100" dist="38100" dir="2700000" algn="tl">
                  <a:srgbClr val="000000">
                    <a:alpha val="43137"/>
                  </a:srgbClr>
                </a:outerShdw>
              </a:effectLst>
            </a:endParaRPr>
          </a:p>
        </p:txBody>
      </p:sp>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grpSp>
        <p:nvGrpSpPr>
          <p:cNvPr id="10" name="Group 9">
            <a:extLst>
              <a:ext uri="{FF2B5EF4-FFF2-40B4-BE49-F238E27FC236}">
                <a16:creationId xmlns:a16="http://schemas.microsoft.com/office/drawing/2014/main" id="{4042F808-9756-4A87-8F2D-1DD0F77DE8F7}"/>
              </a:ext>
            </a:extLst>
          </p:cNvPr>
          <p:cNvGrpSpPr/>
          <p:nvPr/>
        </p:nvGrpSpPr>
        <p:grpSpPr>
          <a:xfrm>
            <a:off x="176271" y="2335182"/>
            <a:ext cx="3652911" cy="2530091"/>
            <a:chOff x="6096000" y="1698836"/>
            <a:chExt cx="3652911" cy="2530091"/>
          </a:xfrm>
        </p:grpSpPr>
        <p:sp>
          <p:nvSpPr>
            <p:cNvPr id="20" name="Rectangle 19">
              <a:extLst>
                <a:ext uri="{FF2B5EF4-FFF2-40B4-BE49-F238E27FC236}">
                  <a16:creationId xmlns:a16="http://schemas.microsoft.com/office/drawing/2014/main" id="{50D47F9D-5BD2-46A7-B510-09FD1271C38A}"/>
                </a:ext>
              </a:extLst>
            </p:cNvPr>
            <p:cNvSpPr/>
            <p:nvPr/>
          </p:nvSpPr>
          <p:spPr>
            <a:xfrm>
              <a:off x="6096000" y="2096458"/>
              <a:ext cx="3652911" cy="2111902"/>
            </a:xfrm>
            <a:prstGeom prst="rect">
              <a:avLst/>
            </a:prstGeom>
            <a:solidFill>
              <a:srgbClr val="C00000"/>
            </a:solidFill>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solidFill>
                    <a:schemeClr val="bg1"/>
                  </a:solidFill>
                </a:rPr>
                <a:t>Extended Memory … </a:t>
              </a:r>
            </a:p>
            <a:p>
              <a:pPr algn="ctr"/>
              <a:r>
                <a:rPr lang="en-US">
                  <a:solidFill>
                    <a:schemeClr val="bg1"/>
                  </a:solidFill>
                </a:rPr>
                <a:t>Actual Physical memory Size</a:t>
              </a:r>
            </a:p>
          </p:txBody>
        </p:sp>
        <p:sp>
          <p:nvSpPr>
            <p:cNvPr id="25" name="TextBox 24">
              <a:extLst>
                <a:ext uri="{FF2B5EF4-FFF2-40B4-BE49-F238E27FC236}">
                  <a16:creationId xmlns:a16="http://schemas.microsoft.com/office/drawing/2014/main" id="{CEFC7B16-579F-4FB7-A7CC-3BD26C2A1CD5}"/>
                </a:ext>
              </a:extLst>
            </p:cNvPr>
            <p:cNvSpPr txBox="1"/>
            <p:nvPr/>
          </p:nvSpPr>
          <p:spPr>
            <a:xfrm>
              <a:off x="6940218" y="3859595"/>
              <a:ext cx="2338118" cy="369332"/>
            </a:xfrm>
            <a:prstGeom prst="rect">
              <a:avLst/>
            </a:prstGeom>
            <a:noFill/>
          </p:spPr>
          <p:txBody>
            <a:bodyPr wrap="square" rtlCol="0">
              <a:spAutoFit/>
            </a:bodyPr>
            <a:lstStyle>
              <a:defPPr>
                <a:defRPr lang="en-US"/>
              </a:defPPr>
            </a:lstStyle>
            <a:p>
              <a:pPr/>
              <a:r>
                <a:rPr lang="en-US"/>
                <a:t>0x00100000 (1 MB)</a:t>
              </a:r>
            </a:p>
          </p:txBody>
        </p:sp>
        <p:sp>
          <p:nvSpPr>
            <p:cNvPr id="26" name="TextBox 25">
              <a:extLst>
                <a:ext uri="{FF2B5EF4-FFF2-40B4-BE49-F238E27FC236}">
                  <a16:creationId xmlns:a16="http://schemas.microsoft.com/office/drawing/2014/main" id="{C455AE25-7653-4F04-8FFF-F9F2F03386FB}"/>
                </a:ext>
              </a:extLst>
            </p:cNvPr>
            <p:cNvSpPr txBox="1"/>
            <p:nvPr/>
          </p:nvSpPr>
          <p:spPr>
            <a:xfrm>
              <a:off x="6434951" y="1698836"/>
              <a:ext cx="2975008" cy="369332"/>
            </a:xfrm>
            <a:prstGeom prst="rect">
              <a:avLst/>
            </a:prstGeom>
            <a:noFill/>
          </p:spPr>
          <p:txBody>
            <a:bodyPr wrap="square" rtlCol="0">
              <a:spAutoFit/>
            </a:bodyPr>
            <a:lstStyle>
              <a:defPPr>
                <a:defRPr lang="en-US"/>
              </a:defPPr>
            </a:lstStyle>
            <a:p>
              <a:pPr/>
              <a:r>
                <a:rPr lang="en-US"/>
                <a:t>Depends on Physical Memory</a:t>
              </a:r>
            </a:p>
          </p:txBody>
        </p:sp>
      </p:grpSp>
      <p:sp>
        <p:nvSpPr>
          <p:cNvPr id="30" name="TextBox 29">
            <a:extLst>
              <a:ext uri="{FF2B5EF4-FFF2-40B4-BE49-F238E27FC236}">
                <a16:creationId xmlns:a16="http://schemas.microsoft.com/office/drawing/2014/main" id="{D871DE06-62DA-4424-AEE4-FAAEF21F84AC}"/>
              </a:ext>
            </a:extLst>
          </p:cNvPr>
          <p:cNvSpPr txBox="1"/>
          <p:nvPr/>
        </p:nvSpPr>
        <p:spPr>
          <a:xfrm>
            <a:off x="7627144" y="1536025"/>
            <a:ext cx="4611359" cy="3139321"/>
          </a:xfrm>
          <a:prstGeom prst="rect">
            <a:avLst/>
          </a:prstGeom>
          <a:noFill/>
        </p:spPr>
        <p:txBody>
          <a:bodyPr wrap="square" rtlCol="0">
            <a:spAutoFit/>
          </a:bodyPr>
          <a:lstStyle>
            <a:defPPr>
              <a:defRPr lang="en-US"/>
            </a:defPPr>
          </a:lstStyle>
          <a:p>
            <a:pPr/>
            <a:r>
              <a:rPr lang="en-US"/>
              <a:t>Linux </a:t>
            </a:r>
          </a:p>
          <a:p>
            <a:pPr/>
            <a:r>
              <a:rPr lang="en-US"/>
              <a:t>1 GB Kernel Space</a:t>
            </a:r>
          </a:p>
          <a:p>
            <a:pPr/>
            <a:r>
              <a:rPr lang="en-US"/>
              <a:t>3 GB User Space</a:t>
            </a:r>
          </a:p>
          <a:p>
            <a:pPr/>
            <a:endParaRPr lang="en-US"/>
          </a:p>
          <a:p>
            <a:pPr/>
            <a:r>
              <a:rPr lang="en-US"/>
              <a:t>Windows (32 Bit) - Default</a:t>
            </a:r>
          </a:p>
          <a:p>
            <a:pPr/>
            <a:r>
              <a:rPr lang="en-US"/>
              <a:t>2 GB System Space</a:t>
            </a:r>
          </a:p>
          <a:p>
            <a:pPr/>
            <a:r>
              <a:rPr lang="en-US"/>
              <a:t>2 GB User Space</a:t>
            </a:r>
          </a:p>
          <a:p>
            <a:pPr/>
            <a:endParaRPr lang="en-US"/>
          </a:p>
          <a:p>
            <a:pPr/>
            <a:r>
              <a:rPr lang="en-US"/>
              <a:t>Windows (32 BIT) - </a:t>
            </a:r>
            <a:r>
              <a:rPr lang="en-US" b="0" i="0" u="none" strike="noStrike">
                <a:effectLst/>
                <a:latin typeface="Segoe UI" panose="020b0502040204020203" pitchFamily="34" charset="0"/>
              </a:rPr>
              <a:t>4-gigabyte tuning</a:t>
            </a:r>
            <a:r>
              <a:rPr lang="en-US" b="0" i="0">
                <a:solidFill>
                  <a:srgbClr val="171717"/>
                </a:solidFill>
                <a:effectLst/>
                <a:latin typeface="Segoe UI" panose="020b0502040204020203" pitchFamily="34" charset="0"/>
              </a:rPr>
              <a:t> (4GT)</a:t>
            </a:r>
          </a:p>
          <a:p>
            <a:pPr/>
            <a:r>
              <a:rPr lang="en-US">
                <a:solidFill>
                  <a:srgbClr val="171717"/>
                </a:solidFill>
                <a:latin typeface="Segoe UI" panose="020b0502040204020203" pitchFamily="34" charset="0"/>
              </a:rPr>
              <a:t>1 GB System Space</a:t>
            </a:r>
          </a:p>
          <a:p>
            <a:pPr/>
            <a:r>
              <a:rPr lang="en-US">
                <a:solidFill>
                  <a:srgbClr val="171717"/>
                </a:solidFill>
                <a:latin typeface="Segoe UI" panose="020b0502040204020203" pitchFamily="34" charset="0"/>
              </a:rPr>
              <a:t>3 GB User Space</a:t>
            </a:r>
            <a:endParaRPr lang="en-US"/>
          </a:p>
        </p:txBody>
      </p:sp>
      <p:grpSp>
        <p:nvGrpSpPr>
          <p:cNvPr id="33" name="Group 32">
            <a:extLst>
              <a:ext uri="{FF2B5EF4-FFF2-40B4-BE49-F238E27FC236}">
                <a16:creationId xmlns:a16="http://schemas.microsoft.com/office/drawing/2014/main" id="{3698212B-9D5F-46CF-8131-6E09A57DECF4}"/>
              </a:ext>
            </a:extLst>
          </p:cNvPr>
          <p:cNvGrpSpPr/>
          <p:nvPr/>
        </p:nvGrpSpPr>
        <p:grpSpPr>
          <a:xfrm>
            <a:off x="4102920" y="2339953"/>
            <a:ext cx="3165230" cy="2525320"/>
            <a:chOff x="4135902" y="1983041"/>
            <a:chExt cx="3165230" cy="2525320"/>
          </a:xfrm>
        </p:grpSpPr>
        <p:sp>
          <p:nvSpPr>
            <p:cNvPr id="7" name="Rectangle 6">
              <a:extLst>
                <a:ext uri="{FF2B5EF4-FFF2-40B4-BE49-F238E27FC236}">
                  <a16:creationId xmlns:a16="http://schemas.microsoft.com/office/drawing/2014/main" id="{9B8261AF-6340-4F63-866E-FDC2BDF3CB5E}"/>
                </a:ext>
              </a:extLst>
            </p:cNvPr>
            <p:cNvSpPr/>
            <p:nvPr/>
          </p:nvSpPr>
          <p:spPr>
            <a:xfrm>
              <a:off x="4135902" y="2396460"/>
              <a:ext cx="3165230" cy="61402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2400">
                  <a:solidFill>
                    <a:schemeClr val="bg1"/>
                  </a:solidFill>
                </a:rPr>
                <a:t>Kernel Space</a:t>
              </a:r>
            </a:p>
          </p:txBody>
        </p:sp>
        <p:sp>
          <p:nvSpPr>
            <p:cNvPr id="16" name="Rectangle 15">
              <a:extLst>
                <a:ext uri="{FF2B5EF4-FFF2-40B4-BE49-F238E27FC236}">
                  <a16:creationId xmlns:a16="http://schemas.microsoft.com/office/drawing/2014/main" id="{24FAF3A3-7D3B-4339-AA0E-CABEFFC860CF}"/>
                </a:ext>
              </a:extLst>
            </p:cNvPr>
            <p:cNvSpPr/>
            <p:nvPr/>
          </p:nvSpPr>
          <p:spPr>
            <a:xfrm>
              <a:off x="4135902" y="3038250"/>
              <a:ext cx="3165230" cy="147011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2400">
                  <a:solidFill>
                    <a:schemeClr val="tx1"/>
                  </a:solidFill>
                </a:rPr>
                <a:t>User Space</a:t>
              </a:r>
            </a:p>
          </p:txBody>
        </p:sp>
        <p:sp>
          <p:nvSpPr>
            <p:cNvPr id="32" name="TextBox 31">
              <a:extLst>
                <a:ext uri="{FF2B5EF4-FFF2-40B4-BE49-F238E27FC236}">
                  <a16:creationId xmlns:a16="http://schemas.microsoft.com/office/drawing/2014/main" id="{16A9B7DB-7D5D-49F9-8341-291BAF4E3F3C}"/>
                </a:ext>
              </a:extLst>
            </p:cNvPr>
            <p:cNvSpPr txBox="1"/>
            <p:nvPr/>
          </p:nvSpPr>
          <p:spPr>
            <a:xfrm>
              <a:off x="4212254" y="1983041"/>
              <a:ext cx="2975008" cy="369332"/>
            </a:xfrm>
            <a:prstGeom prst="rect">
              <a:avLst/>
            </a:prstGeom>
            <a:noFill/>
          </p:spPr>
          <p:txBody>
            <a:bodyPr wrap="square" rtlCol="0">
              <a:spAutoFit/>
            </a:bodyPr>
            <a:lstStyle>
              <a:defPPr>
                <a:defRPr lang="en-US"/>
              </a:defPPr>
            </a:lstStyle>
            <a:p>
              <a:pPr algn="ctr"/>
              <a:r>
                <a:rPr lang="en-US"/>
                <a:t>4GB Virtual Memory Example</a:t>
              </a:r>
            </a:p>
          </p:txBody>
        </p:sp>
      </p:grpSp>
    </p:spTree>
    <p:extLst>
      <p:ext uri="{BB962C8B-B14F-4D97-AF65-F5344CB8AC3E}">
        <p14:creationId xmlns:p14="http://schemas.microsoft.com/office/powerpoint/2010/main" val="3176597850"/>
      </p:ext>
    </p:extLst>
  </p:cSld>
  <p:clrMapOvr>
    <a:masterClrMapping/>
  </p:clrMapOvr>
  <p:transition/>
  <p:timing/>
</p:sld>
</file>

<file path=ppt/slides/slide11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4" name="TextBox 43">
            <a:extLst>
              <a:ext uri="{FF2B5EF4-FFF2-40B4-BE49-F238E27FC236}">
                <a16:creationId xmlns="" xmlns:a16="http://schemas.microsoft.com/office/drawing/2014/main" id="{EA625FDF-D975-4E29-AD19-18D67906CA99}"/>
              </a:ext>
            </a:extLst>
          </p:cNvPr>
          <p:cNvSpPr txBox="1"/>
          <p:nvPr/>
        </p:nvSpPr>
        <p:spPr>
          <a:xfrm>
            <a:off x="295253" y="1444574"/>
            <a:ext cx="11117796" cy="3970318"/>
          </a:xfrm>
          <a:prstGeom prst="rect">
            <a:avLst/>
          </a:prstGeom>
          <a:noFill/>
        </p:spPr>
        <p:txBody>
          <a:bodyPr wrap="square">
            <a:spAutoFit/>
          </a:bodyPr>
          <a:lstStyle>
            <a:defPPr>
              <a:defRPr lang="en-US"/>
            </a:defPPr>
          </a:lstStyle>
          <a:p>
            <a:pPr>
              <a:spcBef>
                <a:spcPts val="600"/>
              </a:spcBef>
              <a:spcAft>
                <a:spcPts val="600"/>
              </a:spcAft>
            </a:pPr>
            <a:r>
              <a:rPr lang="en-US" sz="2400"/>
              <a:t>The region table entry contains the following information:</a:t>
            </a:r>
          </a:p>
          <a:p>
            <a:pPr marL="342900" indent="-342900">
              <a:spcBef>
                <a:spcPts val="600"/>
              </a:spcBef>
              <a:spcAft>
                <a:spcPts val="600"/>
              </a:spcAft>
              <a:buFont typeface="Arial" pitchFamily="34" charset="0"/>
              <a:buChar char="•"/>
            </a:pPr>
            <a:r>
              <a:rPr lang="en-US" sz="2400"/>
              <a:t>The i-node of the file from which the region was initially loaded</a:t>
            </a:r>
          </a:p>
          <a:p>
            <a:pPr marL="342900" indent="-342900">
              <a:spcBef>
                <a:spcPts val="600"/>
              </a:spcBef>
              <a:spcAft>
                <a:spcPts val="600"/>
              </a:spcAft>
              <a:buFont typeface="Arial" pitchFamily="34" charset="0"/>
              <a:buChar char="•"/>
            </a:pPr>
            <a:r>
              <a:rPr lang="en-US" sz="2400"/>
              <a:t>The type of the region (text, shared memory, private data, or stack)</a:t>
            </a:r>
          </a:p>
          <a:p>
            <a:pPr marL="342900" indent="-342900">
              <a:spcBef>
                <a:spcPts val="600"/>
              </a:spcBef>
              <a:spcAft>
                <a:spcPts val="600"/>
              </a:spcAft>
              <a:buFont typeface="Arial" pitchFamily="34" charset="0"/>
              <a:buChar char="•"/>
            </a:pPr>
            <a:r>
              <a:rPr lang="en-US" sz="2400"/>
              <a:t>The size of the region</a:t>
            </a:r>
          </a:p>
          <a:p>
            <a:pPr marL="342900" indent="-342900">
              <a:spcBef>
                <a:spcPts val="600"/>
              </a:spcBef>
              <a:spcAft>
                <a:spcPts val="600"/>
              </a:spcAft>
              <a:buFont typeface="Arial" pitchFamily="34" charset="0"/>
              <a:buChar char="•"/>
            </a:pPr>
            <a:r>
              <a:rPr lang="en-US" sz="2400"/>
              <a:t>The location of the region in physical memory.</a:t>
            </a:r>
          </a:p>
          <a:p>
            <a:pPr marL="342900" indent="-342900">
              <a:spcBef>
                <a:spcPts val="600"/>
              </a:spcBef>
              <a:spcAft>
                <a:spcPts val="600"/>
              </a:spcAft>
              <a:buFont typeface="Arial" pitchFamily="34" charset="0"/>
              <a:buChar char="•"/>
            </a:pPr>
            <a:r>
              <a:rPr lang="en-US" sz="2400"/>
              <a:t>The state of the region: locked, in demand, being loaded into memory, valid, loaded into memory</a:t>
            </a:r>
          </a:p>
          <a:p>
            <a:pPr marL="342900" indent="-342900">
              <a:spcBef>
                <a:spcPts val="600"/>
              </a:spcBef>
              <a:spcAft>
                <a:spcPts val="600"/>
              </a:spcAft>
              <a:buFont typeface="Arial" pitchFamily="34" charset="0"/>
              <a:buChar char="•"/>
            </a:pPr>
            <a:r>
              <a:rPr lang="en-US" sz="2400"/>
              <a:t>The reference count, giving the number of processes that reference the region</a:t>
            </a:r>
          </a:p>
        </p:txBody>
      </p:sp>
      <p:sp>
        <p:nvSpPr>
          <p:cNvPr id="47" name="Rectangle 46">
            <a:extLst>
              <a:ext uri="{FF2B5EF4-FFF2-40B4-BE49-F238E27FC236}">
                <a16:creationId xmlns="" xmlns:a16="http://schemas.microsoft.com/office/drawing/2014/main" id="{155F7920-28F4-48E6-81BC-48EDF169C327}"/>
              </a:ext>
            </a:extLst>
          </p:cNvPr>
          <p:cNvSpPr/>
          <p:nvPr/>
        </p:nvSpPr>
        <p:spPr>
          <a:xfrm>
            <a:off x="295253" y="434414"/>
            <a:ext cx="7032647" cy="769441"/>
          </a:xfrm>
          <a:prstGeom prst="rect">
            <a:avLst/>
          </a:prstGeom>
        </p:spPr>
        <p:txBody>
          <a:bodyPr wrap="square">
            <a:spAutoFit/>
          </a:bodyPr>
          <a:lstStyle>
            <a:defPPr>
              <a:defRPr lang="en-US"/>
            </a:defPPr>
          </a:lstStyle>
          <a:p>
            <a:pPr/>
            <a:r>
              <a:rPr lang="en-US" altLang="ko-KR" sz="4400" b="1" smtClean="0">
                <a:effectLst>
                  <a:outerShdw blurRad="38100" dist="38100" dir="2700000" algn="tl">
                    <a:srgbClr val="000000">
                      <a:alpha val="43137"/>
                    </a:srgbClr>
                  </a:outerShdw>
                </a:effectLst>
              </a:rPr>
              <a:t>Region Table</a:t>
            </a:r>
            <a:endParaRPr lang="en-US" sz="44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695062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7" grpId="0"/>
    </p:bldLst>
  </p:timing>
</p:sld>
</file>

<file path=ppt/slides/slide11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4" name="TextBox 43">
            <a:extLst>
              <a:ext uri="{FF2B5EF4-FFF2-40B4-BE49-F238E27FC236}">
                <a16:creationId xmlns="" xmlns:a16="http://schemas.microsoft.com/office/drawing/2014/main" id="{EA625FDF-D975-4E29-AD19-18D67906CA99}"/>
              </a:ext>
            </a:extLst>
          </p:cNvPr>
          <p:cNvSpPr txBox="1"/>
          <p:nvPr/>
        </p:nvSpPr>
        <p:spPr>
          <a:xfrm>
            <a:off x="326468" y="1335819"/>
            <a:ext cx="11117796" cy="5170646"/>
          </a:xfrm>
          <a:prstGeom prst="rect">
            <a:avLst/>
          </a:prstGeom>
          <a:noFill/>
        </p:spPr>
        <p:txBody>
          <a:bodyPr wrap="square">
            <a:spAutoFit/>
          </a:bodyPr>
          <a:lstStyle>
            <a:defPPr>
              <a:defRPr lang="en-US"/>
            </a:defPPr>
          </a:lstStyle>
          <a:p>
            <a:pPr>
              <a:spcBef>
                <a:spcPts val="600"/>
              </a:spcBef>
              <a:spcAft>
                <a:spcPts val="600"/>
              </a:spcAft>
            </a:pPr>
            <a:r>
              <a:rPr lang="en-US" sz="2400"/>
              <a:t>The operations that manipulate regions are:</a:t>
            </a:r>
          </a:p>
          <a:p>
            <a:pPr marL="342900" indent="-342900">
              <a:spcBef>
                <a:spcPts val="600"/>
              </a:spcBef>
              <a:spcAft>
                <a:spcPts val="600"/>
              </a:spcAft>
              <a:buFont typeface="Arial" pitchFamily="34" charset="0"/>
              <a:buChar char="•"/>
            </a:pPr>
            <a:r>
              <a:rPr lang="en-US" sz="2400" smtClean="0"/>
              <a:t>Lock </a:t>
            </a:r>
            <a:r>
              <a:rPr lang="en-US" sz="2400"/>
              <a:t>a region</a:t>
            </a:r>
          </a:p>
          <a:p>
            <a:pPr marL="342900" indent="-342900">
              <a:spcBef>
                <a:spcPts val="600"/>
              </a:spcBef>
              <a:spcAft>
                <a:spcPts val="600"/>
              </a:spcAft>
              <a:buFont typeface="Arial" pitchFamily="34" charset="0"/>
              <a:buChar char="•"/>
            </a:pPr>
            <a:r>
              <a:rPr lang="en-US" sz="2400" smtClean="0"/>
              <a:t>Unlock </a:t>
            </a:r>
            <a:r>
              <a:rPr lang="en-US" sz="2400"/>
              <a:t>a region</a:t>
            </a:r>
          </a:p>
          <a:p>
            <a:pPr marL="342900" indent="-342900">
              <a:spcBef>
                <a:spcPts val="600"/>
              </a:spcBef>
              <a:spcAft>
                <a:spcPts val="600"/>
              </a:spcAft>
              <a:buFont typeface="Arial" pitchFamily="34" charset="0"/>
              <a:buChar char="•"/>
            </a:pPr>
            <a:r>
              <a:rPr lang="en-US" sz="2400" smtClean="0"/>
              <a:t>Allocate </a:t>
            </a:r>
            <a:r>
              <a:rPr lang="en-US" sz="2400"/>
              <a:t>a region</a:t>
            </a:r>
          </a:p>
          <a:p>
            <a:pPr marL="342900" indent="-342900">
              <a:spcBef>
                <a:spcPts val="600"/>
              </a:spcBef>
              <a:spcAft>
                <a:spcPts val="600"/>
              </a:spcAft>
              <a:buFont typeface="Arial" pitchFamily="34" charset="0"/>
              <a:buChar char="•"/>
            </a:pPr>
            <a:r>
              <a:rPr lang="en-US" sz="2400" smtClean="0"/>
              <a:t>Attach </a:t>
            </a:r>
            <a:r>
              <a:rPr lang="en-US" sz="2400"/>
              <a:t>a region to the memory space of a process</a:t>
            </a:r>
          </a:p>
          <a:p>
            <a:pPr marL="342900" indent="-342900">
              <a:spcBef>
                <a:spcPts val="600"/>
              </a:spcBef>
              <a:spcAft>
                <a:spcPts val="600"/>
              </a:spcAft>
              <a:buFont typeface="Arial" pitchFamily="34" charset="0"/>
              <a:buChar char="•"/>
            </a:pPr>
            <a:r>
              <a:rPr lang="en-US" sz="2400" smtClean="0"/>
              <a:t>Change </a:t>
            </a:r>
            <a:r>
              <a:rPr lang="en-US" sz="2400"/>
              <a:t>the size of a region</a:t>
            </a:r>
          </a:p>
          <a:p>
            <a:pPr marL="342900" indent="-342900">
              <a:spcBef>
                <a:spcPts val="600"/>
              </a:spcBef>
              <a:spcAft>
                <a:spcPts val="600"/>
              </a:spcAft>
              <a:buFont typeface="Arial" pitchFamily="34" charset="0"/>
              <a:buChar char="•"/>
            </a:pPr>
            <a:r>
              <a:rPr lang="en-US" sz="2400" smtClean="0"/>
              <a:t>Load </a:t>
            </a:r>
            <a:r>
              <a:rPr lang="en-US" sz="2400"/>
              <a:t>a region from a file into the memory space of a process</a:t>
            </a:r>
          </a:p>
          <a:p>
            <a:pPr marL="342900" indent="-342900">
              <a:spcBef>
                <a:spcPts val="600"/>
              </a:spcBef>
              <a:spcAft>
                <a:spcPts val="600"/>
              </a:spcAft>
              <a:buFont typeface="Arial" pitchFamily="34" charset="0"/>
              <a:buChar char="•"/>
            </a:pPr>
            <a:r>
              <a:rPr lang="en-US" sz="2400" smtClean="0"/>
              <a:t>Free </a:t>
            </a:r>
            <a:r>
              <a:rPr lang="en-US" sz="2400"/>
              <a:t>a region</a:t>
            </a:r>
          </a:p>
          <a:p>
            <a:pPr marL="342900" indent="-342900">
              <a:spcBef>
                <a:spcPts val="600"/>
              </a:spcBef>
              <a:spcAft>
                <a:spcPts val="600"/>
              </a:spcAft>
              <a:buFont typeface="Arial" pitchFamily="34" charset="0"/>
              <a:buChar char="•"/>
            </a:pPr>
            <a:r>
              <a:rPr lang="en-US" sz="2400" smtClean="0"/>
              <a:t>Detach </a:t>
            </a:r>
            <a:r>
              <a:rPr lang="en-US" sz="2400"/>
              <a:t>a region from the memory space of a </a:t>
            </a:r>
            <a:r>
              <a:rPr lang="en-US" sz="2400" smtClean="0"/>
              <a:t>process</a:t>
            </a:r>
          </a:p>
          <a:p>
            <a:pPr marL="342900" indent="-342900">
              <a:spcBef>
                <a:spcPts val="600"/>
              </a:spcBef>
              <a:spcAft>
                <a:spcPts val="600"/>
              </a:spcAft>
              <a:buFont typeface="Arial" pitchFamily="34" charset="0"/>
              <a:buChar char="•"/>
            </a:pPr>
            <a:r>
              <a:rPr lang="en-US" sz="2400"/>
              <a:t>D</a:t>
            </a:r>
            <a:r>
              <a:rPr lang="en-US" sz="2400" smtClean="0"/>
              <a:t>uplicate </a:t>
            </a:r>
            <a:r>
              <a:rPr lang="en-US" sz="2400"/>
              <a:t>the contents of a region</a:t>
            </a:r>
          </a:p>
        </p:txBody>
      </p:sp>
      <p:sp>
        <p:nvSpPr>
          <p:cNvPr id="47" name="Rectangle 46">
            <a:extLst>
              <a:ext uri="{FF2B5EF4-FFF2-40B4-BE49-F238E27FC236}">
                <a16:creationId xmlns="" xmlns:a16="http://schemas.microsoft.com/office/drawing/2014/main" id="{155F7920-28F4-48E6-81BC-48EDF169C327}"/>
              </a:ext>
            </a:extLst>
          </p:cNvPr>
          <p:cNvSpPr/>
          <p:nvPr/>
        </p:nvSpPr>
        <p:spPr>
          <a:xfrm>
            <a:off x="295253" y="434414"/>
            <a:ext cx="7032647" cy="769441"/>
          </a:xfrm>
          <a:prstGeom prst="rect">
            <a:avLst/>
          </a:prstGeom>
        </p:spPr>
        <p:txBody>
          <a:bodyPr wrap="square">
            <a:spAutoFit/>
          </a:bodyPr>
          <a:lstStyle>
            <a:defPPr>
              <a:defRPr lang="en-US"/>
            </a:defPPr>
          </a:lstStyle>
          <a:p>
            <a:pPr/>
            <a:r>
              <a:rPr lang="en-US" altLang="ko-KR" sz="4400" b="1" smtClean="0">
                <a:effectLst>
                  <a:outerShdw blurRad="38100" dist="38100" dir="2700000" algn="tl">
                    <a:srgbClr val="000000">
                      <a:alpha val="43137"/>
                    </a:srgbClr>
                  </a:outerShdw>
                </a:effectLst>
              </a:rPr>
              <a:t>Operations on Regions</a:t>
            </a:r>
            <a:endParaRPr lang="en-US" sz="44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123503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7" grpId="0"/>
    </p:bldLst>
  </p:timing>
</p:sld>
</file>

<file path=ppt/slides/slide11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 name="Rectangle 10">
            <a:extLst>
              <a:ext uri="{FF2B5EF4-FFF2-40B4-BE49-F238E27FC236}">
                <a16:creationId xmlns="" xmlns:a16="http://schemas.microsoft.com/office/drawing/2014/main" id="{0E309118-9194-4F8F-97C8-FD164DB1AF4D}"/>
              </a:ext>
            </a:extLst>
          </p:cNvPr>
          <p:cNvSpPr/>
          <p:nvPr/>
        </p:nvSpPr>
        <p:spPr>
          <a:xfrm>
            <a:off x="670651" y="2686280"/>
            <a:ext cx="10850697"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5" name="Title 4">
            <a:extLst>
              <a:ext uri="{FF2B5EF4-FFF2-40B4-BE49-F238E27FC236}">
                <a16:creationId xmlns="" xmlns:a16="http://schemas.microsoft.com/office/drawing/2014/main" id="{5F143494-C438-4F85-8563-F756FD09FA89}"/>
              </a:ext>
            </a:extLst>
          </p:cNvPr>
          <p:cNvSpPr>
            <a:spLocks noGrp="1"/>
          </p:cNvSpPr>
          <p:nvPr>
            <p:ph type="title"/>
          </p:nvPr>
        </p:nvSpPr>
        <p:spPr>
          <a:xfrm>
            <a:off x="670650" y="2767586"/>
            <a:ext cx="10850697" cy="1325563"/>
          </a:xfrm>
        </p:spPr>
        <p:txBody>
          <a:bodyPr>
            <a:normAutofit/>
          </a:bodyPr>
          <a:lstStyle>
            <a:defPPr/>
          </a:lstStyle>
          <a:p>
            <a:pPr algn="ctr"/>
            <a:r>
              <a:rPr lang="en-US" sz="5400" b="1" spc="50" smtClean="0">
                <a:ln w="0"/>
                <a:solidFill>
                  <a:schemeClr val="bg1"/>
                </a:solidFill>
                <a:effectLst>
                  <a:innerShdw blurRad="63500" dist="50800" dir="13500000">
                    <a:srgbClr val="000000">
                      <a:alpha val="50000"/>
                    </a:srgbClr>
                  </a:innerShdw>
                </a:effectLst>
                <a:latin typeface="+mn-lt"/>
              </a:rPr>
              <a:t>Operations – Algorithm Design</a:t>
            </a:r>
            <a:endParaRPr lang="en-IN" b="1" spc="50">
              <a:ln w="0"/>
              <a:solidFill>
                <a:schemeClr val="bg1"/>
              </a:solidFill>
              <a:effectLst>
                <a:innerShdw blurRad="63500" dist="50800" dir="13500000">
                  <a:srgbClr val="000000">
                    <a:alpha val="50000"/>
                  </a:srgbClr>
                </a:innerShdw>
              </a:effectLst>
              <a:latin typeface="+mn-lt"/>
            </a:endParaRPr>
          </a:p>
        </p:txBody>
      </p:sp>
      <p:pic>
        <p:nvPicPr>
          <p:cNvPr id="8" name="Picture 2" descr="KL Deemed to be University Logo">
            <a:extLst>
              <a:ext uri="{FF2B5EF4-FFF2-40B4-BE49-F238E27FC236}">
                <a16:creationId xmlns=""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4644F1C0-F409-46E9-AC60-F0BFBBA2A864}"/>
              </a:ext>
            </a:extLst>
          </p:cNvPr>
          <p:cNvSpPr/>
          <p:nvPr/>
        </p:nvSpPr>
        <p:spPr>
          <a:xfrm>
            <a:off x="0" y="6739549"/>
            <a:ext cx="10634098"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151C5FAD-B59B-440E-88F5-E5C427292DCE}"/>
              </a:ext>
            </a:extLst>
          </p:cNvPr>
          <p:cNvSpPr/>
          <p:nvPr/>
        </p:nvSpPr>
        <p:spPr>
          <a:xfrm>
            <a:off x="1"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 xmlns:a16="http://schemas.microsoft.com/office/drawing/2014/main" id="{98EC019E-BEB9-49A1-B463-36249D33CCA8}"/>
              </a:ext>
            </a:extLst>
          </p:cNvPr>
          <p:cNvSpPr/>
          <p:nvPr/>
        </p:nvSpPr>
        <p:spPr>
          <a:xfrm>
            <a:off x="11788048"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Tree>
    <p:extLst>
      <p:ext uri="{BB962C8B-B14F-4D97-AF65-F5344CB8AC3E}">
        <p14:creationId xmlns:p14="http://schemas.microsoft.com/office/powerpoint/2010/main" val="224051543"/>
      </p:ext>
    </p:extLst>
  </p:cSld>
  <p:clrMapOvr>
    <a:masterClrMapping/>
  </p:clrMapOvr>
  <p:transition/>
  <p:timing/>
</p:sld>
</file>

<file path=ppt/slides/slide11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4" name="TextBox 43">
            <a:extLst>
              <a:ext uri="{FF2B5EF4-FFF2-40B4-BE49-F238E27FC236}">
                <a16:creationId xmlns="" xmlns:a16="http://schemas.microsoft.com/office/drawing/2014/main" id="{EA625FDF-D975-4E29-AD19-18D67906CA99}"/>
              </a:ext>
            </a:extLst>
          </p:cNvPr>
          <p:cNvSpPr txBox="1"/>
          <p:nvPr/>
        </p:nvSpPr>
        <p:spPr>
          <a:xfrm>
            <a:off x="295252" y="1216515"/>
            <a:ext cx="10922037" cy="2769989"/>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t>The kernel allocates a region when fork, exec, and shmget (shared memory get) system calls occurs. </a:t>
            </a:r>
            <a:endParaRPr lang="en-US" sz="2400" smtClean="0"/>
          </a:p>
          <a:p>
            <a:pPr marL="342900" indent="-342900">
              <a:spcBef>
                <a:spcPts val="600"/>
              </a:spcBef>
              <a:spcAft>
                <a:spcPts val="600"/>
              </a:spcAft>
              <a:buFont typeface="Arial" pitchFamily="34" charset="0"/>
              <a:buChar char="•"/>
            </a:pPr>
            <a:r>
              <a:rPr lang="en-US" sz="2400" smtClean="0"/>
              <a:t>Just </a:t>
            </a:r>
            <a:r>
              <a:rPr lang="en-US" sz="2400"/>
              <a:t>like i-nodes, the kernel has a free list of regions. </a:t>
            </a:r>
            <a:endParaRPr lang="en-US" sz="2400" smtClean="0"/>
          </a:p>
          <a:p>
            <a:pPr marL="342900" indent="-342900">
              <a:spcBef>
                <a:spcPts val="600"/>
              </a:spcBef>
              <a:spcAft>
                <a:spcPts val="600"/>
              </a:spcAft>
              <a:buFont typeface="Arial" pitchFamily="34" charset="0"/>
              <a:buChar char="•"/>
            </a:pPr>
            <a:r>
              <a:rPr lang="en-US" sz="2400" smtClean="0"/>
              <a:t>When </a:t>
            </a:r>
            <a:r>
              <a:rPr lang="en-US" sz="2400"/>
              <a:t>a region is to be allocated, the kernel picks up the first region from the free list and puts it on the active list. </a:t>
            </a:r>
            <a:endParaRPr lang="en-US" sz="2400" smtClean="0"/>
          </a:p>
          <a:p>
            <a:pPr marL="342900" indent="-342900">
              <a:spcBef>
                <a:spcPts val="600"/>
              </a:spcBef>
              <a:spcAft>
                <a:spcPts val="600"/>
              </a:spcAft>
              <a:buFont typeface="Arial" pitchFamily="34" charset="0"/>
              <a:buChar char="•"/>
            </a:pPr>
            <a:r>
              <a:rPr lang="en-US" sz="2400" smtClean="0"/>
              <a:t>The </a:t>
            </a:r>
            <a:r>
              <a:rPr lang="en-US" sz="2400" err="1"/>
              <a:t>i-node is used by the kernel to enable other processes to share the region. </a:t>
            </a:r>
            <a:endParaRPr lang="en-US" sz="2400" smtClean="0"/>
          </a:p>
        </p:txBody>
      </p:sp>
      <p:sp>
        <p:nvSpPr>
          <p:cNvPr id="47" name="Rectangle 46">
            <a:extLst>
              <a:ext uri="{FF2B5EF4-FFF2-40B4-BE49-F238E27FC236}">
                <a16:creationId xmlns="" xmlns:a16="http://schemas.microsoft.com/office/drawing/2014/main" id="{155F7920-28F4-48E6-81BC-48EDF169C327}"/>
              </a:ext>
            </a:extLst>
          </p:cNvPr>
          <p:cNvSpPr/>
          <p:nvPr/>
        </p:nvSpPr>
        <p:spPr>
          <a:xfrm>
            <a:off x="295253" y="434414"/>
            <a:ext cx="7032647" cy="769441"/>
          </a:xfrm>
          <a:prstGeom prst="rect">
            <a:avLst/>
          </a:prstGeom>
        </p:spPr>
        <p:txBody>
          <a:bodyPr wrap="square">
            <a:spAutoFit/>
          </a:bodyPr>
          <a:lstStyle>
            <a:defPPr>
              <a:defRPr lang="en-US"/>
            </a:defPPr>
          </a:lstStyle>
          <a:p>
            <a:pPr>
              <a:spcBef>
                <a:spcPts val="600"/>
              </a:spcBef>
              <a:spcAft>
                <a:spcPts val="600"/>
              </a:spcAft>
            </a:pPr>
            <a:r>
              <a:rPr lang="en-US" sz="4400" b="1">
                <a:effectLst>
                  <a:outerShdw blurRad="38100" dist="38100" dir="2700000" algn="tl">
                    <a:srgbClr val="000000">
                      <a:alpha val="43137"/>
                    </a:srgbClr>
                  </a:outerShdw>
                </a:effectLst>
              </a:rPr>
              <a:t>Allocate a region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l="12500" t="47396" r="16979" b="15495"/>
          <a:stretch>
            <a:fillRect/>
          </a:stretch>
        </p:blipFill>
        <p:spPr bwMode="auto">
          <a:xfrm>
            <a:off x="7076684" y="4114321"/>
            <a:ext cx="5115316" cy="2153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322948" y="4041891"/>
            <a:ext cx="6662052" cy="2462213"/>
          </a:xfrm>
          <a:prstGeom prst="rect">
            <a:avLst/>
          </a:prstGeom>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t>The kernel increments the i-node reference count to prevent other processes from removing its contents when unlinking it.</a:t>
            </a:r>
          </a:p>
          <a:p>
            <a:pPr marL="342900" indent="-342900">
              <a:spcBef>
                <a:spcPts val="600"/>
              </a:spcBef>
              <a:spcAft>
                <a:spcPts val="600"/>
              </a:spcAft>
              <a:buFont typeface="Arial" pitchFamily="34" charset="0"/>
              <a:buChar char="•"/>
            </a:pPr>
            <a:r>
              <a:rPr lang="en-US" sz="2400"/>
              <a:t>We have to make sure if the i-node pointer is not null because there are a few exceptions where a region is not associated with an i-node.</a:t>
            </a:r>
          </a:p>
        </p:txBody>
      </p:sp>
    </p:spTree>
    <p:extLst>
      <p:ext uri="{BB962C8B-B14F-4D97-AF65-F5344CB8AC3E}">
        <p14:creationId xmlns:p14="http://schemas.microsoft.com/office/powerpoint/2010/main" val="5752807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7" grpId="0"/>
    </p:bldLst>
  </p:timing>
</p:sld>
</file>

<file path=ppt/slides/slide11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7" name="Rectangle 46">
            <a:extLst>
              <a:ext uri="{FF2B5EF4-FFF2-40B4-BE49-F238E27FC236}">
                <a16:creationId xmlns="" xmlns:a16="http://schemas.microsoft.com/office/drawing/2014/main" id="{155F7920-28F4-48E6-81BC-48EDF169C327}"/>
              </a:ext>
            </a:extLst>
          </p:cNvPr>
          <p:cNvSpPr/>
          <p:nvPr/>
        </p:nvSpPr>
        <p:spPr>
          <a:xfrm>
            <a:off x="295253" y="434414"/>
            <a:ext cx="7032647" cy="769441"/>
          </a:xfrm>
          <a:prstGeom prst="rect">
            <a:avLst/>
          </a:prstGeom>
        </p:spPr>
        <p:txBody>
          <a:bodyPr wrap="square">
            <a:spAutoFit/>
          </a:bodyPr>
          <a:lstStyle>
            <a:defPPr>
              <a:defRPr lang="en-US"/>
            </a:defPPr>
          </a:lstStyle>
          <a:p>
            <a:pPr>
              <a:spcBef>
                <a:spcPts val="600"/>
              </a:spcBef>
              <a:spcAft>
                <a:spcPts val="600"/>
              </a:spcAft>
            </a:pPr>
            <a:r>
              <a:rPr lang="en-US" sz="4400" b="1">
                <a:effectLst>
                  <a:outerShdw blurRad="38100" dist="38100" dir="2700000" algn="tl">
                    <a:srgbClr val="000000">
                      <a:alpha val="43137"/>
                    </a:srgbClr>
                  </a:outerShdw>
                </a:effectLst>
              </a:rPr>
              <a:t>Allocate a </a:t>
            </a:r>
            <a:r>
              <a:rPr lang="en-US" sz="4400" b="1" smtClean="0">
                <a:effectLst>
                  <a:outerShdw blurRad="38100" dist="38100" dir="2700000" algn="tl">
                    <a:srgbClr val="000000">
                      <a:alpha val="43137"/>
                    </a:srgbClr>
                  </a:outerShdw>
                </a:effectLst>
              </a:rPr>
              <a:t>region Algorithm</a:t>
            </a:r>
            <a:endParaRPr lang="en-US" sz="4400" b="1">
              <a:effectLst>
                <a:outerShdw blurRad="38100" dist="38100" dir="2700000" algn="tl">
                  <a:srgbClr val="000000">
                    <a:alpha val="43137"/>
                  </a:srgbClr>
                </a:outerShdw>
              </a:effectLst>
            </a:endParaRPr>
          </a:p>
        </p:txBody>
      </p:sp>
      <p:sp>
        <p:nvSpPr>
          <p:cNvPr id="3" name="Rectangle 2"/>
          <p:cNvSpPr/>
          <p:nvPr/>
        </p:nvSpPr>
        <p:spPr>
          <a:xfrm>
            <a:off x="656661" y="1203656"/>
            <a:ext cx="9084239" cy="5370701"/>
          </a:xfrm>
          <a:prstGeom prst="rect">
            <a:avLst/>
          </a:prstGeom>
        </p:spPr>
        <p:txBody>
          <a:bodyPr wrap="square">
            <a:spAutoFit/>
          </a:bodyPr>
          <a:lstStyle>
            <a:defPPr>
              <a:defRPr lang="en-US"/>
            </a:defPPr>
          </a:lstStyle>
          <a:p>
            <a:pPr>
              <a:spcBef>
                <a:spcPts val="600"/>
              </a:spcBef>
            </a:pPr>
            <a:r>
              <a:rPr lang="en-US" sz="2400"/>
              <a:t>/* Algorithm: allocreg</a:t>
            </a:r>
            <a:endParaRPr lang="en-US" sz="2400"/>
          </a:p>
          <a:p>
            <a:pPr>
              <a:spcBef>
                <a:spcPts val="600"/>
              </a:spcBef>
            </a:pPr>
            <a:r>
              <a:rPr lang="en-US" sz="2400"/>
              <a:t>* Input: inode </a:t>
            </a:r>
            <a:r>
              <a:rPr lang="en-US" sz="2400" smtClean="0"/>
              <a:t>pointer       * </a:t>
            </a:r>
            <a:r>
              <a:rPr lang="en-US" sz="2400"/>
              <a:t>region type</a:t>
            </a:r>
          </a:p>
          <a:p>
            <a:pPr>
              <a:spcBef>
                <a:spcPts val="600"/>
              </a:spcBef>
            </a:pPr>
            <a:r>
              <a:rPr lang="en-US" sz="2400"/>
              <a:t>* Output: locked region</a:t>
            </a:r>
          </a:p>
          <a:p>
            <a:pPr>
              <a:spcBef>
                <a:spcPts val="600"/>
              </a:spcBef>
            </a:pPr>
            <a:r>
              <a:rPr lang="en-US" sz="2400" smtClean="0"/>
              <a:t>{</a:t>
            </a:r>
            <a:endParaRPr lang="en-US" sz="2400"/>
          </a:p>
          <a:p>
            <a:pPr>
              <a:spcBef>
                <a:spcPts val="600"/>
              </a:spcBef>
            </a:pPr>
            <a:r>
              <a:rPr lang="en-US" sz="2400"/>
              <a:t>    remove region from linked list as a free regions;</a:t>
            </a:r>
          </a:p>
          <a:p>
            <a:pPr>
              <a:spcBef>
                <a:spcPts val="600"/>
              </a:spcBef>
            </a:pPr>
            <a:r>
              <a:rPr lang="en-US" sz="2400"/>
              <a:t>    assign type of region;</a:t>
            </a:r>
          </a:p>
          <a:p>
            <a:pPr>
              <a:spcBef>
                <a:spcPts val="600"/>
              </a:spcBef>
            </a:pPr>
            <a:r>
              <a:rPr lang="en-US" sz="2400"/>
              <a:t>    assign inode pointer region;</a:t>
            </a:r>
          </a:p>
          <a:p>
            <a:pPr>
              <a:spcBef>
                <a:spcPts val="600"/>
              </a:spcBef>
            </a:pPr>
            <a:r>
              <a:rPr lang="en-US" sz="2400"/>
              <a:t>    </a:t>
            </a:r>
            <a:r>
              <a:rPr lang="en-US" sz="2400" smtClean="0"/>
              <a:t>if </a:t>
            </a:r>
            <a:r>
              <a:rPr lang="en-US" sz="2400"/>
              <a:t>(inode pointer not null)</a:t>
            </a:r>
          </a:p>
          <a:p>
            <a:pPr>
              <a:spcBef>
                <a:spcPts val="600"/>
              </a:spcBef>
            </a:pPr>
            <a:r>
              <a:rPr lang="en-US" sz="2400"/>
              <a:t>    </a:t>
            </a:r>
            <a:r>
              <a:rPr lang="en-US" sz="2400" smtClean="0"/>
              <a:t>    increment </a:t>
            </a:r>
            <a:r>
              <a:rPr lang="en-US" sz="2400" err="1"/>
              <a:t>inode reference count;</a:t>
            </a:r>
          </a:p>
          <a:p>
            <a:pPr>
              <a:spcBef>
                <a:spcPts val="600"/>
              </a:spcBef>
            </a:pPr>
            <a:r>
              <a:rPr lang="en-US" sz="2400"/>
              <a:t>    put the region on linked list of active regions;</a:t>
            </a:r>
          </a:p>
          <a:p>
            <a:pPr>
              <a:spcBef>
                <a:spcPts val="600"/>
              </a:spcBef>
            </a:pPr>
            <a:r>
              <a:rPr lang="en-US" sz="2400"/>
              <a:t>    return (locked region);</a:t>
            </a:r>
          </a:p>
          <a:p>
            <a:pPr>
              <a:spcBef>
                <a:spcPts val="600"/>
              </a:spcBef>
            </a:pPr>
            <a:r>
              <a:rPr lang="en-US" sz="2400"/>
              <a:t>}</a:t>
            </a:r>
            <a:endParaRPr lang="te-IN" sz="2400"/>
          </a:p>
        </p:txBody>
      </p:sp>
    </p:spTree>
    <p:extLst>
      <p:ext uri="{BB962C8B-B14F-4D97-AF65-F5344CB8AC3E}">
        <p14:creationId xmlns:p14="http://schemas.microsoft.com/office/powerpoint/2010/main" val="38327619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1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4" name="TextBox 43">
            <a:extLst>
              <a:ext uri="{FF2B5EF4-FFF2-40B4-BE49-F238E27FC236}">
                <a16:creationId xmlns="" xmlns:a16="http://schemas.microsoft.com/office/drawing/2014/main" id="{EA625FDF-D975-4E29-AD19-18D67906CA99}"/>
              </a:ext>
            </a:extLst>
          </p:cNvPr>
          <p:cNvSpPr txBox="1"/>
          <p:nvPr/>
        </p:nvSpPr>
        <p:spPr>
          <a:xfrm>
            <a:off x="295252" y="1278699"/>
            <a:ext cx="4926744" cy="3724096"/>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t>The kernel attaches the region to a process address space by using </a:t>
            </a:r>
            <a:r>
              <a:rPr lang="en-US" sz="2400" b="1" err="1"/>
              <a:t>attachreg</a:t>
            </a:r>
            <a:r>
              <a:rPr lang="en-US" sz="2400"/>
              <a:t> system call. It is used in fork, exec, and shmat. </a:t>
            </a:r>
            <a:endParaRPr lang="en-US" sz="2400" smtClean="0"/>
          </a:p>
          <a:p>
            <a:pPr marL="342900" indent="-342900">
              <a:spcBef>
                <a:spcPts val="600"/>
              </a:spcBef>
              <a:spcAft>
                <a:spcPts val="600"/>
              </a:spcAft>
              <a:buFont typeface="Arial" pitchFamily="34" charset="0"/>
              <a:buChar char="•"/>
            </a:pPr>
            <a:r>
              <a:rPr lang="en-US" sz="2400" smtClean="0"/>
              <a:t>The </a:t>
            </a:r>
            <a:r>
              <a:rPr lang="en-US" sz="2400"/>
              <a:t>region being attached may be newly allocated or already allocated region which is to be shared</a:t>
            </a:r>
            <a:r>
              <a:rPr lang="en-US" sz="2400" smtClean="0"/>
              <a:t>.</a:t>
            </a:r>
          </a:p>
          <a:p>
            <a:pPr marL="342900" indent="-342900">
              <a:spcBef>
                <a:spcPts val="600"/>
              </a:spcBef>
              <a:spcAft>
                <a:spcPts val="600"/>
              </a:spcAft>
              <a:buFont typeface="Arial" pitchFamily="34" charset="0"/>
              <a:buChar char="•"/>
            </a:pPr>
            <a:endParaRPr lang="en-US" sz="2400" smtClean="0"/>
          </a:p>
        </p:txBody>
      </p:sp>
      <p:sp>
        <p:nvSpPr>
          <p:cNvPr id="47" name="Rectangle 46">
            <a:extLst>
              <a:ext uri="{FF2B5EF4-FFF2-40B4-BE49-F238E27FC236}">
                <a16:creationId xmlns="" xmlns:a16="http://schemas.microsoft.com/office/drawing/2014/main" id="{155F7920-28F4-48E6-81BC-48EDF169C327}"/>
              </a:ext>
            </a:extLst>
          </p:cNvPr>
          <p:cNvSpPr/>
          <p:nvPr/>
        </p:nvSpPr>
        <p:spPr>
          <a:xfrm>
            <a:off x="295253" y="434414"/>
            <a:ext cx="9102747" cy="769441"/>
          </a:xfrm>
          <a:prstGeom prst="rect">
            <a:avLst/>
          </a:prstGeom>
        </p:spPr>
        <p:txBody>
          <a:bodyPr wrap="square">
            <a:spAutoFit/>
          </a:bodyPr>
          <a:lstStyle>
            <a:defPPr>
              <a:defRPr lang="en-US"/>
            </a:defPPr>
          </a:lstStyle>
          <a:p>
            <a:pPr>
              <a:spcBef>
                <a:spcPts val="600"/>
              </a:spcBef>
              <a:spcAft>
                <a:spcPts val="600"/>
              </a:spcAft>
            </a:pPr>
            <a:r>
              <a:rPr lang="en-US" sz="4400" b="1">
                <a:effectLst>
                  <a:outerShdw blurRad="38100" dist="38100" dir="2700000" algn="tl">
                    <a:srgbClr val="000000">
                      <a:alpha val="43137"/>
                    </a:srgbClr>
                  </a:outerShdw>
                </a:effectLst>
              </a:rPr>
              <a:t>Attaching a Region to a Process</a:t>
            </a:r>
          </a:p>
        </p:txBody>
      </p:sp>
      <p:sp>
        <p:nvSpPr>
          <p:cNvPr id="3" name="Rectangle 2"/>
          <p:cNvSpPr/>
          <p:nvPr/>
        </p:nvSpPr>
        <p:spPr>
          <a:xfrm>
            <a:off x="5546255" y="1099751"/>
            <a:ext cx="5646089" cy="5632311"/>
          </a:xfrm>
          <a:prstGeom prst="rect">
            <a:avLst/>
          </a:prstGeom>
        </p:spPr>
        <p:txBody>
          <a:bodyPr wrap="square">
            <a:spAutoFit/>
          </a:bodyPr>
          <a:lstStyle>
            <a:defPPr>
              <a:defRPr lang="en-US"/>
            </a:defPPr>
          </a:lstStyle>
          <a:p>
            <a:pPr/>
            <a:r>
              <a:rPr lang="en-US"/>
              <a:t>/* Algorithm: attachreg</a:t>
            </a:r>
            <a:endParaRPr lang="en-US"/>
          </a:p>
          <a:p>
            <a:pPr/>
            <a:r>
              <a:rPr lang="en-US"/>
              <a:t>* Input: pointer to (locked) region being attached</a:t>
            </a:r>
          </a:p>
          <a:p>
            <a:pPr/>
            <a:r>
              <a:rPr lang="en-US"/>
              <a:t>* process to which the region is being attached</a:t>
            </a:r>
          </a:p>
          <a:p>
            <a:pPr/>
            <a:r>
              <a:rPr lang="en-US"/>
              <a:t>* virtual address in process where region will be attached</a:t>
            </a:r>
          </a:p>
          <a:p>
            <a:pPr/>
            <a:r>
              <a:rPr lang="en-US"/>
              <a:t>* region type</a:t>
            </a:r>
          </a:p>
          <a:p>
            <a:pPr/>
            <a:r>
              <a:rPr lang="en-US"/>
              <a:t>* Output: pre process region table entry</a:t>
            </a:r>
          </a:p>
          <a:p>
            <a:pPr/>
            <a:r>
              <a:rPr lang="en-US"/>
              <a:t>*/</a:t>
            </a:r>
          </a:p>
          <a:p>
            <a:pPr/>
            <a:r>
              <a:rPr lang="en-US"/>
              <a:t>{</a:t>
            </a:r>
          </a:p>
          <a:p>
            <a:pPr/>
            <a:r>
              <a:rPr lang="en-US"/>
              <a:t>    allocate per process region table entry for process;</a:t>
            </a:r>
          </a:p>
          <a:p>
            <a:pPr/>
            <a:r>
              <a:rPr lang="en-US"/>
              <a:t>    initialize per process region table entry;</a:t>
            </a:r>
          </a:p>
          <a:p>
            <a:pPr/>
            <a:r>
              <a:rPr lang="en-US"/>
              <a:t>    set pointer to region being attached;</a:t>
            </a:r>
          </a:p>
          <a:p>
            <a:pPr/>
            <a:r>
              <a:rPr lang="en-US"/>
              <a:t>    set type field;</a:t>
            </a:r>
          </a:p>
          <a:p>
            <a:pPr/>
            <a:r>
              <a:rPr lang="en-US"/>
              <a:t>    set virtual address field;</a:t>
            </a:r>
          </a:p>
          <a:p>
            <a:pPr/>
            <a:r>
              <a:rPr lang="en-US"/>
              <a:t>    check legality of virtual address, region size;</a:t>
            </a:r>
          </a:p>
          <a:p>
            <a:pPr/>
            <a:endParaRPr lang="en-US"/>
          </a:p>
          <a:p>
            <a:pPr/>
            <a:r>
              <a:rPr lang="en-US"/>
              <a:t>    increment region reference count;</a:t>
            </a:r>
          </a:p>
          <a:p>
            <a:pPr/>
            <a:r>
              <a:rPr lang="en-US"/>
              <a:t>    increment process size according to attached region;</a:t>
            </a:r>
          </a:p>
          <a:p>
            <a:pPr/>
            <a:r>
              <a:rPr lang="en-US"/>
              <a:t>    initialize new hardware register triple for process;</a:t>
            </a:r>
          </a:p>
          <a:p>
            <a:pPr/>
            <a:r>
              <a:rPr lang="en-US"/>
              <a:t>    return (per process region table entry);</a:t>
            </a:r>
          </a:p>
          <a:p>
            <a:pPr/>
            <a:r>
              <a:rPr lang="en-US"/>
              <a:t>}</a:t>
            </a:r>
            <a:endParaRPr lang="te-IN"/>
          </a:p>
        </p:txBody>
      </p:sp>
      <p:sp>
        <p:nvSpPr>
          <p:cNvPr id="16" name="Rectangle 15">
            <a:extLst>
              <a:ext uri="{FF2B5EF4-FFF2-40B4-BE49-F238E27FC236}">
                <a16:creationId xmlns="" xmlns:a16="http://schemas.microsoft.com/office/drawing/2014/main" id="{B75B4413-A1A5-2E41-A030-6036AA9C370A}"/>
              </a:ext>
            </a:extLst>
          </p:cNvPr>
          <p:cNvSpPr/>
          <p:nvPr/>
        </p:nvSpPr>
        <p:spPr>
          <a:xfrm>
            <a:off x="10132620" y="3598406"/>
            <a:ext cx="2059380"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sz="2000" smtClean="0">
                <a:solidFill>
                  <a:schemeClr val="tx1"/>
                </a:solidFill>
              </a:rPr>
              <a:t>Process region table modifications</a:t>
            </a:r>
            <a:endParaRPr lang="en-IN" sz="2000">
              <a:solidFill>
                <a:schemeClr val="tx1"/>
              </a:solidFill>
              <a:effectLst/>
            </a:endParaRPr>
          </a:p>
        </p:txBody>
      </p:sp>
      <p:sp>
        <p:nvSpPr>
          <p:cNvPr id="17" name="Rectangle 16">
            <a:extLst>
              <a:ext uri="{FF2B5EF4-FFF2-40B4-BE49-F238E27FC236}">
                <a16:creationId xmlns="" xmlns:a16="http://schemas.microsoft.com/office/drawing/2014/main" id="{B75B4413-A1A5-2E41-A030-6036AA9C370A}"/>
              </a:ext>
            </a:extLst>
          </p:cNvPr>
          <p:cNvSpPr/>
          <p:nvPr/>
        </p:nvSpPr>
        <p:spPr>
          <a:xfrm>
            <a:off x="3254625" y="5469077"/>
            <a:ext cx="1967371"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sz="2000" smtClean="0">
                <a:solidFill>
                  <a:schemeClr val="tx1"/>
                </a:solidFill>
              </a:rPr>
              <a:t>region table Modifications</a:t>
            </a:r>
            <a:endParaRPr lang="en-IN" sz="2000">
              <a:solidFill>
                <a:schemeClr val="tx1"/>
              </a:solidFill>
              <a:effectLst/>
            </a:endParaRPr>
          </a:p>
        </p:txBody>
      </p:sp>
    </p:spTree>
    <p:extLst>
      <p:ext uri="{BB962C8B-B14F-4D97-AF65-F5344CB8AC3E}">
        <p14:creationId xmlns:p14="http://schemas.microsoft.com/office/powerpoint/2010/main" val="12432604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7" grpId="0"/>
    </p:bldLst>
  </p:timing>
</p:sld>
</file>

<file path=ppt/slides/slide11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4" name="TextBox 43">
            <a:extLst>
              <a:ext uri="{FF2B5EF4-FFF2-40B4-BE49-F238E27FC236}">
                <a16:creationId xmlns="" xmlns:a16="http://schemas.microsoft.com/office/drawing/2014/main" id="{EA625FDF-D975-4E29-AD19-18D67906CA99}"/>
              </a:ext>
            </a:extLst>
          </p:cNvPr>
          <p:cNvSpPr txBox="1"/>
          <p:nvPr/>
        </p:nvSpPr>
        <p:spPr>
          <a:xfrm>
            <a:off x="88135" y="1892659"/>
            <a:ext cx="5662670" cy="4401205"/>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t>The stack region can be changed (it can be expanded or shrunk) automatically when nesting of calls is done. </a:t>
            </a:r>
            <a:endParaRPr lang="en-US" sz="2400" smtClean="0"/>
          </a:p>
          <a:p>
            <a:pPr marL="342900" indent="-342900">
              <a:spcBef>
                <a:spcPts val="600"/>
              </a:spcBef>
              <a:spcAft>
                <a:spcPts val="600"/>
              </a:spcAft>
              <a:buFont typeface="Arial" pitchFamily="34" charset="0"/>
              <a:buChar char="•"/>
            </a:pPr>
            <a:r>
              <a:rPr lang="en-US" sz="2400" smtClean="0"/>
              <a:t>The </a:t>
            </a:r>
            <a:r>
              <a:rPr lang="en-US" sz="2400"/>
              <a:t>data region of a process can be expanded with the </a:t>
            </a:r>
            <a:r>
              <a:rPr lang="en-US" sz="2400" b="1" err="1"/>
              <a:t>sbrk</a:t>
            </a:r>
            <a:r>
              <a:rPr lang="en-US" sz="2400"/>
              <a:t> system call. </a:t>
            </a:r>
            <a:endParaRPr lang="en-US" sz="2400" smtClean="0"/>
          </a:p>
          <a:p>
            <a:pPr marL="342900" indent="-342900">
              <a:spcBef>
                <a:spcPts val="600"/>
              </a:spcBef>
              <a:spcAft>
                <a:spcPts val="600"/>
              </a:spcAft>
              <a:buFont typeface="Arial" pitchFamily="34" charset="0"/>
              <a:buChar char="•"/>
            </a:pPr>
            <a:r>
              <a:rPr lang="en-US" sz="2400" smtClean="0"/>
              <a:t>It </a:t>
            </a:r>
            <a:r>
              <a:rPr lang="en-US" sz="2400"/>
              <a:t>also internally calls </a:t>
            </a:r>
            <a:r>
              <a:rPr lang="en-US" sz="2400" b="1" err="1"/>
              <a:t>growreg</a:t>
            </a:r>
            <a:r>
              <a:rPr lang="en-US" sz="2400"/>
              <a:t>. </a:t>
            </a:r>
            <a:endParaRPr lang="en-US" sz="2400" smtClean="0"/>
          </a:p>
          <a:p>
            <a:pPr marL="342900" indent="-342900">
              <a:spcBef>
                <a:spcPts val="600"/>
              </a:spcBef>
              <a:spcAft>
                <a:spcPts val="600"/>
              </a:spcAft>
              <a:buFont typeface="Arial" pitchFamily="34" charset="0"/>
              <a:buChar char="•"/>
            </a:pPr>
            <a:r>
              <a:rPr lang="en-US" sz="2400" smtClean="0"/>
              <a:t>Both </a:t>
            </a:r>
            <a:r>
              <a:rPr lang="en-US" sz="2400"/>
              <a:t>of these regions are private to a process. </a:t>
            </a:r>
            <a:endParaRPr lang="en-US" sz="2400" smtClean="0"/>
          </a:p>
          <a:p>
            <a:pPr marL="342900" indent="-342900">
              <a:spcBef>
                <a:spcPts val="600"/>
              </a:spcBef>
              <a:spcAft>
                <a:spcPts val="600"/>
              </a:spcAft>
              <a:buFont typeface="Arial" pitchFamily="34" charset="0"/>
              <a:buChar char="•"/>
            </a:pPr>
            <a:r>
              <a:rPr lang="en-US" sz="2400" smtClean="0"/>
              <a:t>Shared </a:t>
            </a:r>
            <a:r>
              <a:rPr lang="en-US" sz="2400"/>
              <a:t>regions cannot be extended, so there are no side-effects of </a:t>
            </a:r>
            <a:r>
              <a:rPr lang="en-US" sz="2400" b="1" err="1"/>
              <a:t>growreg</a:t>
            </a:r>
            <a:r>
              <a:rPr lang="en-US" sz="2400"/>
              <a:t>.</a:t>
            </a:r>
            <a:endParaRPr lang="en-US" sz="2400" smtClean="0"/>
          </a:p>
        </p:txBody>
      </p:sp>
      <p:sp>
        <p:nvSpPr>
          <p:cNvPr id="47" name="Rectangle 46">
            <a:extLst>
              <a:ext uri="{FF2B5EF4-FFF2-40B4-BE49-F238E27FC236}">
                <a16:creationId xmlns="" xmlns:a16="http://schemas.microsoft.com/office/drawing/2014/main" id="{155F7920-28F4-48E6-81BC-48EDF169C327}"/>
              </a:ext>
            </a:extLst>
          </p:cNvPr>
          <p:cNvSpPr/>
          <p:nvPr/>
        </p:nvSpPr>
        <p:spPr>
          <a:xfrm>
            <a:off x="295253" y="434414"/>
            <a:ext cx="5254647" cy="1446550"/>
          </a:xfrm>
          <a:prstGeom prst="rect">
            <a:avLst/>
          </a:prstGeom>
        </p:spPr>
        <p:txBody>
          <a:bodyPr wrap="square">
            <a:spAutoFit/>
          </a:bodyPr>
          <a:lstStyle>
            <a:defPPr>
              <a:defRPr lang="en-US"/>
            </a:defPPr>
          </a:lstStyle>
          <a:p>
            <a:pPr>
              <a:spcBef>
                <a:spcPts val="600"/>
              </a:spcBef>
              <a:spcAft>
                <a:spcPts val="600"/>
              </a:spcAft>
            </a:pPr>
            <a:r>
              <a:rPr lang="en-US" sz="4400" b="1">
                <a:effectLst>
                  <a:outerShdw blurRad="38100" dist="38100" dir="2700000" algn="tl">
                    <a:srgbClr val="000000">
                      <a:alpha val="43137"/>
                    </a:srgbClr>
                  </a:outerShdw>
                </a:effectLst>
              </a:rPr>
              <a:t>Changing the Size of a Region</a:t>
            </a:r>
          </a:p>
        </p:txBody>
      </p:sp>
      <p:sp>
        <p:nvSpPr>
          <p:cNvPr id="2" name="Rectangle 1"/>
          <p:cNvSpPr/>
          <p:nvPr/>
        </p:nvSpPr>
        <p:spPr>
          <a:xfrm>
            <a:off x="5750805" y="101572"/>
            <a:ext cx="5693459" cy="6740307"/>
          </a:xfrm>
          <a:prstGeom prst="rect">
            <a:avLst/>
          </a:prstGeom>
          <a:noFill/>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 Algorithm: </a:t>
            </a:r>
            <a:r>
              <a:rPr lang="en-US" b="1" err="1"/>
              <a:t>growreg</a:t>
            </a:r>
            <a:endParaRPr lang="en-US" b="1"/>
          </a:p>
          <a:p>
            <a:pPr/>
            <a:r>
              <a:rPr lang="en-US"/>
              <a:t>* Input: pointer to per process region table entry</a:t>
            </a:r>
          </a:p>
          <a:p>
            <a:pPr/>
            <a:r>
              <a:rPr lang="en-US"/>
              <a:t>* change in size of region (positive or negative)</a:t>
            </a:r>
          </a:p>
          <a:p>
            <a:pPr/>
            <a:r>
              <a:rPr lang="en-US"/>
              <a:t>* Output: none</a:t>
            </a:r>
          </a:p>
          <a:p>
            <a:pPr/>
            <a:r>
              <a:rPr lang="en-US"/>
              <a:t>*/</a:t>
            </a:r>
          </a:p>
          <a:p>
            <a:pPr/>
            <a:r>
              <a:rPr lang="en-US"/>
              <a:t>{</a:t>
            </a:r>
          </a:p>
          <a:p>
            <a:pPr/>
            <a:r>
              <a:rPr lang="en-US"/>
              <a:t>    if (region size increasing)</a:t>
            </a:r>
          </a:p>
          <a:p>
            <a:pPr/>
            <a:r>
              <a:rPr lang="en-US"/>
              <a:t>    {</a:t>
            </a:r>
          </a:p>
          <a:p>
            <a:pPr/>
            <a:r>
              <a:rPr lang="en-US"/>
              <a:t>        check new region size is </a:t>
            </a:r>
            <a:r>
              <a:rPr lang="en-US" smtClean="0"/>
              <a:t>legal </a:t>
            </a:r>
            <a:r>
              <a:rPr lang="en-US"/>
              <a:t>;</a:t>
            </a:r>
          </a:p>
          <a:p>
            <a:pPr/>
            <a:r>
              <a:rPr lang="en-US"/>
              <a:t>        allocate auxiliary tables (page tables);</a:t>
            </a:r>
          </a:p>
          <a:p>
            <a:pPr/>
            <a:r>
              <a:rPr lang="en-US"/>
              <a:t>        if (system unable to support demand paging)</a:t>
            </a:r>
          </a:p>
          <a:p>
            <a:pPr/>
            <a:r>
              <a:rPr lang="en-US"/>
              <a:t>        {</a:t>
            </a:r>
          </a:p>
          <a:p>
            <a:pPr/>
            <a:r>
              <a:rPr lang="en-US"/>
              <a:t>            assign a physical memory;</a:t>
            </a:r>
          </a:p>
          <a:p>
            <a:pPr/>
            <a:r>
              <a:rPr lang="en-US"/>
              <a:t>            initialize auxiliary tables, as necessary;</a:t>
            </a:r>
          </a:p>
          <a:p>
            <a:pPr/>
            <a:r>
              <a:rPr lang="en-US"/>
              <a:t>        }</a:t>
            </a:r>
          </a:p>
          <a:p>
            <a:pPr/>
            <a:r>
              <a:rPr lang="en-US"/>
              <a:t>    }</a:t>
            </a:r>
          </a:p>
          <a:p>
            <a:pPr/>
            <a:r>
              <a:rPr lang="en-US"/>
              <a:t>    else // region size decreasing</a:t>
            </a:r>
          </a:p>
          <a:p>
            <a:pPr/>
            <a:r>
              <a:rPr lang="en-US"/>
              <a:t>    {</a:t>
            </a:r>
          </a:p>
          <a:p>
            <a:pPr/>
            <a:r>
              <a:rPr lang="en-US"/>
              <a:t>        deallocate physical memory, as appropriate;</a:t>
            </a:r>
          </a:p>
          <a:p>
            <a:pPr/>
            <a:r>
              <a:rPr lang="en-US"/>
              <a:t>        free auxiliary tables, as appropriate;</a:t>
            </a:r>
          </a:p>
          <a:p>
            <a:pPr/>
            <a:r>
              <a:rPr lang="en-US"/>
              <a:t>    }</a:t>
            </a:r>
          </a:p>
          <a:p>
            <a:pPr/>
            <a:r>
              <a:rPr lang="en-US"/>
              <a:t>    do (other) initialization of auxiliary tables, as necessary;</a:t>
            </a:r>
          </a:p>
          <a:p>
            <a:pPr/>
            <a:r>
              <a:rPr lang="en-US" smtClean="0"/>
              <a:t>    </a:t>
            </a:r>
            <a:r>
              <a:rPr lang="en-US"/>
              <a:t>set size field in process table;</a:t>
            </a:r>
          </a:p>
          <a:p>
            <a:pPr/>
            <a:r>
              <a:rPr lang="en-US"/>
              <a:t>}</a:t>
            </a:r>
            <a:endParaRPr lang="te-IN"/>
          </a:p>
        </p:txBody>
      </p:sp>
    </p:spTree>
    <p:extLst>
      <p:ext uri="{BB962C8B-B14F-4D97-AF65-F5344CB8AC3E}">
        <p14:creationId xmlns:p14="http://schemas.microsoft.com/office/powerpoint/2010/main" val="26015831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7" grpId="0"/>
    </p:bldLst>
  </p:timing>
</p:sld>
</file>

<file path=ppt/slides/slide11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4" name="TextBox 43">
            <a:extLst>
              <a:ext uri="{FF2B5EF4-FFF2-40B4-BE49-F238E27FC236}">
                <a16:creationId xmlns="" xmlns:a16="http://schemas.microsoft.com/office/drawing/2014/main" id="{EA625FDF-D975-4E29-AD19-18D67906CA99}"/>
              </a:ext>
            </a:extLst>
          </p:cNvPr>
          <p:cNvSpPr txBox="1"/>
          <p:nvPr/>
        </p:nvSpPr>
        <p:spPr>
          <a:xfrm>
            <a:off x="167846" y="1427517"/>
            <a:ext cx="5509460" cy="3785652"/>
          </a:xfrm>
          <a:prstGeom prst="rect">
            <a:avLst/>
          </a:prstGeom>
          <a:noFill/>
        </p:spPr>
        <p:txBody>
          <a:bodyPr wrap="square">
            <a:spAutoFit/>
          </a:bodyPr>
          <a:lstStyle>
            <a:defPPr>
              <a:defRPr lang="en-US"/>
            </a:defPPr>
          </a:lstStyle>
          <a:p>
            <a:pPr marL="342900" indent="-342900">
              <a:buFont typeface="Arial" pitchFamily="34" charset="0"/>
              <a:buChar char="•"/>
            </a:pPr>
            <a:r>
              <a:rPr lang="en-US" sz="2400" b="1" smtClean="0"/>
              <a:t>Load File to Region</a:t>
            </a:r>
          </a:p>
          <a:p>
            <a:pPr marL="342900" indent="-342900">
              <a:buFont typeface="Arial" pitchFamily="34" charset="0"/>
              <a:buChar char="•"/>
            </a:pPr>
            <a:r>
              <a:rPr lang="en-US" sz="2400" b="1" smtClean="0"/>
              <a:t>Demand </a:t>
            </a:r>
            <a:r>
              <a:rPr lang="en-US" sz="2400" b="1"/>
              <a:t>paging </a:t>
            </a:r>
            <a:r>
              <a:rPr lang="en-US" sz="2400" b="1" smtClean="0"/>
              <a:t>: </a:t>
            </a:r>
            <a:r>
              <a:rPr lang="en-US" sz="2400" smtClean="0"/>
              <a:t>the </a:t>
            </a:r>
            <a:r>
              <a:rPr lang="en-US" sz="2400"/>
              <a:t>kernel can "map" a file into process address space when the exec system call is made. </a:t>
            </a:r>
            <a:endParaRPr lang="en-US" sz="2400" smtClean="0"/>
          </a:p>
          <a:p>
            <a:pPr marL="800100" lvl="1" indent="-342900">
              <a:buFont typeface="Arial" pitchFamily="34" charset="0"/>
              <a:buChar char="•"/>
            </a:pPr>
            <a:r>
              <a:rPr lang="en-US" sz="2400" smtClean="0"/>
              <a:t>It </a:t>
            </a:r>
            <a:r>
              <a:rPr lang="en-US" sz="2400"/>
              <a:t>then read individual physical pages later if necessary.</a:t>
            </a:r>
          </a:p>
          <a:p>
            <a:pPr marL="342900" indent="-342900">
              <a:buFont typeface="Arial" pitchFamily="34" charset="0"/>
              <a:buChar char="•"/>
            </a:pPr>
            <a:r>
              <a:rPr lang="en-US" sz="2400" smtClean="0"/>
              <a:t>No </a:t>
            </a:r>
            <a:r>
              <a:rPr lang="en-US" sz="2400"/>
              <a:t>D</a:t>
            </a:r>
            <a:r>
              <a:rPr lang="en-US" sz="2400" smtClean="0"/>
              <a:t>emand paging:  Copy </a:t>
            </a:r>
            <a:r>
              <a:rPr lang="en-US" sz="2400"/>
              <a:t>the executable file into </a:t>
            </a:r>
            <a:r>
              <a:rPr lang="en-US" sz="2400" smtClean="0"/>
              <a:t>memory</a:t>
            </a:r>
          </a:p>
          <a:p>
            <a:pPr marL="342900" indent="-342900">
              <a:buFont typeface="Arial" pitchFamily="34" charset="0"/>
              <a:buChar char="•"/>
            </a:pPr>
            <a:endParaRPr lang="en-US" sz="2400" smtClean="0"/>
          </a:p>
          <a:p>
            <a:pPr marL="342900" indent="-342900">
              <a:buFont typeface="Arial" pitchFamily="34" charset="0"/>
              <a:buChar char="•"/>
            </a:pPr>
            <a:endParaRPr lang="en-US" sz="2400"/>
          </a:p>
        </p:txBody>
      </p:sp>
      <p:sp>
        <p:nvSpPr>
          <p:cNvPr id="47" name="Rectangle 46">
            <a:extLst>
              <a:ext uri="{FF2B5EF4-FFF2-40B4-BE49-F238E27FC236}">
                <a16:creationId xmlns="" xmlns:a16="http://schemas.microsoft.com/office/drawing/2014/main" id="{155F7920-28F4-48E6-81BC-48EDF169C327}"/>
              </a:ext>
            </a:extLst>
          </p:cNvPr>
          <p:cNvSpPr/>
          <p:nvPr/>
        </p:nvSpPr>
        <p:spPr>
          <a:xfrm>
            <a:off x="295253" y="434414"/>
            <a:ext cx="5254647" cy="769441"/>
          </a:xfrm>
          <a:prstGeom prst="rect">
            <a:avLst/>
          </a:prstGeom>
        </p:spPr>
        <p:txBody>
          <a:bodyPr wrap="square">
            <a:spAutoFit/>
          </a:bodyPr>
          <a:lstStyle>
            <a:defPPr>
              <a:defRPr lang="en-US"/>
            </a:defPPr>
          </a:lstStyle>
          <a:p>
            <a:pPr>
              <a:spcBef>
                <a:spcPts val="600"/>
              </a:spcBef>
              <a:spcAft>
                <a:spcPts val="600"/>
              </a:spcAft>
            </a:pPr>
            <a:r>
              <a:rPr lang="en-US" sz="4400" b="1">
                <a:effectLst>
                  <a:outerShdw blurRad="38100" dist="38100" dir="2700000" algn="tl">
                    <a:srgbClr val="000000">
                      <a:alpha val="43137"/>
                    </a:srgbClr>
                  </a:outerShdw>
                </a:effectLst>
              </a:rPr>
              <a:t>Loading a </a:t>
            </a:r>
            <a:r>
              <a:rPr lang="en-US" sz="4400" b="1" smtClean="0">
                <a:effectLst>
                  <a:outerShdw blurRad="38100" dist="38100" dir="2700000" algn="tl">
                    <a:srgbClr val="000000">
                      <a:alpha val="43137"/>
                    </a:srgbClr>
                  </a:outerShdw>
                </a:effectLst>
              </a:rPr>
              <a:t>Region </a:t>
            </a:r>
            <a:endParaRPr lang="en-US" sz="4400" b="1">
              <a:effectLst>
                <a:outerShdw blurRad="38100" dist="38100" dir="2700000" algn="tl">
                  <a:srgbClr val="000000">
                    <a:alpha val="43137"/>
                  </a:srgbClr>
                </a:outerShdw>
              </a:effectLst>
            </a:endParaRPr>
          </a:p>
        </p:txBody>
      </p:sp>
      <p:sp>
        <p:nvSpPr>
          <p:cNvPr id="3" name="Rectangle 2"/>
          <p:cNvSpPr/>
          <p:nvPr/>
        </p:nvSpPr>
        <p:spPr>
          <a:xfrm>
            <a:off x="5448300" y="318532"/>
            <a:ext cx="6743701" cy="6186309"/>
          </a:xfrm>
          <a:prstGeom prst="rect">
            <a:avLst/>
          </a:prstGeom>
          <a:noFill/>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 Algorithm: </a:t>
            </a:r>
            <a:r>
              <a:rPr lang="en-US" b="1" err="1"/>
              <a:t>loadreg</a:t>
            </a:r>
            <a:endParaRPr lang="en-US" b="1"/>
          </a:p>
          <a:p>
            <a:pPr/>
            <a:r>
              <a:rPr lang="en-US"/>
              <a:t>* Input: pointer to per process region table entry</a:t>
            </a:r>
          </a:p>
          <a:p>
            <a:pPr/>
            <a:r>
              <a:rPr lang="en-US"/>
              <a:t>* virtual address to load region</a:t>
            </a:r>
          </a:p>
          <a:p>
            <a:pPr/>
            <a:r>
              <a:rPr lang="en-US"/>
              <a:t>* inode pointer of file for loading region</a:t>
            </a:r>
          </a:p>
          <a:p>
            <a:pPr/>
            <a:r>
              <a:rPr lang="en-US"/>
              <a:t>* byte offset in file for start of region</a:t>
            </a:r>
          </a:p>
          <a:p>
            <a:pPr/>
            <a:r>
              <a:rPr lang="en-US"/>
              <a:t>* byte count for amount of data to load</a:t>
            </a:r>
          </a:p>
          <a:p>
            <a:pPr/>
            <a:r>
              <a:rPr lang="en-US"/>
              <a:t>* Output: none</a:t>
            </a:r>
          </a:p>
          <a:p>
            <a:pPr/>
            <a:r>
              <a:rPr lang="en-US"/>
              <a:t>*/</a:t>
            </a:r>
          </a:p>
          <a:p>
            <a:pPr/>
            <a:r>
              <a:rPr lang="en-US"/>
              <a:t>{</a:t>
            </a:r>
          </a:p>
          <a:p>
            <a:pPr/>
            <a:r>
              <a:rPr lang="en-US"/>
              <a:t>    expand region size to the max size of region (algorithm: </a:t>
            </a:r>
            <a:r>
              <a:rPr lang="en-US" b="1" err="1"/>
              <a:t>growreg</a:t>
            </a:r>
            <a:r>
              <a:rPr lang="en-US"/>
              <a:t>);</a:t>
            </a:r>
          </a:p>
          <a:p>
            <a:pPr/>
            <a:r>
              <a:rPr lang="en-US"/>
              <a:t>    mark region state: </a:t>
            </a:r>
            <a:r>
              <a:rPr lang="en-US" b="1"/>
              <a:t>being loaded into memory;</a:t>
            </a:r>
          </a:p>
          <a:p>
            <a:pPr/>
            <a:r>
              <a:rPr lang="en-US"/>
              <a:t>    unlock region;</a:t>
            </a:r>
          </a:p>
          <a:p>
            <a:pPr/>
            <a:r>
              <a:rPr lang="en-US"/>
              <a:t>    </a:t>
            </a:r>
            <a:r>
              <a:rPr lang="en-US" smtClean="0"/>
              <a:t>     set </a:t>
            </a:r>
            <a:r>
              <a:rPr lang="en-US"/>
              <a:t>up u-area parameters for reading file:</a:t>
            </a:r>
          </a:p>
          <a:p>
            <a:pPr/>
            <a:r>
              <a:rPr lang="en-US" smtClean="0"/>
              <a:t>	track </a:t>
            </a:r>
            <a:r>
              <a:rPr lang="en-US"/>
              <a:t>virtual address where data is read to,</a:t>
            </a:r>
          </a:p>
          <a:p>
            <a:pPr/>
            <a:r>
              <a:rPr lang="en-US" smtClean="0"/>
              <a:t>	start </a:t>
            </a:r>
            <a:r>
              <a:rPr lang="en-US"/>
              <a:t>offset value for reading file,</a:t>
            </a:r>
          </a:p>
          <a:p>
            <a:pPr/>
            <a:r>
              <a:rPr lang="en-US" smtClean="0"/>
              <a:t>	count </a:t>
            </a:r>
            <a:r>
              <a:rPr lang="en-US"/>
              <a:t>of bytes to read from file;</a:t>
            </a:r>
          </a:p>
          <a:p>
            <a:pPr/>
            <a:r>
              <a:rPr lang="en-US" smtClean="0"/>
              <a:t>	read </a:t>
            </a:r>
            <a:r>
              <a:rPr lang="en-US"/>
              <a:t>file into region (internal variant of read algorithm);</a:t>
            </a:r>
          </a:p>
          <a:p>
            <a:pPr/>
            <a:r>
              <a:rPr lang="en-US"/>
              <a:t>    lock region;</a:t>
            </a:r>
          </a:p>
          <a:p>
            <a:pPr/>
            <a:r>
              <a:rPr lang="en-US"/>
              <a:t>    mark region state: completely loaded into memory;</a:t>
            </a:r>
          </a:p>
          <a:p>
            <a:pPr/>
            <a:endParaRPr lang="en-US"/>
          </a:p>
          <a:p>
            <a:pPr/>
            <a:r>
              <a:rPr lang="en-US"/>
              <a:t>    awaken all processes waiting for region to be loaded;</a:t>
            </a:r>
          </a:p>
          <a:p>
            <a:pPr/>
            <a:r>
              <a:rPr lang="en-US"/>
              <a:t>}</a:t>
            </a:r>
            <a:endParaRPr lang="te-IN"/>
          </a:p>
        </p:txBody>
      </p:sp>
      <p:sp>
        <p:nvSpPr>
          <p:cNvPr id="13" name="TextBox 12"/>
          <p:cNvSpPr txBox="1"/>
          <p:nvPr/>
        </p:nvSpPr>
        <p:spPr>
          <a:xfrm>
            <a:off x="167846" y="4572000"/>
            <a:ext cx="4264454"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mtClean="0"/>
              <a:t>No other process is allowed to read region</a:t>
            </a:r>
            <a:endParaRPr lang="te-IN"/>
          </a:p>
        </p:txBody>
      </p:sp>
      <p:sp>
        <p:nvSpPr>
          <p:cNvPr id="17" name="TextBox 16"/>
          <p:cNvSpPr txBox="1"/>
          <p:nvPr/>
        </p:nvSpPr>
        <p:spPr>
          <a:xfrm>
            <a:off x="964435" y="5177133"/>
            <a:ext cx="3353565"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mtClean="0"/>
              <a:t>Read File to Region</a:t>
            </a:r>
            <a:endParaRPr lang="te-IN"/>
          </a:p>
        </p:txBody>
      </p:sp>
      <p:sp>
        <p:nvSpPr>
          <p:cNvPr id="18" name="TextBox 17"/>
          <p:cNvSpPr txBox="1"/>
          <p:nvPr/>
        </p:nvSpPr>
        <p:spPr>
          <a:xfrm>
            <a:off x="674293" y="5887558"/>
            <a:ext cx="4496565"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mtClean="0"/>
              <a:t>Allow the process for reading region</a:t>
            </a:r>
            <a:endParaRPr lang="te-IN"/>
          </a:p>
        </p:txBody>
      </p:sp>
      <p:cxnSp>
        <p:nvCxnSpPr>
          <p:cNvPr id="16" name="Straight Arrow Connector 15"/>
          <p:cNvCxnSpPr/>
          <p:nvPr/>
        </p:nvCxnSpPr>
        <p:spPr>
          <a:xfrm flipH="1">
            <a:off x="4572000" y="3320343"/>
            <a:ext cx="1105306" cy="12516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432300" y="4330700"/>
            <a:ext cx="1663700" cy="10310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5264150" y="5765800"/>
            <a:ext cx="413156" cy="306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1978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cond evt="onBegin" delay="0">
                          <p:tn val="12"/>
                        </p:cond>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nodeType="clickPar">
                      <p:stCondLst>
                        <p:cond delay="indefinite"/>
                        <p:cond evt="onBegin" delay="0">
                          <p:tn val="17"/>
                        </p:cond>
                      </p:stCondLst>
                      <p:childTnLst>
                        <p:par>
                          <p:cTn id="19" fill="hold" nodeType="afterGroup">
                            <p:stCondLst>
                              <p:cond delay="0"/>
                            </p:stCondLst>
                            <p:childTnLst>
                              <p:par>
                                <p:cTn id="20" presetID="42"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7" grpId="0"/>
      <p:bldP spid="3" grpId="0"/>
      <p:bldP spid="13" grpId="0"/>
      <p:bldP spid="17" grpId="0"/>
      <p:bldP spid="18" grpId="0"/>
    </p:bldLst>
  </p:timing>
</p:sld>
</file>

<file path=ppt/slides/slide11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4" name="TextBox 43">
            <a:extLst>
              <a:ext uri="{FF2B5EF4-FFF2-40B4-BE49-F238E27FC236}">
                <a16:creationId xmlns="" xmlns:a16="http://schemas.microsoft.com/office/drawing/2014/main" id="{EA625FDF-D975-4E29-AD19-18D67906CA99}"/>
              </a:ext>
            </a:extLst>
          </p:cNvPr>
          <p:cNvSpPr txBox="1"/>
          <p:nvPr/>
        </p:nvSpPr>
        <p:spPr>
          <a:xfrm>
            <a:off x="167846" y="1427517"/>
            <a:ext cx="4861354" cy="1569660"/>
          </a:xfrm>
          <a:prstGeom prst="rect">
            <a:avLst/>
          </a:prstGeom>
          <a:noFill/>
        </p:spPr>
        <p:txBody>
          <a:bodyPr wrap="square">
            <a:spAutoFit/>
          </a:bodyPr>
          <a:lstStyle>
            <a:defPPr>
              <a:defRPr lang="en-US"/>
            </a:defPPr>
          </a:lstStyle>
          <a:p>
            <a:pPr marL="342900" indent="-342900" algn="just">
              <a:buFont typeface="Wingdings" pitchFamily="2" charset="2"/>
              <a:buChar char="Ø"/>
              <a:defRPr/>
            </a:pPr>
            <a:r>
              <a:rPr lang="en-IN" sz="2400"/>
              <a:t>When a region is no </a:t>
            </a:r>
            <a:r>
              <a:rPr lang="en-IN" sz="2400" smtClean="0"/>
              <a:t>longer attached </a:t>
            </a:r>
            <a:r>
              <a:rPr lang="en-IN" sz="2400"/>
              <a:t>to any processes,  </a:t>
            </a:r>
            <a:r>
              <a:rPr lang="en-IN" sz="2400" smtClean="0"/>
              <a:t>the kernel </a:t>
            </a:r>
            <a:r>
              <a:rPr lang="en-IN" sz="2400"/>
              <a:t>can free the region </a:t>
            </a:r>
            <a:r>
              <a:rPr lang="en-IN" sz="2400" smtClean="0"/>
              <a:t>and return </a:t>
            </a:r>
            <a:r>
              <a:rPr lang="en-IN" sz="2400"/>
              <a:t>it to the list of free regions.</a:t>
            </a:r>
            <a:endParaRPr lang="en-IN" sz="2400"/>
          </a:p>
        </p:txBody>
      </p:sp>
      <p:sp>
        <p:nvSpPr>
          <p:cNvPr id="47" name="Rectangle 46">
            <a:extLst>
              <a:ext uri="{FF2B5EF4-FFF2-40B4-BE49-F238E27FC236}">
                <a16:creationId xmlns="" xmlns:a16="http://schemas.microsoft.com/office/drawing/2014/main" id="{155F7920-28F4-48E6-81BC-48EDF169C327}"/>
              </a:ext>
            </a:extLst>
          </p:cNvPr>
          <p:cNvSpPr/>
          <p:nvPr/>
        </p:nvSpPr>
        <p:spPr>
          <a:xfrm>
            <a:off x="295253" y="434414"/>
            <a:ext cx="5254647" cy="769441"/>
          </a:xfrm>
          <a:prstGeom prst="rect">
            <a:avLst/>
          </a:prstGeom>
        </p:spPr>
        <p:txBody>
          <a:bodyPr wrap="square">
            <a:spAutoFit/>
          </a:bodyPr>
          <a:lstStyle>
            <a:defPPr>
              <a:defRPr lang="en-US"/>
            </a:defPPr>
          </a:lstStyle>
          <a:p>
            <a:pPr>
              <a:spcBef>
                <a:spcPts val="600"/>
              </a:spcBef>
              <a:spcAft>
                <a:spcPts val="600"/>
              </a:spcAft>
            </a:pPr>
            <a:r>
              <a:rPr lang="en-US" sz="4400" b="1">
                <a:effectLst>
                  <a:outerShdw blurRad="38100" dist="38100" dir="2700000" algn="tl">
                    <a:srgbClr val="000000">
                      <a:alpha val="43137"/>
                    </a:srgbClr>
                  </a:outerShdw>
                </a:effectLst>
              </a:rPr>
              <a:t>Freeing a Region</a:t>
            </a:r>
            <a:endParaRPr lang="en-US" sz="4400" b="1">
              <a:effectLst>
                <a:outerShdw blurRad="38100" dist="38100" dir="2700000" algn="tl">
                  <a:srgbClr val="000000">
                    <a:alpha val="43137"/>
                  </a:srgbClr>
                </a:outerShdw>
              </a:effectLst>
            </a:endParaRPr>
          </a:p>
        </p:txBody>
      </p:sp>
      <p:sp>
        <p:nvSpPr>
          <p:cNvPr id="2" name="Rectangle 1"/>
          <p:cNvSpPr/>
          <p:nvPr/>
        </p:nvSpPr>
        <p:spPr>
          <a:xfrm>
            <a:off x="5549900" y="194917"/>
            <a:ext cx="5468741" cy="6463308"/>
          </a:xfrm>
          <a:prstGeom prst="rect">
            <a:avLst/>
          </a:prstGeom>
          <a:noFill/>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 Algorithm: freereg</a:t>
            </a:r>
            <a:endParaRPr lang="en-US"/>
          </a:p>
          <a:p>
            <a:pPr/>
            <a:r>
              <a:rPr lang="en-US"/>
              <a:t>* Input: pointer to a (locked) region</a:t>
            </a:r>
          </a:p>
          <a:p>
            <a:pPr/>
            <a:r>
              <a:rPr lang="en-US"/>
              <a:t>* Output: nothing</a:t>
            </a:r>
          </a:p>
          <a:p>
            <a:pPr/>
            <a:r>
              <a:rPr lang="en-US"/>
              <a:t>*/</a:t>
            </a:r>
          </a:p>
          <a:p>
            <a:pPr/>
            <a:r>
              <a:rPr lang="en-US"/>
              <a:t>{</a:t>
            </a:r>
          </a:p>
          <a:p>
            <a:pPr/>
            <a:r>
              <a:rPr lang="en-US"/>
              <a:t>    if (region reference count not a zero)</a:t>
            </a:r>
          </a:p>
          <a:p>
            <a:pPr/>
            <a:r>
              <a:rPr lang="en-US"/>
              <a:t>    {</a:t>
            </a:r>
          </a:p>
          <a:p>
            <a:pPr/>
            <a:r>
              <a:rPr lang="en-US"/>
              <a:t>        // some process still using region</a:t>
            </a:r>
          </a:p>
          <a:p>
            <a:pPr/>
            <a:endParaRPr lang="en-US"/>
          </a:p>
          <a:p>
            <a:pPr/>
            <a:r>
              <a:rPr lang="en-US"/>
              <a:t>        release region lock;</a:t>
            </a:r>
          </a:p>
          <a:p>
            <a:pPr/>
            <a:endParaRPr lang="en-US"/>
          </a:p>
          <a:p>
            <a:pPr/>
            <a:r>
              <a:rPr lang="en-US"/>
              <a:t>        if (region has an associated inode)</a:t>
            </a:r>
          </a:p>
          <a:p>
            <a:pPr/>
            <a:r>
              <a:rPr lang="en-US"/>
              <a:t>        </a:t>
            </a:r>
            <a:r>
              <a:rPr lang="en-US" smtClean="0"/>
              <a:t>	release </a:t>
            </a:r>
            <a:r>
              <a:rPr lang="en-US" err="1"/>
              <a:t>inode lock;</a:t>
            </a:r>
          </a:p>
          <a:p>
            <a:pPr/>
            <a:r>
              <a:rPr lang="en-US"/>
              <a:t>        return;</a:t>
            </a:r>
          </a:p>
          <a:p>
            <a:pPr/>
            <a:r>
              <a:rPr lang="en-US"/>
              <a:t>    }</a:t>
            </a:r>
          </a:p>
          <a:p>
            <a:pPr/>
            <a:r>
              <a:rPr lang="en-US"/>
              <a:t>    if (region has associated inode)</a:t>
            </a:r>
          </a:p>
          <a:p>
            <a:pPr/>
            <a:r>
              <a:rPr lang="en-US"/>
              <a:t>    </a:t>
            </a:r>
            <a:r>
              <a:rPr lang="en-US" smtClean="0"/>
              <a:t>	release </a:t>
            </a:r>
            <a:r>
              <a:rPr lang="en-US" err="1"/>
              <a:t>inode (algorithm: iput);</a:t>
            </a:r>
          </a:p>
          <a:p>
            <a:pPr/>
            <a:r>
              <a:rPr lang="en-US"/>
              <a:t>    free physical memory still associated with region;</a:t>
            </a:r>
          </a:p>
          <a:p>
            <a:pPr/>
            <a:r>
              <a:rPr lang="en-US"/>
              <a:t>    free auxiliary tables associated with region;</a:t>
            </a:r>
          </a:p>
          <a:p>
            <a:pPr/>
            <a:r>
              <a:rPr lang="en-US"/>
              <a:t>    clear region fields;</a:t>
            </a:r>
          </a:p>
          <a:p>
            <a:pPr/>
            <a:r>
              <a:rPr lang="en-US"/>
              <a:t>    place region on region free list;</a:t>
            </a:r>
          </a:p>
          <a:p>
            <a:pPr/>
            <a:r>
              <a:rPr lang="en-US"/>
              <a:t>    unlock region;</a:t>
            </a:r>
          </a:p>
          <a:p>
            <a:pPr/>
            <a:r>
              <a:rPr lang="en-US"/>
              <a:t>}</a:t>
            </a:r>
            <a:endParaRPr lang="te-IN"/>
          </a:p>
        </p:txBody>
      </p:sp>
    </p:spTree>
    <p:extLst>
      <p:ext uri="{BB962C8B-B14F-4D97-AF65-F5344CB8AC3E}">
        <p14:creationId xmlns:p14="http://schemas.microsoft.com/office/powerpoint/2010/main" val="29787463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7" grpId="0"/>
    </p:bldLst>
  </p:timing>
</p:sld>
</file>

<file path=ppt/slides/slide11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7" name="Rectangle 46">
            <a:extLst>
              <a:ext uri="{FF2B5EF4-FFF2-40B4-BE49-F238E27FC236}">
                <a16:creationId xmlns="" xmlns:a16="http://schemas.microsoft.com/office/drawing/2014/main" id="{155F7920-28F4-48E6-81BC-48EDF169C327}"/>
              </a:ext>
            </a:extLst>
          </p:cNvPr>
          <p:cNvSpPr/>
          <p:nvPr/>
        </p:nvSpPr>
        <p:spPr>
          <a:xfrm>
            <a:off x="295253" y="219325"/>
            <a:ext cx="5254647" cy="1446550"/>
          </a:xfrm>
          <a:prstGeom prst="rect">
            <a:avLst/>
          </a:prstGeom>
        </p:spPr>
        <p:txBody>
          <a:bodyPr wrap="square">
            <a:spAutoFit/>
          </a:bodyPr>
          <a:lstStyle>
            <a:defPPr>
              <a:defRPr lang="en-US"/>
            </a:defPPr>
          </a:lstStyle>
          <a:p>
            <a:pPr>
              <a:spcBef>
                <a:spcPts val="600"/>
              </a:spcBef>
              <a:spcAft>
                <a:spcPts val="600"/>
              </a:spcAft>
            </a:pPr>
            <a:r>
              <a:rPr lang="en-US" sz="4400" b="1"/>
              <a:t>Detaching a Region from a Process</a:t>
            </a:r>
            <a:endParaRPr lang="en-US" sz="4400">
              <a:effectLst>
                <a:outerShdw blurRad="38100" dist="38100" dir="2700000" algn="tl">
                  <a:srgbClr val="000000">
                    <a:alpha val="43137"/>
                  </a:srgbClr>
                </a:outerShdw>
              </a:effectLst>
            </a:endParaRPr>
          </a:p>
        </p:txBody>
      </p:sp>
      <p:sp>
        <p:nvSpPr>
          <p:cNvPr id="3" name="Rectangle 2"/>
          <p:cNvSpPr/>
          <p:nvPr/>
        </p:nvSpPr>
        <p:spPr>
          <a:xfrm>
            <a:off x="190500" y="1665875"/>
            <a:ext cx="5359400" cy="4893647"/>
          </a:xfrm>
          <a:prstGeom prst="rect">
            <a:avLst/>
          </a:prstGeom>
        </p:spPr>
        <p:txBody>
          <a:bodyPr wrap="square">
            <a:spAutoFit/>
          </a:bodyPr>
          <a:lstStyle>
            <a:defPPr>
              <a:defRPr lang="en-US"/>
            </a:defPPr>
          </a:lstStyle>
          <a:p>
            <a:pPr marL="285750" indent="-285750">
              <a:buFont typeface="Arial" pitchFamily="34" charset="0"/>
              <a:buChar char="•"/>
            </a:pPr>
            <a:r>
              <a:rPr lang="en-US" sz="2400"/>
              <a:t>The kernel detaches regions by the exec, exit, and shmdt system calls. </a:t>
            </a:r>
            <a:endParaRPr lang="en-US" sz="2400" smtClean="0"/>
          </a:p>
          <a:p>
            <a:pPr marL="285750" indent="-285750">
              <a:buFont typeface="Arial" pitchFamily="34" charset="0"/>
              <a:buChar char="•"/>
            </a:pPr>
            <a:r>
              <a:rPr lang="en-US" sz="2400"/>
              <a:t>The address translation mechanisms thus invalidated apply specifically to the process, not to the region (as in the algorithm </a:t>
            </a:r>
            <a:r>
              <a:rPr lang="en-US" sz="2400" b="1" err="1"/>
              <a:t>freereg</a:t>
            </a:r>
            <a:r>
              <a:rPr lang="en-US" sz="2400"/>
              <a:t>). </a:t>
            </a:r>
            <a:endParaRPr lang="en-US" sz="2400" smtClean="0"/>
          </a:p>
          <a:p>
            <a:pPr marL="285750" indent="-285750">
              <a:buFont typeface="Arial" pitchFamily="34" charset="0"/>
              <a:buChar char="•"/>
            </a:pPr>
            <a:r>
              <a:rPr lang="en-US" sz="2400"/>
              <a:t>The kernel decrements the region reference count. </a:t>
            </a:r>
            <a:endParaRPr lang="en-US" sz="2400" smtClean="0"/>
          </a:p>
          <a:p>
            <a:pPr marL="285750" indent="-285750">
              <a:buFont typeface="Arial" pitchFamily="34" charset="0"/>
              <a:buChar char="•"/>
            </a:pPr>
            <a:r>
              <a:rPr lang="en-US" sz="2400" smtClean="0"/>
              <a:t>If </a:t>
            </a:r>
            <a:r>
              <a:rPr lang="en-US" sz="2400"/>
              <a:t>the region referenced count drops to </a:t>
            </a:r>
            <a:r>
              <a:rPr lang="en-US" sz="2400" smtClean="0"/>
              <a:t>0,  the </a:t>
            </a:r>
            <a:r>
              <a:rPr lang="en-US" sz="2400"/>
              <a:t>kernel frees the region with algorithm </a:t>
            </a:r>
            <a:r>
              <a:rPr lang="en-US" sz="2400" b="1" err="1"/>
              <a:t>freereg</a:t>
            </a:r>
            <a:r>
              <a:rPr lang="en-US" sz="2400"/>
              <a:t>. </a:t>
            </a:r>
            <a:endParaRPr lang="en-US" sz="2400" smtClean="0"/>
          </a:p>
          <a:p>
            <a:pPr marL="285750" indent="-285750">
              <a:buFont typeface="Arial" pitchFamily="34" charset="0"/>
              <a:buChar char="•"/>
            </a:pPr>
            <a:r>
              <a:rPr lang="en-US" sz="2400" smtClean="0"/>
              <a:t>Otherwise</a:t>
            </a:r>
            <a:r>
              <a:rPr lang="en-US" sz="2400"/>
              <a:t>, it only releases the region and inode locks.</a:t>
            </a:r>
            <a:endParaRPr lang="te-IN" sz="2400"/>
          </a:p>
        </p:txBody>
      </p:sp>
      <p:sp>
        <p:nvSpPr>
          <p:cNvPr id="13" name="Rectangle 12"/>
          <p:cNvSpPr/>
          <p:nvPr/>
        </p:nvSpPr>
        <p:spPr>
          <a:xfrm>
            <a:off x="5549900" y="1248943"/>
            <a:ext cx="6438900" cy="480131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 Algorithm: detachreg</a:t>
            </a:r>
            <a:endParaRPr lang="en-US"/>
          </a:p>
          <a:p>
            <a:pPr/>
            <a:r>
              <a:rPr lang="en-US"/>
              <a:t>* Input: pointer to per process region table entry</a:t>
            </a:r>
          </a:p>
          <a:p>
            <a:pPr/>
            <a:r>
              <a:rPr lang="en-US"/>
              <a:t>* Output: nothing</a:t>
            </a:r>
          </a:p>
          <a:p>
            <a:pPr/>
            <a:r>
              <a:rPr lang="en-US"/>
              <a:t>*/</a:t>
            </a:r>
          </a:p>
          <a:p>
            <a:pPr/>
            <a:r>
              <a:rPr lang="en-US"/>
              <a:t>{</a:t>
            </a:r>
          </a:p>
          <a:p>
            <a:pPr/>
            <a:r>
              <a:rPr lang="en-US"/>
              <a:t>    get auxiliary memory management tables for process, release as </a:t>
            </a:r>
            <a:r>
              <a:rPr lang="en-US" smtClean="0"/>
              <a:t>	appropriate</a:t>
            </a:r>
            <a:r>
              <a:rPr lang="en-US"/>
              <a:t>;</a:t>
            </a:r>
          </a:p>
          <a:p>
            <a:pPr/>
            <a:r>
              <a:rPr lang="en-US"/>
              <a:t>    decrement process size;</a:t>
            </a:r>
          </a:p>
          <a:p>
            <a:pPr/>
            <a:r>
              <a:rPr lang="en-US"/>
              <a:t>    decrement region reference count;</a:t>
            </a:r>
          </a:p>
          <a:p>
            <a:pPr/>
            <a:r>
              <a:rPr lang="en-US"/>
              <a:t>    if (region reference count is 0 and region not stick bit)</a:t>
            </a:r>
          </a:p>
          <a:p>
            <a:pPr/>
            <a:r>
              <a:rPr lang="en-US"/>
              <a:t>    </a:t>
            </a:r>
            <a:r>
              <a:rPr lang="en-US" smtClean="0"/>
              <a:t>	free </a:t>
            </a:r>
            <a:r>
              <a:rPr lang="en-US"/>
              <a:t>region (algorithm: freereg;)</a:t>
            </a:r>
          </a:p>
          <a:p>
            <a:pPr/>
            <a:r>
              <a:rPr lang="en-US"/>
              <a:t>    else // either reference count non-0 or region sticky bit on</a:t>
            </a:r>
          </a:p>
          <a:p>
            <a:pPr/>
            <a:r>
              <a:rPr lang="en-US"/>
              <a:t>    {</a:t>
            </a:r>
          </a:p>
          <a:p>
            <a:pPr/>
            <a:r>
              <a:rPr lang="en-US"/>
              <a:t>        free inode lock, if applicable (inode associated with region);</a:t>
            </a:r>
          </a:p>
          <a:p>
            <a:pPr/>
            <a:r>
              <a:rPr lang="en-US"/>
              <a:t>        free region lock;</a:t>
            </a:r>
          </a:p>
          <a:p>
            <a:pPr/>
            <a:r>
              <a:rPr lang="en-US"/>
              <a:t>    }</a:t>
            </a:r>
          </a:p>
          <a:p>
            <a:pPr/>
            <a:r>
              <a:rPr lang="en-US"/>
              <a:t>}</a:t>
            </a:r>
            <a:endParaRPr lang="te-IN"/>
          </a:p>
        </p:txBody>
      </p:sp>
    </p:spTree>
    <p:extLst>
      <p:ext uri="{BB962C8B-B14F-4D97-AF65-F5344CB8AC3E}">
        <p14:creationId xmlns:p14="http://schemas.microsoft.com/office/powerpoint/2010/main" val="23426282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030" name="Picture 6">
            <a:extLst>
              <a:ext uri="{FF2B5EF4-FFF2-40B4-BE49-F238E27FC236}">
                <a16:creationId xmlns:a16="http://schemas.microsoft.com/office/drawing/2014/main" id="{B3DEE7EC-4619-41A1-9689-F8E8216EF0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6271" y="1878812"/>
            <a:ext cx="4749863" cy="375153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5F143494-C438-4F85-8563-F756FD09FA89}"/>
              </a:ext>
            </a:extLst>
          </p:cNvPr>
          <p:cNvSpPr>
            <a:spLocks noGrp="1"/>
          </p:cNvSpPr>
          <p:nvPr>
            <p:ph type="title"/>
          </p:nvPr>
        </p:nvSpPr>
        <p:spPr>
          <a:xfrm>
            <a:off x="176271" y="208308"/>
            <a:ext cx="10636784" cy="1325563"/>
          </a:xfrm>
        </p:spPr>
        <p:txBody>
          <a:bodyPr/>
          <a:lstStyle>
            <a:defPPr/>
          </a:lstStyle>
          <a:p>
            <a:pPr/>
            <a:r>
              <a:rPr lang="en-US" b="1">
                <a:effectLst>
                  <a:outerShdw blurRad="38100" dist="38100" dir="2700000" algn="tl">
                    <a:srgbClr val="000000">
                      <a:alpha val="43137"/>
                    </a:srgbClr>
                  </a:outerShdw>
                </a:effectLst>
              </a:rPr>
              <a:t>Kernel Space and User Space for XV6</a:t>
            </a:r>
            <a:endParaRPr lang="en-IN" b="1">
              <a:effectLst>
                <a:outerShdw blurRad="38100" dist="38100" dir="2700000" algn="tl">
                  <a:srgbClr val="000000">
                    <a:alpha val="43137"/>
                  </a:srgbClr>
                </a:outerShdw>
              </a:effectLst>
            </a:endParaRPr>
          </a:p>
        </p:txBody>
      </p:sp>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pic>
        <p:nvPicPr>
          <p:cNvPr id="1028" name="Picture 4">
            <a:extLst>
              <a:ext uri="{FF2B5EF4-FFF2-40B4-BE49-F238E27FC236}">
                <a16:creationId xmlns:a16="http://schemas.microsoft.com/office/drawing/2014/main" id="{9289D340-A1E5-4755-B09A-A40556A04FE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012231" y="1821149"/>
            <a:ext cx="7179769" cy="406853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DC31D07-9D79-4173-AF9F-D842EB4537DE}"/>
              </a:ext>
            </a:extLst>
          </p:cNvPr>
          <p:cNvSpPr txBox="1"/>
          <p:nvPr/>
        </p:nvSpPr>
        <p:spPr>
          <a:xfrm>
            <a:off x="3468414" y="6074954"/>
            <a:ext cx="3799490" cy="369332"/>
          </a:xfrm>
          <a:prstGeom prst="rect">
            <a:avLst/>
          </a:prstGeom>
          <a:noFill/>
        </p:spPr>
        <p:txBody>
          <a:bodyPr wrap="square">
            <a:spAutoFit/>
          </a:bodyPr>
          <a:lstStyle>
            <a:defPPr>
              <a:defRPr lang="en-US"/>
            </a:defPPr>
          </a:lstStyle>
          <a:p>
            <a:pPr/>
            <a:r>
              <a:rPr lang="en-IN" b="1" i="0">
                <a:solidFill>
                  <a:srgbClr val="404040"/>
                </a:solidFill>
                <a:effectLst/>
                <a:latin typeface="Lato"/>
              </a:rPr>
              <a:t>Layout of a virtual address space</a:t>
            </a:r>
            <a:endParaRPr lang="en-US" b="1"/>
          </a:p>
        </p:txBody>
      </p:sp>
    </p:spTree>
    <p:extLst>
      <p:ext uri="{BB962C8B-B14F-4D97-AF65-F5344CB8AC3E}">
        <p14:creationId xmlns:p14="http://schemas.microsoft.com/office/powerpoint/2010/main" val="3723083376"/>
      </p:ext>
    </p:extLst>
  </p:cSld>
  <p:clrMapOvr>
    <a:masterClrMapping/>
  </p:clrMapOvr>
  <p:transition/>
  <p:timing/>
</p:sld>
</file>

<file path=ppt/slides/slide12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7" name="Rectangle 46">
            <a:extLst>
              <a:ext uri="{FF2B5EF4-FFF2-40B4-BE49-F238E27FC236}">
                <a16:creationId xmlns="" xmlns:a16="http://schemas.microsoft.com/office/drawing/2014/main" id="{155F7920-28F4-48E6-81BC-48EDF169C327}"/>
              </a:ext>
            </a:extLst>
          </p:cNvPr>
          <p:cNvSpPr/>
          <p:nvPr/>
        </p:nvSpPr>
        <p:spPr>
          <a:xfrm>
            <a:off x="242876" y="452268"/>
            <a:ext cx="5254647" cy="769441"/>
          </a:xfrm>
          <a:prstGeom prst="rect">
            <a:avLst/>
          </a:prstGeom>
        </p:spPr>
        <p:txBody>
          <a:bodyPr wrap="square">
            <a:spAutoFit/>
          </a:bodyPr>
          <a:lstStyle>
            <a:defPPr>
              <a:defRPr lang="en-US"/>
            </a:defPPr>
          </a:lstStyle>
          <a:p>
            <a:pPr>
              <a:spcBef>
                <a:spcPts val="600"/>
              </a:spcBef>
              <a:spcAft>
                <a:spcPts val="600"/>
              </a:spcAft>
            </a:pPr>
            <a:r>
              <a:rPr lang="en-US" sz="4400" b="1"/>
              <a:t>Duplicating a Region</a:t>
            </a:r>
            <a:endParaRPr lang="en-US" sz="4400">
              <a:effectLst>
                <a:outerShdw blurRad="38100" dist="38100" dir="2700000" algn="tl">
                  <a:srgbClr val="000000">
                    <a:alpha val="43137"/>
                  </a:srgbClr>
                </a:outerShdw>
              </a:effectLst>
            </a:endParaRPr>
          </a:p>
        </p:txBody>
      </p:sp>
      <p:sp>
        <p:nvSpPr>
          <p:cNvPr id="3" name="Rectangle 2"/>
          <p:cNvSpPr/>
          <p:nvPr/>
        </p:nvSpPr>
        <p:spPr>
          <a:xfrm>
            <a:off x="190500" y="1813836"/>
            <a:ext cx="5524500" cy="3785652"/>
          </a:xfrm>
          <a:prstGeom prst="rect">
            <a:avLst/>
          </a:prstGeom>
        </p:spPr>
        <p:txBody>
          <a:bodyPr wrap="square">
            <a:spAutoFit/>
          </a:bodyPr>
          <a:lstStyle>
            <a:defPPr>
              <a:defRPr lang="en-US"/>
            </a:defPPr>
          </a:lstStyle>
          <a:p>
            <a:pPr marL="285750" indent="-285750">
              <a:buFont typeface="Arial" pitchFamily="34" charset="0"/>
              <a:buChar char="•"/>
            </a:pPr>
            <a:r>
              <a:rPr lang="en-US" sz="2400"/>
              <a:t>In the fork system call, the kernel requires to duplicate the regions of a process. </a:t>
            </a:r>
            <a:endParaRPr lang="en-US" sz="2400" smtClean="0"/>
          </a:p>
          <a:p>
            <a:pPr marL="285750" indent="-285750">
              <a:buFont typeface="Arial" pitchFamily="34" charset="0"/>
              <a:buChar char="•"/>
            </a:pPr>
            <a:r>
              <a:rPr lang="en-US" sz="2400" smtClean="0"/>
              <a:t>If </a:t>
            </a:r>
            <a:r>
              <a:rPr lang="en-US" sz="2400"/>
              <a:t>the region is shared, the kernel just increments the reference count of the region. </a:t>
            </a:r>
            <a:endParaRPr lang="en-US" sz="2400" smtClean="0"/>
          </a:p>
          <a:p>
            <a:pPr marL="285750" indent="-285750">
              <a:buFont typeface="Arial" pitchFamily="34" charset="0"/>
              <a:buChar char="•"/>
            </a:pPr>
            <a:r>
              <a:rPr lang="en-US" sz="2400" smtClean="0"/>
              <a:t>If </a:t>
            </a:r>
            <a:r>
              <a:rPr lang="en-US" sz="2400"/>
              <a:t>it is not shared, the kernel has to physically copy it, so it allocates a new region table entry, page table, and physical memory for the region. </a:t>
            </a:r>
            <a:endParaRPr lang="te-IN" sz="2400"/>
          </a:p>
        </p:txBody>
      </p:sp>
      <p:pic>
        <p:nvPicPr>
          <p:cNvPr id="2050" name="Picture 2" descr="enter image description her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73723" y="875088"/>
            <a:ext cx="5599767" cy="5017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8223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2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7" name="Rectangle 46">
            <a:extLst>
              <a:ext uri="{FF2B5EF4-FFF2-40B4-BE49-F238E27FC236}">
                <a16:creationId xmlns="" xmlns:a16="http://schemas.microsoft.com/office/drawing/2014/main" id="{155F7920-28F4-48E6-81BC-48EDF169C327}"/>
              </a:ext>
            </a:extLst>
          </p:cNvPr>
          <p:cNvSpPr/>
          <p:nvPr/>
        </p:nvSpPr>
        <p:spPr>
          <a:xfrm>
            <a:off x="242876" y="452268"/>
            <a:ext cx="5254647" cy="769441"/>
          </a:xfrm>
          <a:prstGeom prst="rect">
            <a:avLst/>
          </a:prstGeom>
        </p:spPr>
        <p:txBody>
          <a:bodyPr wrap="square">
            <a:spAutoFit/>
          </a:bodyPr>
          <a:lstStyle>
            <a:defPPr>
              <a:defRPr lang="en-US"/>
            </a:defPPr>
          </a:lstStyle>
          <a:p>
            <a:pPr>
              <a:spcBef>
                <a:spcPts val="600"/>
              </a:spcBef>
              <a:spcAft>
                <a:spcPts val="600"/>
              </a:spcAft>
            </a:pPr>
            <a:r>
              <a:rPr lang="en-US" sz="4400" b="1"/>
              <a:t>Duplicating a Region</a:t>
            </a:r>
            <a:endParaRPr lang="en-US" sz="4400">
              <a:effectLst>
                <a:outerShdw blurRad="38100" dist="38100" dir="2700000" algn="tl">
                  <a:srgbClr val="000000">
                    <a:alpha val="43137"/>
                  </a:srgbClr>
                </a:outerShdw>
              </a:effectLst>
            </a:endParaRPr>
          </a:p>
        </p:txBody>
      </p:sp>
      <p:sp>
        <p:nvSpPr>
          <p:cNvPr id="2" name="Rectangle 1"/>
          <p:cNvSpPr/>
          <p:nvPr/>
        </p:nvSpPr>
        <p:spPr>
          <a:xfrm>
            <a:off x="520700" y="1929646"/>
            <a:ext cx="9753599" cy="424731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 Algorithm: duplicate_reg</a:t>
            </a:r>
            <a:endParaRPr lang="en-US"/>
          </a:p>
          <a:p>
            <a:pPr/>
            <a:r>
              <a:rPr lang="en-US"/>
              <a:t>* Input: pointer to region table entry</a:t>
            </a:r>
          </a:p>
          <a:p>
            <a:pPr/>
            <a:r>
              <a:rPr lang="en-US"/>
              <a:t>* Output: pointer to a region that similar to input region</a:t>
            </a:r>
          </a:p>
          <a:p>
            <a:pPr/>
            <a:r>
              <a:rPr lang="en-US"/>
              <a:t>*/</a:t>
            </a:r>
          </a:p>
          <a:p>
            <a:pPr/>
            <a:r>
              <a:rPr lang="en-US"/>
              <a:t>{</a:t>
            </a:r>
          </a:p>
          <a:p>
            <a:pPr/>
            <a:r>
              <a:rPr lang="en-US"/>
              <a:t>    if (region type is shared)</a:t>
            </a:r>
          </a:p>
          <a:p>
            <a:pPr/>
            <a:r>
              <a:rPr lang="en-US"/>
              <a:t>    // caller will increment region reference count with attachreg call</a:t>
            </a:r>
          </a:p>
          <a:p>
            <a:pPr/>
            <a:r>
              <a:rPr lang="en-US"/>
              <a:t>    return (input region pointer);</a:t>
            </a:r>
          </a:p>
          <a:p>
            <a:pPr/>
            <a:r>
              <a:rPr lang="en-US"/>
              <a:t>    allocate new region (through the allocreg);</a:t>
            </a:r>
          </a:p>
          <a:p>
            <a:pPr/>
            <a:endParaRPr lang="en-US"/>
          </a:p>
          <a:p>
            <a:pPr/>
            <a:r>
              <a:rPr lang="en-US"/>
              <a:t>    set up auxiliary memory management structures, as currently exist </a:t>
            </a:r>
            <a:r>
              <a:rPr lang="en-US" smtClean="0"/>
              <a:t>in input region</a:t>
            </a:r>
            <a:r>
              <a:rPr lang="en-US"/>
              <a:t>;</a:t>
            </a:r>
          </a:p>
          <a:p>
            <a:pPr/>
            <a:r>
              <a:rPr lang="en-US"/>
              <a:t>    allocate physical memory region contents;</a:t>
            </a:r>
          </a:p>
          <a:p>
            <a:pPr/>
            <a:r>
              <a:rPr lang="en-US"/>
              <a:t>    "copy" region contents from input region to newly allocated region;</a:t>
            </a:r>
          </a:p>
          <a:p>
            <a:pPr/>
            <a:r>
              <a:rPr lang="en-US"/>
              <a:t>    return (pointer to allocated region);</a:t>
            </a:r>
          </a:p>
          <a:p>
            <a:pPr/>
            <a:r>
              <a:rPr lang="en-US"/>
              <a:t>}</a:t>
            </a:r>
            <a:endParaRPr lang="te-IN"/>
          </a:p>
        </p:txBody>
      </p:sp>
    </p:spTree>
    <p:extLst>
      <p:ext uri="{BB962C8B-B14F-4D97-AF65-F5344CB8AC3E}">
        <p14:creationId xmlns:p14="http://schemas.microsoft.com/office/powerpoint/2010/main" val="33082968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2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 name="Rectangle 10">
            <a:extLst>
              <a:ext uri="{FF2B5EF4-FFF2-40B4-BE49-F238E27FC236}">
                <a16:creationId xmlns="" xmlns:a16="http://schemas.microsoft.com/office/drawing/2014/main" id="{0E309118-9194-4F8F-97C8-FD164DB1AF4D}"/>
              </a:ext>
            </a:extLst>
          </p:cNvPr>
          <p:cNvSpPr/>
          <p:nvPr/>
        </p:nvSpPr>
        <p:spPr>
          <a:xfrm>
            <a:off x="670651" y="2686280"/>
            <a:ext cx="10850697"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5" name="Title 4">
            <a:extLst>
              <a:ext uri="{FF2B5EF4-FFF2-40B4-BE49-F238E27FC236}">
                <a16:creationId xmlns="" xmlns:a16="http://schemas.microsoft.com/office/drawing/2014/main" id="{5F143494-C438-4F85-8563-F756FD09FA89}"/>
              </a:ext>
            </a:extLst>
          </p:cNvPr>
          <p:cNvSpPr>
            <a:spLocks noGrp="1"/>
          </p:cNvSpPr>
          <p:nvPr>
            <p:ph type="title"/>
          </p:nvPr>
        </p:nvSpPr>
        <p:spPr>
          <a:xfrm>
            <a:off x="670650" y="2767586"/>
            <a:ext cx="10850697" cy="1325563"/>
          </a:xfrm>
        </p:spPr>
        <p:txBody>
          <a:bodyPr>
            <a:normAutofit/>
          </a:bodyPr>
          <a:lstStyle>
            <a:defPPr/>
          </a:lstStyle>
          <a:p>
            <a:pPr algn="ctr"/>
            <a:r>
              <a:rPr lang="en-US" sz="5400" b="1" spc="50" smtClean="0">
                <a:ln w="0"/>
                <a:solidFill>
                  <a:schemeClr val="bg1"/>
                </a:solidFill>
                <a:effectLst>
                  <a:innerShdw blurRad="63500" dist="50800" dir="13500000">
                    <a:srgbClr val="000000">
                      <a:alpha val="50000"/>
                    </a:srgbClr>
                  </a:innerShdw>
                </a:effectLst>
                <a:latin typeface="+mn-lt"/>
              </a:rPr>
              <a:t>XV6 Implementation</a:t>
            </a:r>
            <a:endParaRPr lang="en-IN" b="1" spc="50">
              <a:ln w="0"/>
              <a:solidFill>
                <a:schemeClr val="bg1"/>
              </a:solidFill>
              <a:effectLst>
                <a:innerShdw blurRad="63500" dist="50800" dir="13500000">
                  <a:srgbClr val="000000">
                    <a:alpha val="50000"/>
                  </a:srgbClr>
                </a:innerShdw>
              </a:effectLst>
              <a:latin typeface="+mn-lt"/>
            </a:endParaRPr>
          </a:p>
        </p:txBody>
      </p:sp>
      <p:pic>
        <p:nvPicPr>
          <p:cNvPr id="8" name="Picture 2" descr="KL Deemed to be University Logo">
            <a:extLst>
              <a:ext uri="{FF2B5EF4-FFF2-40B4-BE49-F238E27FC236}">
                <a16:creationId xmlns=""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4644F1C0-F409-46E9-AC60-F0BFBBA2A864}"/>
              </a:ext>
            </a:extLst>
          </p:cNvPr>
          <p:cNvSpPr/>
          <p:nvPr/>
        </p:nvSpPr>
        <p:spPr>
          <a:xfrm>
            <a:off x="0" y="6739549"/>
            <a:ext cx="10634098"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151C5FAD-B59B-440E-88F5-E5C427292DCE}"/>
              </a:ext>
            </a:extLst>
          </p:cNvPr>
          <p:cNvSpPr/>
          <p:nvPr/>
        </p:nvSpPr>
        <p:spPr>
          <a:xfrm>
            <a:off x="1"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 xmlns:a16="http://schemas.microsoft.com/office/drawing/2014/main" id="{98EC019E-BEB9-49A1-B463-36249D33CCA8}"/>
              </a:ext>
            </a:extLst>
          </p:cNvPr>
          <p:cNvSpPr/>
          <p:nvPr/>
        </p:nvSpPr>
        <p:spPr>
          <a:xfrm>
            <a:off x="11788048"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Tree>
    <p:extLst>
      <p:ext uri="{BB962C8B-B14F-4D97-AF65-F5344CB8AC3E}">
        <p14:creationId xmlns:p14="http://schemas.microsoft.com/office/powerpoint/2010/main" val="2435052303"/>
      </p:ext>
    </p:extLst>
  </p:cSld>
  <p:clrMapOvr>
    <a:masterClrMapping/>
  </p:clrMapOvr>
  <p:transition/>
  <p:timing/>
</p:sld>
</file>

<file path=ppt/slides/slide12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7" name="Rectangle 46">
            <a:extLst>
              <a:ext uri="{FF2B5EF4-FFF2-40B4-BE49-F238E27FC236}">
                <a16:creationId xmlns="" xmlns:a16="http://schemas.microsoft.com/office/drawing/2014/main" id="{155F7920-28F4-48E6-81BC-48EDF169C327}"/>
              </a:ext>
            </a:extLst>
          </p:cNvPr>
          <p:cNvSpPr/>
          <p:nvPr/>
        </p:nvSpPr>
        <p:spPr>
          <a:xfrm>
            <a:off x="295253" y="434414"/>
            <a:ext cx="9750447" cy="769441"/>
          </a:xfrm>
          <a:prstGeom prst="rect">
            <a:avLst/>
          </a:prstGeom>
        </p:spPr>
        <p:txBody>
          <a:bodyPr wrap="square">
            <a:spAutoFit/>
          </a:bodyPr>
          <a:lstStyle>
            <a:defPPr>
              <a:defRPr lang="en-US"/>
            </a:defPPr>
          </a:lstStyle>
          <a:p>
            <a:pPr>
              <a:spcBef>
                <a:spcPts val="600"/>
              </a:spcBef>
              <a:spcAft>
                <a:spcPts val="600"/>
              </a:spcAft>
            </a:pPr>
            <a:r>
              <a:rPr lang="en-US" sz="4400" b="1">
                <a:effectLst>
                  <a:outerShdw blurRad="38100" dist="38100" dir="2700000" algn="tl">
                    <a:srgbClr val="000000">
                      <a:alpha val="43137"/>
                    </a:srgbClr>
                  </a:outerShdw>
                </a:effectLst>
              </a:rPr>
              <a:t>Allocate a </a:t>
            </a:r>
            <a:r>
              <a:rPr lang="en-US" sz="4400" b="1" smtClean="0">
                <a:effectLst>
                  <a:outerShdw blurRad="38100" dist="38100" dir="2700000" algn="tl">
                    <a:srgbClr val="000000">
                      <a:alpha val="43137"/>
                    </a:srgbClr>
                  </a:outerShdw>
                </a:effectLst>
              </a:rPr>
              <a:t>region Algorithm in xv6</a:t>
            </a:r>
            <a:endParaRPr lang="en-US" sz="4400" b="1">
              <a:effectLst>
                <a:outerShdw blurRad="38100" dist="38100" dir="2700000" algn="tl">
                  <a:srgbClr val="000000">
                    <a:alpha val="43137"/>
                  </a:srgbClr>
                </a:outerShdw>
              </a:effectLst>
            </a:endParaRPr>
          </a:p>
        </p:txBody>
      </p:sp>
      <p:sp>
        <p:nvSpPr>
          <p:cNvPr id="2" name="Rectangle 1"/>
          <p:cNvSpPr/>
          <p:nvPr/>
        </p:nvSpPr>
        <p:spPr>
          <a:xfrm>
            <a:off x="193651" y="1814805"/>
            <a:ext cx="7032647" cy="452431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1924 // Allocate page tables and physical memory to grow process from oldsz </a:t>
            </a:r>
            <a:r>
              <a:rPr lang="en-US" smtClean="0"/>
              <a:t>to newsz</a:t>
            </a:r>
            <a:r>
              <a:rPr lang="en-US"/>
              <a:t>, which need not be page aligned. Returns new size or 0 on error.</a:t>
            </a:r>
          </a:p>
          <a:p>
            <a:pPr/>
            <a:r>
              <a:rPr lang="en-US"/>
              <a:t>1926 int</a:t>
            </a:r>
            <a:endParaRPr lang="en-US"/>
          </a:p>
          <a:p>
            <a:pPr/>
            <a:r>
              <a:rPr lang="en-US"/>
              <a:t>1927 allocuvm(pde_t *pgdir, uint oldsz, uint newsz)</a:t>
            </a:r>
          </a:p>
          <a:p>
            <a:pPr/>
            <a:r>
              <a:rPr lang="en-US"/>
              <a:t>1928 {</a:t>
            </a:r>
          </a:p>
          <a:p>
            <a:pPr/>
            <a:r>
              <a:rPr lang="en-US"/>
              <a:t>1929 char *mem;</a:t>
            </a:r>
          </a:p>
          <a:p>
            <a:pPr/>
            <a:r>
              <a:rPr lang="en-US"/>
              <a:t>1930 uint a;</a:t>
            </a:r>
          </a:p>
          <a:p>
            <a:pPr/>
            <a:r>
              <a:rPr lang="en-US"/>
              <a:t>1931</a:t>
            </a:r>
          </a:p>
          <a:p>
            <a:pPr/>
            <a:r>
              <a:rPr lang="en-US"/>
              <a:t>1932 if(newsz &gt;= KERNBASE)</a:t>
            </a:r>
          </a:p>
          <a:p>
            <a:pPr/>
            <a:r>
              <a:rPr lang="en-US"/>
              <a:t>1933 return 0;</a:t>
            </a:r>
          </a:p>
          <a:p>
            <a:pPr/>
            <a:r>
              <a:rPr lang="en-US"/>
              <a:t>1934 if(newsz &lt; oldsz)</a:t>
            </a:r>
          </a:p>
          <a:p>
            <a:pPr/>
            <a:r>
              <a:rPr lang="en-US"/>
              <a:t>1935 return oldsz</a:t>
            </a:r>
            <a:r>
              <a:rPr lang="en-US" smtClean="0"/>
              <a:t>;</a:t>
            </a:r>
          </a:p>
          <a:p>
            <a:pPr/>
            <a:r>
              <a:rPr lang="en-US" smtClean="0"/>
              <a:t>1936</a:t>
            </a:r>
          </a:p>
          <a:p>
            <a:pPr/>
            <a:r>
              <a:rPr lang="en-US" smtClean="0"/>
              <a:t>1937 </a:t>
            </a:r>
            <a:r>
              <a:rPr lang="en-US"/>
              <a:t>a = PGROUNDUP(oldsz);</a:t>
            </a:r>
          </a:p>
          <a:p>
            <a:pPr/>
            <a:endParaRPr lang="en-US"/>
          </a:p>
        </p:txBody>
      </p:sp>
      <p:sp>
        <p:nvSpPr>
          <p:cNvPr id="13" name="Rectangle 12"/>
          <p:cNvSpPr/>
          <p:nvPr/>
        </p:nvSpPr>
        <p:spPr>
          <a:xfrm>
            <a:off x="7327897" y="1814805"/>
            <a:ext cx="4864101"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mtClean="0"/>
              <a:t>1938 </a:t>
            </a:r>
            <a:r>
              <a:rPr lang="en-US"/>
              <a:t>for(; a &lt; newsz; a += PGSIZE){</a:t>
            </a:r>
          </a:p>
          <a:p>
            <a:pPr/>
            <a:r>
              <a:rPr lang="en-US"/>
              <a:t>1939 mem = kalloc();</a:t>
            </a:r>
          </a:p>
          <a:p>
            <a:pPr/>
            <a:r>
              <a:rPr lang="en-US"/>
              <a:t>1940 if(mem == 0){</a:t>
            </a:r>
          </a:p>
          <a:p>
            <a:pPr/>
            <a:r>
              <a:rPr lang="en-US"/>
              <a:t>1941 </a:t>
            </a:r>
            <a:r>
              <a:rPr lang="en-US" smtClean="0"/>
              <a:t>    cprintf</a:t>
            </a:r>
            <a:r>
              <a:rPr lang="en-US"/>
              <a:t>("allocuvm out of memory\n");</a:t>
            </a:r>
          </a:p>
          <a:p>
            <a:pPr/>
            <a:r>
              <a:rPr lang="en-US"/>
              <a:t>1942 </a:t>
            </a:r>
            <a:r>
              <a:rPr lang="en-US" smtClean="0"/>
              <a:t>    deallocuvm(pgdir</a:t>
            </a:r>
            <a:r>
              <a:rPr lang="en-US"/>
              <a:t>, newsz, oldsz);</a:t>
            </a:r>
          </a:p>
          <a:p>
            <a:pPr/>
            <a:r>
              <a:rPr lang="en-US"/>
              <a:t>1943 </a:t>
            </a:r>
            <a:r>
              <a:rPr lang="en-US" smtClean="0"/>
              <a:t>    return </a:t>
            </a:r>
            <a:r>
              <a:rPr lang="en-US"/>
              <a:t>0;</a:t>
            </a:r>
          </a:p>
          <a:p>
            <a:pPr/>
            <a:r>
              <a:rPr lang="en-US"/>
              <a:t>1944 </a:t>
            </a:r>
            <a:r>
              <a:rPr lang="en-US" smtClean="0"/>
              <a:t>  }</a:t>
            </a:r>
            <a:endParaRPr lang="en-US"/>
          </a:p>
        </p:txBody>
      </p:sp>
      <p:sp>
        <p:nvSpPr>
          <p:cNvPr id="15" name="Rectangle 14">
            <a:extLst>
              <a:ext uri="{FF2B5EF4-FFF2-40B4-BE49-F238E27FC236}">
                <a16:creationId xmlns="" xmlns:a16="http://schemas.microsoft.com/office/drawing/2014/main" id="{2006626D-B5A8-5240-B75B-CC9A74DB57AC}"/>
              </a:ext>
            </a:extLst>
          </p:cNvPr>
          <p:cNvSpPr/>
          <p:nvPr/>
        </p:nvSpPr>
        <p:spPr>
          <a:xfrm>
            <a:off x="3225803" y="4083782"/>
            <a:ext cx="4000495"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sz="1600">
                <a:solidFill>
                  <a:schemeClr val="tx1"/>
                </a:solidFill>
              </a:rPr>
              <a:t>KERNBASE is the starting address of the kernel's address space (0x80000000 or 2GB in </a:t>
            </a:r>
            <a:r>
              <a:rPr lang="en-IN" sz="1600" smtClean="0">
                <a:solidFill>
                  <a:schemeClr val="tx1"/>
                </a:solidFill>
              </a:rPr>
              <a:t>xv6) New </a:t>
            </a:r>
            <a:r>
              <a:rPr lang="en-IN" sz="1600">
                <a:solidFill>
                  <a:schemeClr val="tx1"/>
                </a:solidFill>
                <a:effectLst/>
              </a:rPr>
              <a:t>size can’t be over 2GB</a:t>
            </a:r>
          </a:p>
        </p:txBody>
      </p:sp>
      <p:sp>
        <p:nvSpPr>
          <p:cNvPr id="16" name="Rectangle 15">
            <a:extLst>
              <a:ext uri="{FF2B5EF4-FFF2-40B4-BE49-F238E27FC236}">
                <a16:creationId xmlns="" xmlns:a16="http://schemas.microsoft.com/office/drawing/2014/main" id="{2006626D-B5A8-5240-B75B-CC9A74DB57AC}"/>
              </a:ext>
            </a:extLst>
          </p:cNvPr>
          <p:cNvSpPr/>
          <p:nvPr/>
        </p:nvSpPr>
        <p:spPr>
          <a:xfrm>
            <a:off x="7846311" y="4076962"/>
            <a:ext cx="302489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smtClean="0">
                <a:solidFill>
                  <a:schemeClr val="tx1"/>
                </a:solidFill>
              </a:rPr>
              <a:t>If it cannot allocate memory</a:t>
            </a:r>
            <a:endParaRPr lang="en-IN">
              <a:solidFill>
                <a:schemeClr val="tx1"/>
              </a:solidFill>
              <a:effectLst/>
            </a:endParaRPr>
          </a:p>
        </p:txBody>
      </p:sp>
    </p:spTree>
    <p:extLst>
      <p:ext uri="{BB962C8B-B14F-4D97-AF65-F5344CB8AC3E}">
        <p14:creationId xmlns:p14="http://schemas.microsoft.com/office/powerpoint/2010/main" val="17544823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2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7" name="Rectangle 46">
            <a:extLst>
              <a:ext uri="{FF2B5EF4-FFF2-40B4-BE49-F238E27FC236}">
                <a16:creationId xmlns="" xmlns:a16="http://schemas.microsoft.com/office/drawing/2014/main" id="{155F7920-28F4-48E6-81BC-48EDF169C327}"/>
              </a:ext>
            </a:extLst>
          </p:cNvPr>
          <p:cNvSpPr/>
          <p:nvPr/>
        </p:nvSpPr>
        <p:spPr>
          <a:xfrm>
            <a:off x="295253" y="434414"/>
            <a:ext cx="9750447" cy="769441"/>
          </a:xfrm>
          <a:prstGeom prst="rect">
            <a:avLst/>
          </a:prstGeom>
        </p:spPr>
        <p:txBody>
          <a:bodyPr wrap="square">
            <a:spAutoFit/>
          </a:bodyPr>
          <a:lstStyle>
            <a:defPPr>
              <a:defRPr lang="en-US"/>
            </a:defPPr>
          </a:lstStyle>
          <a:p>
            <a:pPr>
              <a:spcBef>
                <a:spcPts val="600"/>
              </a:spcBef>
              <a:spcAft>
                <a:spcPts val="600"/>
              </a:spcAft>
            </a:pPr>
            <a:r>
              <a:rPr lang="en-US" sz="4400" b="1">
                <a:effectLst>
                  <a:outerShdw blurRad="38100" dist="38100" dir="2700000" algn="tl">
                    <a:srgbClr val="000000">
                      <a:alpha val="43137"/>
                    </a:srgbClr>
                  </a:outerShdw>
                </a:effectLst>
              </a:rPr>
              <a:t>Allocate a </a:t>
            </a:r>
            <a:r>
              <a:rPr lang="en-US" sz="4400" b="1" smtClean="0">
                <a:effectLst>
                  <a:outerShdw blurRad="38100" dist="38100" dir="2700000" algn="tl">
                    <a:srgbClr val="000000">
                      <a:alpha val="43137"/>
                    </a:srgbClr>
                  </a:outerShdw>
                </a:effectLst>
              </a:rPr>
              <a:t>region Algorithm in xv6</a:t>
            </a:r>
            <a:endParaRPr lang="en-US" sz="4400" b="1">
              <a:effectLst>
                <a:outerShdw blurRad="38100" dist="38100" dir="2700000" algn="tl">
                  <a:srgbClr val="000000">
                    <a:alpha val="43137"/>
                  </a:srgbClr>
                </a:outerShdw>
              </a:effectLst>
            </a:endParaRPr>
          </a:p>
        </p:txBody>
      </p:sp>
      <p:sp>
        <p:nvSpPr>
          <p:cNvPr id="3" name="Rectangle 2"/>
          <p:cNvSpPr/>
          <p:nvPr/>
        </p:nvSpPr>
        <p:spPr>
          <a:xfrm>
            <a:off x="295251" y="1736448"/>
            <a:ext cx="8683647"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1945 memset(mem, 0, PGSIZE);</a:t>
            </a:r>
          </a:p>
          <a:p>
            <a:pPr/>
            <a:r>
              <a:rPr lang="en-US"/>
              <a:t>1946 if(mappages(pgdir, (char*)a, PGSIZE, V2P(mem), PTE_W|PTE_U) &lt; 0){</a:t>
            </a:r>
          </a:p>
          <a:p>
            <a:pPr/>
            <a:r>
              <a:rPr lang="en-US"/>
              <a:t>1947 </a:t>
            </a:r>
            <a:r>
              <a:rPr lang="en-US" smtClean="0"/>
              <a:t>    cprintf</a:t>
            </a:r>
            <a:r>
              <a:rPr lang="en-US"/>
              <a:t>("allocuvm out of memory (2)\n");</a:t>
            </a:r>
          </a:p>
          <a:p>
            <a:pPr/>
            <a:r>
              <a:rPr lang="en-US"/>
              <a:t>1948 </a:t>
            </a:r>
            <a:r>
              <a:rPr lang="en-US" smtClean="0"/>
              <a:t>    deallocuvm(pgdir</a:t>
            </a:r>
            <a:r>
              <a:rPr lang="en-US"/>
              <a:t>, newsz, oldsz);</a:t>
            </a:r>
          </a:p>
          <a:p>
            <a:pPr/>
            <a:r>
              <a:rPr lang="en-US"/>
              <a:t>1949 </a:t>
            </a:r>
            <a:r>
              <a:rPr lang="en-US" smtClean="0"/>
              <a:t>    kfree(mem);</a:t>
            </a:r>
          </a:p>
          <a:p>
            <a:pPr/>
            <a:r>
              <a:rPr lang="en-US"/>
              <a:t>1950 </a:t>
            </a:r>
            <a:r>
              <a:rPr lang="en-US" smtClean="0"/>
              <a:t>    return </a:t>
            </a:r>
            <a:r>
              <a:rPr lang="en-US"/>
              <a:t>0;</a:t>
            </a:r>
          </a:p>
          <a:p>
            <a:pPr/>
            <a:r>
              <a:rPr lang="te-IN"/>
              <a:t>1951 </a:t>
            </a:r>
            <a:r>
              <a:rPr lang="en-US" smtClean="0"/>
              <a:t>  </a:t>
            </a:r>
            <a:r>
              <a:rPr lang="te-IN" smtClean="0"/>
              <a:t>}</a:t>
            </a:r>
            <a:endParaRPr lang="te-IN"/>
          </a:p>
          <a:p>
            <a:pPr/>
            <a:r>
              <a:rPr lang="te-IN"/>
              <a:t>1952 }</a:t>
            </a:r>
          </a:p>
          <a:p>
            <a:pPr/>
            <a:r>
              <a:rPr lang="en-US"/>
              <a:t>1953 return newsz;</a:t>
            </a:r>
          </a:p>
          <a:p>
            <a:pPr/>
            <a:r>
              <a:rPr lang="te-IN"/>
              <a:t>1954 }</a:t>
            </a:r>
          </a:p>
        </p:txBody>
      </p:sp>
      <p:sp>
        <p:nvSpPr>
          <p:cNvPr id="15" name="Rectangle 14">
            <a:extLst>
              <a:ext uri="{FF2B5EF4-FFF2-40B4-BE49-F238E27FC236}">
                <a16:creationId xmlns="" xmlns:a16="http://schemas.microsoft.com/office/drawing/2014/main" id="{9F26CA36-6B5A-8743-BE9E-42FDBF31537E}"/>
              </a:ext>
            </a:extLst>
          </p:cNvPr>
          <p:cNvSpPr/>
          <p:nvPr/>
        </p:nvSpPr>
        <p:spPr>
          <a:xfrm>
            <a:off x="6096000" y="2752110"/>
            <a:ext cx="2882898"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sz="1600"/>
              <a:t>Flags the page as writeable</a:t>
            </a:r>
          </a:p>
          <a:p>
            <a:pPr/>
            <a:r>
              <a:rPr lang="en-IN" sz="1600"/>
              <a:t>and to be used by programs</a:t>
            </a:r>
          </a:p>
          <a:p>
            <a:pPr/>
            <a:r>
              <a:rPr lang="en-IN" sz="1600"/>
              <a:t>(otherwise only the kernel</a:t>
            </a:r>
          </a:p>
          <a:p>
            <a:pPr/>
            <a:r>
              <a:rPr lang="en-IN" sz="1600"/>
              <a:t>can access it)</a:t>
            </a:r>
            <a:endParaRPr lang="en-IN" sz="1600">
              <a:effectLst/>
            </a:endParaRPr>
          </a:p>
        </p:txBody>
      </p:sp>
      <p:cxnSp>
        <p:nvCxnSpPr>
          <p:cNvPr id="16" name="Straight Arrow Connector 15">
            <a:extLst>
              <a:ext uri="{FF2B5EF4-FFF2-40B4-BE49-F238E27FC236}">
                <a16:creationId xmlns="" xmlns:a16="http://schemas.microsoft.com/office/drawing/2014/main" id="{BA8289AC-0423-8A4D-A780-083796F71FC4}"/>
              </a:ext>
            </a:extLst>
          </p:cNvPr>
          <p:cNvCxnSpPr/>
          <p:nvPr/>
        </p:nvCxnSpPr>
        <p:spPr>
          <a:xfrm flipH="1" flipV="1">
            <a:off x="6350000" y="2357574"/>
            <a:ext cx="146050" cy="394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 xmlns:a16="http://schemas.microsoft.com/office/drawing/2014/main" id="{B75B4413-A1A5-2E41-A030-6036AA9C370A}"/>
              </a:ext>
            </a:extLst>
          </p:cNvPr>
          <p:cNvSpPr/>
          <p:nvPr/>
        </p:nvSpPr>
        <p:spPr>
          <a:xfrm>
            <a:off x="2748592" y="3059886"/>
            <a:ext cx="2059380" cy="5847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sz="1600">
                <a:solidFill>
                  <a:schemeClr val="tx1"/>
                </a:solidFill>
              </a:rPr>
              <a:t> kfree to free physical</a:t>
            </a:r>
          </a:p>
          <a:p>
            <a:pPr/>
            <a:r>
              <a:rPr lang="en-IN" sz="1600">
                <a:solidFill>
                  <a:schemeClr val="tx1"/>
                </a:solidFill>
              </a:rPr>
              <a:t>   memory at run-time </a:t>
            </a:r>
            <a:endParaRPr lang="en-IN" sz="1600">
              <a:solidFill>
                <a:schemeClr val="tx1"/>
              </a:solidFill>
              <a:effectLst/>
            </a:endParaRPr>
          </a:p>
        </p:txBody>
      </p:sp>
      <p:cxnSp>
        <p:nvCxnSpPr>
          <p:cNvPr id="20" name="Straight Arrow Connector 19">
            <a:extLst>
              <a:ext uri="{FF2B5EF4-FFF2-40B4-BE49-F238E27FC236}">
                <a16:creationId xmlns="" xmlns:a16="http://schemas.microsoft.com/office/drawing/2014/main" id="{BA8289AC-0423-8A4D-A780-083796F71FC4}"/>
              </a:ext>
            </a:extLst>
          </p:cNvPr>
          <p:cNvCxnSpPr/>
          <p:nvPr/>
        </p:nvCxnSpPr>
        <p:spPr>
          <a:xfrm flipH="1" flipV="1">
            <a:off x="2311400" y="3059886"/>
            <a:ext cx="437192" cy="394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1917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2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Rectangle 1"/>
          <p:cNvSpPr/>
          <p:nvPr/>
        </p:nvSpPr>
        <p:spPr>
          <a:xfrm>
            <a:off x="256010" y="267692"/>
            <a:ext cx="7408298" cy="6463308"/>
          </a:xfrm>
          <a:prstGeom prst="rect">
            <a:avLst/>
          </a:prstGeom>
        </p:spPr>
        <p:txBody>
          <a:bodyPr wrap="square">
            <a:spAutoFit/>
          </a:bodyPr>
          <a:lstStyle>
            <a:defPPr>
              <a:defRPr lang="en-US"/>
            </a:defPPr>
          </a:lstStyle>
          <a:p>
            <a:pPr/>
            <a:r>
              <a:rPr lang="en-US"/>
              <a:t>1900 // Load a program segment into pgdir. addr must be page−aligned</a:t>
            </a:r>
          </a:p>
          <a:p>
            <a:pPr/>
            <a:r>
              <a:rPr lang="en-US"/>
              <a:t>1901 // and the pages from addr to addr+sz must already be mapped.</a:t>
            </a:r>
          </a:p>
          <a:p>
            <a:pPr/>
            <a:r>
              <a:rPr lang="en-US"/>
              <a:t>1902 int</a:t>
            </a:r>
            <a:endParaRPr lang="en-US"/>
          </a:p>
          <a:p>
            <a:pPr/>
            <a:r>
              <a:rPr lang="en-US"/>
              <a:t>1903 </a:t>
            </a:r>
            <a:r>
              <a:rPr lang="en-US" b="1" err="1"/>
              <a:t>loaduvm</a:t>
            </a:r>
            <a:r>
              <a:rPr lang="en-US"/>
              <a:t>(pde_t *pgdir, char *addr, struct inode *ip, uint offset, uint sz)</a:t>
            </a:r>
          </a:p>
          <a:p>
            <a:pPr/>
            <a:r>
              <a:rPr lang="en-US"/>
              <a:t>1904 {</a:t>
            </a:r>
          </a:p>
          <a:p>
            <a:pPr/>
            <a:r>
              <a:rPr lang="en-US"/>
              <a:t>1905 uint i, pa, n;</a:t>
            </a:r>
          </a:p>
          <a:p>
            <a:pPr/>
            <a:r>
              <a:rPr lang="en-US"/>
              <a:t>1906 pte_t *pte;</a:t>
            </a:r>
          </a:p>
          <a:p>
            <a:pPr/>
            <a:r>
              <a:rPr lang="en-US"/>
              <a:t>1907</a:t>
            </a:r>
          </a:p>
          <a:p>
            <a:pPr/>
            <a:r>
              <a:rPr lang="en-US"/>
              <a:t>1908 if((uint) addr % PGSIZE != 0)</a:t>
            </a:r>
          </a:p>
          <a:p>
            <a:pPr/>
            <a:r>
              <a:rPr lang="en-US"/>
              <a:t>1909 panic("loaduvm: addr must be page aligned");</a:t>
            </a:r>
          </a:p>
          <a:p>
            <a:pPr/>
            <a:r>
              <a:rPr lang="en-US"/>
              <a:t>1910 for(i = 0; i &lt; sz; i += PGSIZE){</a:t>
            </a:r>
          </a:p>
          <a:p>
            <a:pPr/>
            <a:r>
              <a:rPr lang="en-US"/>
              <a:t>1911 if((pte = walkpgdir(pgdir, addr+i, 0)) == 0)</a:t>
            </a:r>
          </a:p>
          <a:p>
            <a:pPr/>
            <a:r>
              <a:rPr lang="en-US"/>
              <a:t>1912 panic("loaduvm: address should exist");</a:t>
            </a:r>
          </a:p>
          <a:p>
            <a:pPr/>
            <a:r>
              <a:rPr lang="en-US"/>
              <a:t>1913 pa = PTE_ADDR(*pte);</a:t>
            </a:r>
          </a:p>
          <a:p>
            <a:pPr/>
            <a:r>
              <a:rPr lang="en-US"/>
              <a:t>1914 if(sz − i &lt; PGSIZE)</a:t>
            </a:r>
          </a:p>
          <a:p>
            <a:pPr/>
            <a:r>
              <a:rPr lang="en-US"/>
              <a:t>1915 n = sz − i;</a:t>
            </a:r>
          </a:p>
          <a:p>
            <a:pPr/>
            <a:r>
              <a:rPr lang="en-US"/>
              <a:t>1916 else</a:t>
            </a:r>
          </a:p>
          <a:p>
            <a:pPr/>
            <a:r>
              <a:rPr lang="en-US"/>
              <a:t>1917 n = PGSIZE;</a:t>
            </a:r>
          </a:p>
          <a:p>
            <a:pPr/>
            <a:r>
              <a:rPr lang="en-US"/>
              <a:t>1918 if(readi(ip, P2V(pa), offset+i, n) != n)</a:t>
            </a:r>
          </a:p>
          <a:p>
            <a:pPr/>
            <a:r>
              <a:rPr lang="en-US"/>
              <a:t>1919 return −1;</a:t>
            </a:r>
          </a:p>
          <a:p>
            <a:pPr/>
            <a:r>
              <a:rPr lang="en-US"/>
              <a:t>1920 }</a:t>
            </a:r>
          </a:p>
          <a:p>
            <a:pPr/>
            <a:r>
              <a:rPr lang="en-US"/>
              <a:t>1921 return 0;</a:t>
            </a:r>
          </a:p>
          <a:p>
            <a:pPr/>
            <a:r>
              <a:rPr lang="en-US"/>
              <a:t>1922 }</a:t>
            </a:r>
            <a:endParaRPr lang="te-IN"/>
          </a:p>
        </p:txBody>
      </p:sp>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6" name="TextBox 25">
            <a:extLst>
              <a:ext uri="{FF2B5EF4-FFF2-40B4-BE49-F238E27FC236}">
                <a16:creationId xmlns="" xmlns:a16="http://schemas.microsoft.com/office/drawing/2014/main" id="{869F7E00-CC6D-9F49-9805-ED3A5078E1A2}"/>
              </a:ext>
            </a:extLst>
          </p:cNvPr>
          <p:cNvSpPr txBox="1"/>
          <p:nvPr/>
        </p:nvSpPr>
        <p:spPr>
          <a:xfrm>
            <a:off x="5639566" y="3176180"/>
            <a:ext cx="5209424"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solidFill>
                  <a:schemeClr val="tx1"/>
                </a:solidFill>
              </a:rPr>
              <a:t>Get page table entry being loaded </a:t>
            </a:r>
            <a:endParaRPr lang="en-US" smtClean="0">
              <a:solidFill>
                <a:schemeClr val="tx1"/>
              </a:solidFill>
            </a:endParaRPr>
          </a:p>
          <a:p>
            <a:pPr/>
            <a:r>
              <a:rPr lang="en-US" smtClean="0">
                <a:solidFill>
                  <a:schemeClr val="tx1"/>
                </a:solidFill>
              </a:rPr>
              <a:t>already </a:t>
            </a:r>
            <a:r>
              <a:rPr lang="en-US">
                <a:solidFill>
                  <a:schemeClr val="tx1"/>
                </a:solidFill>
              </a:rPr>
              <a:t>allocated earlier look up address to load into </a:t>
            </a:r>
          </a:p>
        </p:txBody>
      </p:sp>
      <p:sp>
        <p:nvSpPr>
          <p:cNvPr id="27" name="TextBox 26">
            <a:extLst>
              <a:ext uri="{FF2B5EF4-FFF2-40B4-BE49-F238E27FC236}">
                <a16:creationId xmlns="" xmlns:a16="http://schemas.microsoft.com/office/drawing/2014/main" id="{93423B1F-1258-414A-B207-0E7DC27606D6}"/>
              </a:ext>
            </a:extLst>
          </p:cNvPr>
          <p:cNvSpPr txBox="1"/>
          <p:nvPr/>
        </p:nvSpPr>
        <p:spPr>
          <a:xfrm>
            <a:off x="4572766" y="3903633"/>
            <a:ext cx="7365234"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solidFill>
                  <a:schemeClr val="tx1"/>
                </a:solidFill>
              </a:rPr>
              <a:t>Get physical address from page table entry convert back to kernel virtual address for read from disk</a:t>
            </a:r>
          </a:p>
        </p:txBody>
      </p:sp>
      <p:sp>
        <p:nvSpPr>
          <p:cNvPr id="28" name="TextBox 27">
            <a:extLst>
              <a:ext uri="{FF2B5EF4-FFF2-40B4-BE49-F238E27FC236}">
                <a16:creationId xmlns="" xmlns:a16="http://schemas.microsoft.com/office/drawing/2014/main" id="{58E606EB-5B87-1F41-92ED-528DF464025B}"/>
              </a:ext>
            </a:extLst>
          </p:cNvPr>
          <p:cNvSpPr txBox="1"/>
          <p:nvPr/>
        </p:nvSpPr>
        <p:spPr>
          <a:xfrm>
            <a:off x="4636266" y="4976634"/>
            <a:ext cx="5347271"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solidFill>
                  <a:schemeClr val="tx1"/>
                </a:solidFill>
              </a:rPr>
              <a:t>Copy from file represented by struct inode into memory P2V(pa) – mapping of physical address in kernel memory</a:t>
            </a:r>
          </a:p>
        </p:txBody>
      </p:sp>
      <p:sp>
        <p:nvSpPr>
          <p:cNvPr id="29" name="Rectangle 28">
            <a:extLst>
              <a:ext uri="{FF2B5EF4-FFF2-40B4-BE49-F238E27FC236}">
                <a16:creationId xmlns="" xmlns:a16="http://schemas.microsoft.com/office/drawing/2014/main" id="{155F7920-28F4-48E6-81BC-48EDF169C327}"/>
              </a:ext>
            </a:extLst>
          </p:cNvPr>
          <p:cNvSpPr/>
          <p:nvPr/>
        </p:nvSpPr>
        <p:spPr>
          <a:xfrm>
            <a:off x="6683353" y="1666314"/>
            <a:ext cx="5254647" cy="769441"/>
          </a:xfrm>
          <a:prstGeom prst="rect">
            <a:avLst/>
          </a:prstGeom>
        </p:spPr>
        <p:txBody>
          <a:bodyPr wrap="square">
            <a:spAutoFit/>
          </a:bodyPr>
          <a:lstStyle>
            <a:defPPr>
              <a:defRPr lang="en-US"/>
            </a:defPPr>
          </a:lstStyle>
          <a:p>
            <a:pPr>
              <a:spcBef>
                <a:spcPts val="600"/>
              </a:spcBef>
              <a:spcAft>
                <a:spcPts val="600"/>
              </a:spcAft>
            </a:pPr>
            <a:r>
              <a:rPr lang="en-US" sz="4400" b="1">
                <a:effectLst>
                  <a:outerShdw blurRad="38100" dist="38100" dir="2700000" algn="tl">
                    <a:srgbClr val="000000">
                      <a:alpha val="43137"/>
                    </a:srgbClr>
                  </a:outerShdw>
                </a:effectLst>
              </a:rPr>
              <a:t>Loading a </a:t>
            </a:r>
            <a:r>
              <a:rPr lang="en-US" sz="4400" b="1" smtClean="0">
                <a:effectLst>
                  <a:outerShdw blurRad="38100" dist="38100" dir="2700000" algn="tl">
                    <a:srgbClr val="000000">
                      <a:alpha val="43137"/>
                    </a:srgbClr>
                  </a:outerShdw>
                </a:effectLst>
              </a:rPr>
              <a:t>Region </a:t>
            </a:r>
            <a:endParaRPr lang="en-US" sz="44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821668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2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9" name="Rectangle 28">
            <a:extLst>
              <a:ext uri="{FF2B5EF4-FFF2-40B4-BE49-F238E27FC236}">
                <a16:creationId xmlns="" xmlns:a16="http://schemas.microsoft.com/office/drawing/2014/main" id="{155F7920-28F4-48E6-81BC-48EDF169C327}"/>
              </a:ext>
            </a:extLst>
          </p:cNvPr>
          <p:cNvSpPr/>
          <p:nvPr/>
        </p:nvSpPr>
        <p:spPr>
          <a:xfrm>
            <a:off x="326833" y="331375"/>
            <a:ext cx="5254647" cy="769441"/>
          </a:xfrm>
          <a:prstGeom prst="rect">
            <a:avLst/>
          </a:prstGeom>
        </p:spPr>
        <p:txBody>
          <a:bodyPr wrap="square">
            <a:spAutoFit/>
          </a:bodyPr>
          <a:lstStyle>
            <a:defPPr>
              <a:defRPr lang="en-US"/>
            </a:defPPr>
          </a:lstStyle>
          <a:p>
            <a:pPr>
              <a:spcBef>
                <a:spcPts val="600"/>
              </a:spcBef>
              <a:spcAft>
                <a:spcPts val="600"/>
              </a:spcAft>
            </a:pPr>
            <a:r>
              <a:rPr lang="en-US" sz="4400" b="1" smtClean="0">
                <a:effectLst>
                  <a:outerShdw blurRad="38100" dist="38100" dir="2700000" algn="tl">
                    <a:srgbClr val="000000">
                      <a:alpha val="43137"/>
                    </a:srgbClr>
                  </a:outerShdw>
                </a:effectLst>
              </a:rPr>
              <a:t>Deallocate a region</a:t>
            </a:r>
            <a:endParaRPr lang="en-US" sz="4400" b="1">
              <a:effectLst>
                <a:outerShdw blurRad="38100" dist="38100" dir="2700000" algn="tl">
                  <a:srgbClr val="000000">
                    <a:alpha val="43137"/>
                  </a:srgbClr>
                </a:outerShdw>
              </a:effectLst>
            </a:endParaRPr>
          </a:p>
        </p:txBody>
      </p:sp>
      <p:sp>
        <p:nvSpPr>
          <p:cNvPr id="18" name="Rectangle 17">
            <a:extLst>
              <a:ext uri="{FF2B5EF4-FFF2-40B4-BE49-F238E27FC236}">
                <a16:creationId xmlns="" xmlns:a16="http://schemas.microsoft.com/office/drawing/2014/main" id="{BC5DFDD5-00F8-2E4A-8E8E-B2D93FCC45C0}"/>
              </a:ext>
            </a:extLst>
          </p:cNvPr>
          <p:cNvSpPr/>
          <p:nvPr/>
        </p:nvSpPr>
        <p:spPr>
          <a:xfrm>
            <a:off x="326833" y="1326613"/>
            <a:ext cx="10139191" cy="4662815"/>
          </a:xfrm>
          <a:prstGeom prst="rect">
            <a:avLst/>
          </a:prstGeom>
        </p:spPr>
        <p:txBody>
          <a:bodyPr wrap="square">
            <a:spAutoFit/>
          </a:bodyPr>
          <a:lstStyle>
            <a:defPPr>
              <a:defRPr lang="en-US"/>
            </a:defPPr>
          </a:lstStyle>
          <a:p>
            <a:pPr>
              <a:lnSpc>
                <a:spcPct val="150000"/>
              </a:lnSpc>
            </a:pPr>
            <a:r>
              <a:rPr lang="en-IN"/>
              <a:t>1956 // Deallocate user pages to bring the process size from oldsz to newsz. oldsz  </a:t>
            </a:r>
            <a:endParaRPr lang="en-IN" smtClean="0"/>
          </a:p>
          <a:p>
            <a:pPr>
              <a:lnSpc>
                <a:spcPct val="150000"/>
              </a:lnSpc>
            </a:pPr>
            <a:r>
              <a:rPr lang="en-IN" smtClean="0"/>
              <a:t> </a:t>
            </a:r>
            <a:r>
              <a:rPr lang="en-IN"/>
              <a:t>// and newsz need not be page−aligned, nor does newsz need to be less than oldsz. </a:t>
            </a:r>
            <a:endParaRPr lang="en-IN" smtClean="0"/>
          </a:p>
          <a:p>
            <a:pPr>
              <a:lnSpc>
                <a:spcPct val="150000"/>
              </a:lnSpc>
            </a:pPr>
            <a:r>
              <a:rPr lang="en-IN" smtClean="0"/>
              <a:t>// </a:t>
            </a:r>
            <a:r>
              <a:rPr lang="en-IN" err="1"/>
              <a:t>oldsz can be larger than the actual  process size. Returns the new process size.</a:t>
            </a:r>
          </a:p>
          <a:p>
            <a:pPr>
              <a:lnSpc>
                <a:spcPct val="150000"/>
              </a:lnSpc>
            </a:pPr>
            <a:r>
              <a:rPr lang="en-IN"/>
              <a:t>int</a:t>
            </a:r>
          </a:p>
          <a:p>
            <a:pPr>
              <a:lnSpc>
                <a:spcPct val="150000"/>
              </a:lnSpc>
            </a:pPr>
            <a:r>
              <a:rPr lang="en-IN" err="1"/>
              <a:t>deallocuvm(pde_t *pgdir, uint oldsz, uint newsz)</a:t>
            </a:r>
          </a:p>
          <a:p>
            <a:pPr>
              <a:lnSpc>
                <a:spcPct val="150000"/>
              </a:lnSpc>
            </a:pPr>
            <a:r>
              <a:rPr lang="en-IN"/>
              <a:t> {</a:t>
            </a:r>
          </a:p>
          <a:p>
            <a:pPr lvl="1">
              <a:lnSpc>
                <a:spcPct val="150000"/>
              </a:lnSpc>
            </a:pPr>
            <a:r>
              <a:rPr lang="en-IN" err="1"/>
              <a:t>pte_t *pte;</a:t>
            </a:r>
          </a:p>
          <a:p>
            <a:pPr lvl="1">
              <a:lnSpc>
                <a:spcPct val="150000"/>
              </a:lnSpc>
            </a:pPr>
            <a:r>
              <a:rPr lang="en-IN" err="1"/>
              <a:t>uint a, pa;</a:t>
            </a:r>
          </a:p>
          <a:p>
            <a:pPr lvl="1">
              <a:lnSpc>
                <a:spcPct val="150000"/>
              </a:lnSpc>
            </a:pPr>
            <a:r>
              <a:rPr lang="en-IN"/>
              <a:t>if(newsz &gt;= oldsz)</a:t>
            </a:r>
          </a:p>
          <a:p>
            <a:pPr lvl="1">
              <a:lnSpc>
                <a:spcPct val="150000"/>
              </a:lnSpc>
            </a:pPr>
            <a:r>
              <a:rPr lang="en-IN"/>
              <a:t>	return oldsz;</a:t>
            </a:r>
          </a:p>
          <a:p>
            <a:pPr lvl="1">
              <a:lnSpc>
                <a:spcPct val="150000"/>
              </a:lnSpc>
            </a:pPr>
            <a:r>
              <a:rPr lang="en-IN"/>
              <a:t>a = PGROUNDUP(newsz</a:t>
            </a:r>
            <a:r>
              <a:rPr lang="en-IN" smtClean="0"/>
              <a:t>);</a:t>
            </a:r>
            <a:endParaRPr lang="en-IN"/>
          </a:p>
        </p:txBody>
      </p:sp>
      <p:sp>
        <p:nvSpPr>
          <p:cNvPr id="19" name="Rectangle 18">
            <a:extLst>
              <a:ext uri="{FF2B5EF4-FFF2-40B4-BE49-F238E27FC236}">
                <a16:creationId xmlns="" xmlns:a16="http://schemas.microsoft.com/office/drawing/2014/main" id="{E52D9424-A656-7343-A6D6-7428F1E57A55}"/>
              </a:ext>
            </a:extLst>
          </p:cNvPr>
          <p:cNvSpPr/>
          <p:nvPr/>
        </p:nvSpPr>
        <p:spPr>
          <a:xfrm>
            <a:off x="6934200" y="4829420"/>
            <a:ext cx="1848205" cy="1477328"/>
          </a:xfrm>
          <a:prstGeom prst="rect">
            <a:avLst/>
          </a:prstGeom>
        </p:spPr>
        <p:txBody>
          <a:bodyPr wrap="square">
            <a:spAutoFit/>
          </a:bodyPr>
          <a:lstStyle>
            <a:defPPr>
              <a:defRPr lang="en-US"/>
            </a:defPPr>
          </a:lstStyle>
          <a:p>
            <a:pPr/>
            <a:r>
              <a:rPr lang="en-IN"/>
              <a:t>PGROUNDUP is a macros to round the address sent to a multiple of the PGSIZE.</a:t>
            </a:r>
            <a:endParaRPr lang="en-IN">
              <a:effectLst/>
            </a:endParaRPr>
          </a:p>
        </p:txBody>
      </p:sp>
      <p:sp>
        <p:nvSpPr>
          <p:cNvPr id="20" name="Rectangle 19">
            <a:extLst>
              <a:ext uri="{FF2B5EF4-FFF2-40B4-BE49-F238E27FC236}">
                <a16:creationId xmlns="" xmlns:a16="http://schemas.microsoft.com/office/drawing/2014/main" id="{879E3723-DF77-FA49-B4DF-D5F75ED674B9}"/>
              </a:ext>
            </a:extLst>
          </p:cNvPr>
          <p:cNvSpPr/>
          <p:nvPr/>
        </p:nvSpPr>
        <p:spPr>
          <a:xfrm>
            <a:off x="6956048" y="3149600"/>
            <a:ext cx="2133600" cy="1200329"/>
          </a:xfrm>
          <a:prstGeom prst="rect">
            <a:avLst/>
          </a:prstGeom>
        </p:spPr>
        <p:txBody>
          <a:bodyPr wrap="square">
            <a:spAutoFit/>
          </a:bodyPr>
          <a:lstStyle>
            <a:defPPr>
              <a:defRPr lang="en-US"/>
            </a:defPPr>
          </a:lstStyle>
          <a:p>
            <a:pPr/>
            <a:r>
              <a:rPr lang="en-IN"/>
              <a:t>Deallocates user pages to bring the process size from oldsz to newsz.</a:t>
            </a:r>
            <a:endParaRPr lang="en-IN">
              <a:effectLst/>
            </a:endParaRPr>
          </a:p>
        </p:txBody>
      </p:sp>
      <p:cxnSp>
        <p:nvCxnSpPr>
          <p:cNvPr id="21" name="Straight Arrow Connector 20">
            <a:extLst>
              <a:ext uri="{FF2B5EF4-FFF2-40B4-BE49-F238E27FC236}">
                <a16:creationId xmlns="" xmlns:a16="http://schemas.microsoft.com/office/drawing/2014/main" id="{D5E80DF8-650C-F049-84F4-F186591A6D4E}"/>
              </a:ext>
            </a:extLst>
          </p:cNvPr>
          <p:cNvCxnSpPr/>
          <p:nvPr/>
        </p:nvCxnSpPr>
        <p:spPr>
          <a:xfrm flipH="1" flipV="1">
            <a:off x="4876800" y="3416300"/>
            <a:ext cx="1961795" cy="117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 xmlns:a16="http://schemas.microsoft.com/office/drawing/2014/main" id="{3BAF2E08-5C68-364E-800E-C43A6C7EBB3D}"/>
              </a:ext>
            </a:extLst>
          </p:cNvPr>
          <p:cNvCxnSpPr/>
          <p:nvPr/>
        </p:nvCxnSpPr>
        <p:spPr>
          <a:xfrm flipH="1">
            <a:off x="3317066" y="5422812"/>
            <a:ext cx="3521529" cy="290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618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2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9" name="Rectangle 28">
            <a:extLst>
              <a:ext uri="{FF2B5EF4-FFF2-40B4-BE49-F238E27FC236}">
                <a16:creationId xmlns="" xmlns:a16="http://schemas.microsoft.com/office/drawing/2014/main" id="{155F7920-28F4-48E6-81BC-48EDF169C327}"/>
              </a:ext>
            </a:extLst>
          </p:cNvPr>
          <p:cNvSpPr/>
          <p:nvPr/>
        </p:nvSpPr>
        <p:spPr>
          <a:xfrm>
            <a:off x="326833" y="331375"/>
            <a:ext cx="5254647" cy="769441"/>
          </a:xfrm>
          <a:prstGeom prst="rect">
            <a:avLst/>
          </a:prstGeom>
        </p:spPr>
        <p:txBody>
          <a:bodyPr wrap="square">
            <a:spAutoFit/>
          </a:bodyPr>
          <a:lstStyle>
            <a:defPPr>
              <a:defRPr lang="en-US"/>
            </a:defPPr>
          </a:lstStyle>
          <a:p>
            <a:pPr>
              <a:spcBef>
                <a:spcPts val="600"/>
              </a:spcBef>
              <a:spcAft>
                <a:spcPts val="600"/>
              </a:spcAft>
            </a:pPr>
            <a:r>
              <a:rPr lang="en-US" sz="4400" b="1" smtClean="0">
                <a:effectLst>
                  <a:outerShdw blurRad="38100" dist="38100" dir="2700000" algn="tl">
                    <a:srgbClr val="000000">
                      <a:alpha val="43137"/>
                    </a:srgbClr>
                  </a:outerShdw>
                </a:effectLst>
              </a:rPr>
              <a:t>Deallocate a region</a:t>
            </a:r>
            <a:endParaRPr lang="en-US" sz="4400" b="1">
              <a:effectLst>
                <a:outerShdw blurRad="38100" dist="38100" dir="2700000" algn="tl">
                  <a:srgbClr val="000000">
                    <a:alpha val="43137"/>
                  </a:srgbClr>
                </a:outerShdw>
              </a:effectLst>
            </a:endParaRPr>
          </a:p>
        </p:txBody>
      </p:sp>
      <p:sp>
        <p:nvSpPr>
          <p:cNvPr id="17" name="Rectangle 16">
            <a:extLst>
              <a:ext uri="{FF2B5EF4-FFF2-40B4-BE49-F238E27FC236}">
                <a16:creationId xmlns="" xmlns:a16="http://schemas.microsoft.com/office/drawing/2014/main" id="{BC5DFDD5-00F8-2E4A-8E8E-B2D93FCC45C0}"/>
              </a:ext>
            </a:extLst>
          </p:cNvPr>
          <p:cNvSpPr/>
          <p:nvPr/>
        </p:nvSpPr>
        <p:spPr>
          <a:xfrm>
            <a:off x="380999" y="1358240"/>
            <a:ext cx="8337091" cy="4801314"/>
          </a:xfrm>
          <a:prstGeom prst="rect">
            <a:avLst/>
          </a:prstGeom>
        </p:spPr>
        <p:txBody>
          <a:bodyPr wrap="square">
            <a:spAutoFit/>
          </a:bodyPr>
          <a:lstStyle>
            <a:defPPr>
              <a:defRPr lang="en-US"/>
            </a:defPPr>
          </a:lstStyle>
          <a:p>
            <a:pPr lvl="1"/>
            <a:r>
              <a:rPr lang="en-IN"/>
              <a:t>for(; a &lt; oldsz; a += PGSIZE)</a:t>
            </a:r>
          </a:p>
          <a:p>
            <a:pPr lvl="1"/>
            <a:r>
              <a:rPr lang="en-IN"/>
              <a:t>{</a:t>
            </a:r>
          </a:p>
          <a:p>
            <a:pPr lvl="2"/>
            <a:r>
              <a:rPr lang="en-IN" err="1"/>
              <a:t>pte = walkpgdir(pgdir, (char*)a, 0);</a:t>
            </a:r>
          </a:p>
          <a:p>
            <a:pPr lvl="2"/>
            <a:r>
              <a:rPr lang="en-IN"/>
              <a:t>if(!pte)</a:t>
            </a:r>
          </a:p>
          <a:p>
            <a:pPr lvl="2"/>
            <a:r>
              <a:rPr lang="en-IN"/>
              <a:t>       a = PGADDR(PDX(a) + 1, 0, 0) − PGSIZE;</a:t>
            </a:r>
          </a:p>
          <a:p>
            <a:pPr lvl="2"/>
            <a:r>
              <a:rPr lang="en-IN"/>
              <a:t>else if((*pte &amp; PTE_P) != 0)</a:t>
            </a:r>
          </a:p>
          <a:p>
            <a:pPr lvl="2"/>
            <a:r>
              <a:rPr lang="en-IN"/>
              <a:t>{</a:t>
            </a:r>
          </a:p>
          <a:p>
            <a:pPr lvl="3"/>
            <a:r>
              <a:rPr lang="en-IN"/>
              <a:t>pa = PTE_ADDR(*pte);</a:t>
            </a:r>
          </a:p>
          <a:p>
            <a:pPr lvl="3"/>
            <a:r>
              <a:rPr lang="en-IN"/>
              <a:t>if(pa == 0)</a:t>
            </a:r>
          </a:p>
          <a:p>
            <a:pPr lvl="3"/>
            <a:r>
              <a:rPr lang="en-IN"/>
              <a:t>	panic("kfree");</a:t>
            </a:r>
          </a:p>
          <a:p>
            <a:pPr lvl="3"/>
            <a:r>
              <a:rPr lang="en-IN"/>
              <a:t>char *v = P2V(pa);</a:t>
            </a:r>
          </a:p>
          <a:p>
            <a:pPr lvl="3"/>
            <a:r>
              <a:rPr lang="en-IN" err="1"/>
              <a:t>kfree(v);</a:t>
            </a:r>
          </a:p>
          <a:p>
            <a:pPr lvl="3"/>
            <a:r>
              <a:rPr lang="en-IN"/>
              <a:t>*pte = 0;</a:t>
            </a:r>
          </a:p>
          <a:p>
            <a:pPr lvl="1"/>
            <a:r>
              <a:rPr lang="en-IN"/>
              <a:t>	}</a:t>
            </a:r>
          </a:p>
          <a:p>
            <a:pPr lvl="1"/>
            <a:r>
              <a:rPr lang="en-IN"/>
              <a:t>}</a:t>
            </a:r>
          </a:p>
          <a:p>
            <a:pPr lvl="1"/>
            <a:r>
              <a:rPr lang="en-IN"/>
              <a:t>return newsz;</a:t>
            </a:r>
          </a:p>
          <a:p>
            <a:pPr/>
            <a:r>
              <a:rPr lang="en-IN" smtClean="0"/>
              <a:t> </a:t>
            </a:r>
            <a:r>
              <a:rPr lang="en-IN"/>
              <a:t>}</a:t>
            </a:r>
            <a:endParaRPr lang="en-IN">
              <a:effectLst/>
            </a:endParaRPr>
          </a:p>
        </p:txBody>
      </p:sp>
      <p:sp>
        <p:nvSpPr>
          <p:cNvPr id="23" name="Rectangle 22">
            <a:extLst>
              <a:ext uri="{FF2B5EF4-FFF2-40B4-BE49-F238E27FC236}">
                <a16:creationId xmlns="" xmlns:a16="http://schemas.microsoft.com/office/drawing/2014/main" id="{92757640-E39B-1F43-A313-0134D797A14B}"/>
              </a:ext>
            </a:extLst>
          </p:cNvPr>
          <p:cNvSpPr/>
          <p:nvPr/>
        </p:nvSpPr>
        <p:spPr>
          <a:xfrm>
            <a:off x="6096000" y="604059"/>
            <a:ext cx="4792452"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Walk page table and get pte</a:t>
            </a:r>
            <a:endParaRPr lang="en-IN">
              <a:effectLst/>
            </a:endParaRPr>
          </a:p>
        </p:txBody>
      </p:sp>
      <p:sp>
        <p:nvSpPr>
          <p:cNvPr id="24" name="Rectangle 23">
            <a:extLst>
              <a:ext uri="{FF2B5EF4-FFF2-40B4-BE49-F238E27FC236}">
                <a16:creationId xmlns="" xmlns:a16="http://schemas.microsoft.com/office/drawing/2014/main" id="{AD196182-BA87-2247-B963-06A1A3BD7E58}"/>
              </a:ext>
            </a:extLst>
          </p:cNvPr>
          <p:cNvSpPr/>
          <p:nvPr/>
        </p:nvSpPr>
        <p:spPr>
          <a:xfrm>
            <a:off x="8249994" y="2297956"/>
            <a:ext cx="1846531"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Deallocate a page</a:t>
            </a:r>
            <a:endParaRPr lang="en-IN">
              <a:effectLst/>
            </a:endParaRPr>
          </a:p>
        </p:txBody>
      </p:sp>
      <p:sp>
        <p:nvSpPr>
          <p:cNvPr id="25" name="TextBox 24">
            <a:extLst>
              <a:ext uri="{FF2B5EF4-FFF2-40B4-BE49-F238E27FC236}">
                <a16:creationId xmlns="" xmlns:a16="http://schemas.microsoft.com/office/drawing/2014/main" id="{925EB73D-44EA-F64F-818A-0F164AF57BA6}"/>
              </a:ext>
            </a:extLst>
          </p:cNvPr>
          <p:cNvSpPr txBox="1"/>
          <p:nvPr/>
        </p:nvSpPr>
        <p:spPr>
          <a:xfrm>
            <a:off x="6911393" y="2837917"/>
            <a:ext cx="4488804"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Get physical address from page table entry convert back to kernel virtual address for read from disk</a:t>
            </a:r>
          </a:p>
        </p:txBody>
      </p:sp>
      <p:cxnSp>
        <p:nvCxnSpPr>
          <p:cNvPr id="26" name="Straight Arrow Connector 25">
            <a:extLst>
              <a:ext uri="{FF2B5EF4-FFF2-40B4-BE49-F238E27FC236}">
                <a16:creationId xmlns="" xmlns:a16="http://schemas.microsoft.com/office/drawing/2014/main" id="{F9FB6D6E-E8C3-8C49-9433-6C4685442BB7}"/>
              </a:ext>
            </a:extLst>
          </p:cNvPr>
          <p:cNvCxnSpPr>
            <a:stCxn id="23" idx="1"/>
          </p:cNvCxnSpPr>
          <p:nvPr/>
        </p:nvCxnSpPr>
        <p:spPr>
          <a:xfrm flipH="1">
            <a:off x="4251675" y="788725"/>
            <a:ext cx="1844325" cy="1030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 xmlns:a16="http://schemas.microsoft.com/office/drawing/2014/main" id="{62F276F5-6289-F546-A704-14FEFD8A4292}"/>
              </a:ext>
            </a:extLst>
          </p:cNvPr>
          <p:cNvCxnSpPr>
            <a:stCxn id="24" idx="1"/>
          </p:cNvCxnSpPr>
          <p:nvPr/>
        </p:nvCxnSpPr>
        <p:spPr>
          <a:xfrm flipH="1">
            <a:off x="5572792" y="2482622"/>
            <a:ext cx="2677202" cy="111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 xmlns:a16="http://schemas.microsoft.com/office/drawing/2014/main" id="{D236532B-0A84-E04D-9E75-27EBC99AA934}"/>
              </a:ext>
            </a:extLst>
          </p:cNvPr>
          <p:cNvCxnSpPr/>
          <p:nvPr/>
        </p:nvCxnSpPr>
        <p:spPr>
          <a:xfrm flipH="1">
            <a:off x="4091993" y="3454400"/>
            <a:ext cx="2819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 xmlns:a16="http://schemas.microsoft.com/office/drawing/2014/main" id="{420DAB2D-B943-F049-8E68-5E8B369A4605}"/>
              </a:ext>
            </a:extLst>
          </p:cNvPr>
          <p:cNvSpPr/>
          <p:nvPr/>
        </p:nvSpPr>
        <p:spPr>
          <a:xfrm>
            <a:off x="6677703" y="5112228"/>
            <a:ext cx="4284098"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mark internal page table entry as "pointing at no page"</a:t>
            </a:r>
            <a:endParaRPr lang="en-IN">
              <a:effectLst/>
            </a:endParaRPr>
          </a:p>
        </p:txBody>
      </p:sp>
      <p:sp>
        <p:nvSpPr>
          <p:cNvPr id="31" name="Rectangle 30">
            <a:extLst>
              <a:ext uri="{FF2B5EF4-FFF2-40B4-BE49-F238E27FC236}">
                <a16:creationId xmlns="" xmlns:a16="http://schemas.microsoft.com/office/drawing/2014/main" id="{488DE1AE-EAA0-CF41-B90D-7A079A40789B}"/>
              </a:ext>
            </a:extLst>
          </p:cNvPr>
          <p:cNvSpPr/>
          <p:nvPr/>
        </p:nvSpPr>
        <p:spPr>
          <a:xfrm>
            <a:off x="6477000" y="4576820"/>
            <a:ext cx="1070999"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free page</a:t>
            </a:r>
            <a:endParaRPr lang="en-IN">
              <a:effectLst/>
            </a:endParaRPr>
          </a:p>
        </p:txBody>
      </p:sp>
      <p:sp>
        <p:nvSpPr>
          <p:cNvPr id="32" name="Rectangle 31">
            <a:extLst>
              <a:ext uri="{FF2B5EF4-FFF2-40B4-BE49-F238E27FC236}">
                <a16:creationId xmlns="" xmlns:a16="http://schemas.microsoft.com/office/drawing/2014/main" id="{6A2F2285-0580-F94B-9C39-A58F54D3199B}"/>
              </a:ext>
            </a:extLst>
          </p:cNvPr>
          <p:cNvSpPr/>
          <p:nvPr/>
        </p:nvSpPr>
        <p:spPr>
          <a:xfrm>
            <a:off x="6677703" y="3971419"/>
            <a:ext cx="2667653"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get virtual address of page</a:t>
            </a:r>
            <a:endParaRPr lang="en-IN">
              <a:effectLst/>
            </a:endParaRPr>
          </a:p>
        </p:txBody>
      </p:sp>
      <p:cxnSp>
        <p:nvCxnSpPr>
          <p:cNvPr id="33" name="Straight Arrow Connector 32">
            <a:extLst>
              <a:ext uri="{FF2B5EF4-FFF2-40B4-BE49-F238E27FC236}">
                <a16:creationId xmlns="" xmlns:a16="http://schemas.microsoft.com/office/drawing/2014/main" id="{986CFCD8-B719-A547-8889-ADCA013D8862}"/>
              </a:ext>
            </a:extLst>
          </p:cNvPr>
          <p:cNvCxnSpPr/>
          <p:nvPr/>
        </p:nvCxnSpPr>
        <p:spPr>
          <a:xfrm flipH="1" flipV="1">
            <a:off x="2514599" y="4576151"/>
            <a:ext cx="3962401" cy="139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 xmlns:a16="http://schemas.microsoft.com/office/drawing/2014/main" id="{4795CA98-F08A-5B42-A5B8-C3F2D37EA922}"/>
              </a:ext>
            </a:extLst>
          </p:cNvPr>
          <p:cNvCxnSpPr/>
          <p:nvPr/>
        </p:nvCxnSpPr>
        <p:spPr>
          <a:xfrm flipH="1" flipV="1">
            <a:off x="2514599" y="4970314"/>
            <a:ext cx="3882573" cy="344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 xmlns:a16="http://schemas.microsoft.com/office/drawing/2014/main" id="{C4866212-2DF7-9642-9E60-F5A6B018C801}"/>
              </a:ext>
            </a:extLst>
          </p:cNvPr>
          <p:cNvCxnSpPr/>
          <p:nvPr/>
        </p:nvCxnSpPr>
        <p:spPr>
          <a:xfrm flipH="1">
            <a:off x="3543300" y="4202251"/>
            <a:ext cx="3200400" cy="138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 xmlns:a16="http://schemas.microsoft.com/office/drawing/2014/main" id="{7BA5263F-01A9-5F4F-8068-FE03DF5523CD}"/>
              </a:ext>
            </a:extLst>
          </p:cNvPr>
          <p:cNvSpPr/>
          <p:nvPr/>
        </p:nvSpPr>
        <p:spPr>
          <a:xfrm>
            <a:off x="7090612" y="1260983"/>
            <a:ext cx="4784357"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If PGSIZE is not subtracted when going to the next PDE, then a would be off by PGSIZE elements the next iteration.</a:t>
            </a:r>
            <a:endParaRPr lang="en-IN">
              <a:effectLst/>
            </a:endParaRPr>
          </a:p>
        </p:txBody>
      </p:sp>
      <p:cxnSp>
        <p:nvCxnSpPr>
          <p:cNvPr id="37" name="Straight Arrow Connector 36">
            <a:extLst>
              <a:ext uri="{FF2B5EF4-FFF2-40B4-BE49-F238E27FC236}">
                <a16:creationId xmlns="" xmlns:a16="http://schemas.microsoft.com/office/drawing/2014/main" id="{E63B4B8D-4B8A-B943-8727-5544B5FDCD3F}"/>
              </a:ext>
            </a:extLst>
          </p:cNvPr>
          <p:cNvCxnSpPr/>
          <p:nvPr/>
        </p:nvCxnSpPr>
        <p:spPr>
          <a:xfrm flipH="1">
            <a:off x="5072401" y="1802791"/>
            <a:ext cx="1976648" cy="502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8912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2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 name="Rectangle 1"/>
          <p:cNvSpPr/>
          <p:nvPr/>
        </p:nvSpPr>
        <p:spPr>
          <a:xfrm>
            <a:off x="202433" y="1949253"/>
            <a:ext cx="3747265" cy="3693319"/>
          </a:xfrm>
          <a:prstGeom prst="rect">
            <a:avLst/>
          </a:prstGeom>
        </p:spPr>
        <p:txBody>
          <a:bodyPr wrap="square">
            <a:spAutoFit/>
          </a:bodyPr>
          <a:lstStyle>
            <a:defPPr>
              <a:defRPr lang="en-US"/>
            </a:defPPr>
          </a:lstStyle>
          <a:p>
            <a:pPr/>
            <a:r>
              <a:rPr lang="en-US"/>
              <a:t>2032 // Given a parent process’s page table, create a copy</a:t>
            </a:r>
            <a:endParaRPr lang="en-US" smtClean="0"/>
          </a:p>
          <a:p>
            <a:pPr/>
            <a:r>
              <a:rPr lang="en-US" smtClean="0"/>
              <a:t>2033 </a:t>
            </a:r>
            <a:r>
              <a:rPr lang="en-US"/>
              <a:t>// of it for a child.</a:t>
            </a:r>
          </a:p>
          <a:p>
            <a:pPr/>
            <a:r>
              <a:rPr lang="en-US"/>
              <a:t>2034 pde_t*</a:t>
            </a:r>
          </a:p>
          <a:p>
            <a:pPr/>
            <a:r>
              <a:rPr lang="en-US"/>
              <a:t>2035 copyuvm(pde_t *pgdir, uint sz)</a:t>
            </a:r>
          </a:p>
          <a:p>
            <a:pPr/>
            <a:r>
              <a:rPr lang="te-IN"/>
              <a:t>2036 </a:t>
            </a:r>
            <a:r>
              <a:rPr lang="en-US" smtClean="0"/>
              <a:t>  </a:t>
            </a:r>
            <a:r>
              <a:rPr lang="te-IN" smtClean="0"/>
              <a:t>{</a:t>
            </a:r>
            <a:endParaRPr lang="te-IN"/>
          </a:p>
          <a:p>
            <a:pPr/>
            <a:r>
              <a:rPr lang="en-US"/>
              <a:t>2037 </a:t>
            </a:r>
            <a:r>
              <a:rPr lang="en-US" smtClean="0"/>
              <a:t>       pde_t </a:t>
            </a:r>
            <a:r>
              <a:rPr lang="en-US"/>
              <a:t>*d;</a:t>
            </a:r>
          </a:p>
          <a:p>
            <a:pPr/>
            <a:r>
              <a:rPr lang="en-US"/>
              <a:t>2038 </a:t>
            </a:r>
            <a:r>
              <a:rPr lang="en-US" smtClean="0"/>
              <a:t>       pte_t </a:t>
            </a:r>
            <a:r>
              <a:rPr lang="en-US"/>
              <a:t>*pte;</a:t>
            </a:r>
          </a:p>
          <a:p>
            <a:pPr/>
            <a:r>
              <a:rPr lang="en-US"/>
              <a:t>2039 </a:t>
            </a:r>
            <a:r>
              <a:rPr lang="en-US" smtClean="0"/>
              <a:t>       uint </a:t>
            </a:r>
            <a:r>
              <a:rPr lang="en-US"/>
              <a:t>pa, i, flags;</a:t>
            </a:r>
          </a:p>
          <a:p>
            <a:pPr/>
            <a:r>
              <a:rPr lang="en-US"/>
              <a:t>2040 </a:t>
            </a:r>
            <a:r>
              <a:rPr lang="en-US" smtClean="0"/>
              <a:t>       char </a:t>
            </a:r>
            <a:r>
              <a:rPr lang="en-US"/>
              <a:t>*mem;</a:t>
            </a:r>
          </a:p>
          <a:p>
            <a:pPr/>
            <a:r>
              <a:rPr lang="te-IN"/>
              <a:t>2041</a:t>
            </a:r>
          </a:p>
          <a:p>
            <a:pPr/>
            <a:r>
              <a:rPr lang="en-US"/>
              <a:t>2042 </a:t>
            </a:r>
            <a:r>
              <a:rPr lang="en-US" smtClean="0"/>
              <a:t>	if</a:t>
            </a:r>
            <a:r>
              <a:rPr lang="en-US"/>
              <a:t>((d = setupkvm()) == 0)</a:t>
            </a:r>
          </a:p>
          <a:p>
            <a:pPr/>
            <a:r>
              <a:rPr lang="en-US"/>
              <a:t>2043 </a:t>
            </a:r>
            <a:r>
              <a:rPr lang="en-US" smtClean="0"/>
              <a:t>	   return </a:t>
            </a:r>
            <a:r>
              <a:rPr lang="en-US"/>
              <a:t>0;</a:t>
            </a:r>
            <a:endParaRPr lang="te-IN"/>
          </a:p>
        </p:txBody>
      </p:sp>
      <p:sp>
        <p:nvSpPr>
          <p:cNvPr id="3" name="Rectangle 2"/>
          <p:cNvSpPr/>
          <p:nvPr/>
        </p:nvSpPr>
        <p:spPr>
          <a:xfrm>
            <a:off x="5033398" y="302886"/>
            <a:ext cx="7158602" cy="5909310"/>
          </a:xfrm>
          <a:prstGeom prst="rect">
            <a:avLst/>
          </a:prstGeom>
        </p:spPr>
        <p:txBody>
          <a:bodyPr wrap="square">
            <a:spAutoFit/>
          </a:bodyPr>
          <a:lstStyle>
            <a:defPPr>
              <a:defRPr lang="en-US"/>
            </a:defPPr>
          </a:lstStyle>
          <a:p>
            <a:pPr/>
            <a:r>
              <a:rPr lang="nn-NO"/>
              <a:t>2044 </a:t>
            </a:r>
            <a:r>
              <a:rPr lang="nn-NO" smtClean="0"/>
              <a:t>	for(i </a:t>
            </a:r>
            <a:r>
              <a:rPr lang="nn-NO"/>
              <a:t>= 0; i &lt; sz; i += PGSIZE){</a:t>
            </a:r>
          </a:p>
          <a:p>
            <a:pPr/>
            <a:r>
              <a:rPr lang="en-US"/>
              <a:t>2045 </a:t>
            </a:r>
            <a:r>
              <a:rPr lang="en-US" smtClean="0"/>
              <a:t>	      if</a:t>
            </a:r>
            <a:r>
              <a:rPr lang="en-US"/>
              <a:t>((pte = walkpgdir(pgdir, (void *) i, 0)) == 0)</a:t>
            </a:r>
          </a:p>
          <a:p>
            <a:pPr/>
            <a:r>
              <a:rPr lang="en-US"/>
              <a:t>2046 </a:t>
            </a:r>
            <a:r>
              <a:rPr lang="en-US" smtClean="0"/>
              <a:t>	           panic</a:t>
            </a:r>
            <a:r>
              <a:rPr lang="en-US"/>
              <a:t>("copyuvm: pte should exist");</a:t>
            </a:r>
          </a:p>
          <a:p>
            <a:pPr/>
            <a:r>
              <a:rPr lang="en-US" smtClean="0"/>
              <a:t>2047 	      if</a:t>
            </a:r>
            <a:r>
              <a:rPr lang="en-US"/>
              <a:t>(!(*pte &amp; PTE_P))</a:t>
            </a:r>
          </a:p>
          <a:p>
            <a:pPr/>
            <a:r>
              <a:rPr lang="en-US"/>
              <a:t>2048 </a:t>
            </a:r>
            <a:r>
              <a:rPr lang="en-US" smtClean="0"/>
              <a:t>	            panic</a:t>
            </a:r>
            <a:r>
              <a:rPr lang="en-US"/>
              <a:t>("copyuvm: page not present");</a:t>
            </a:r>
          </a:p>
          <a:p>
            <a:pPr/>
            <a:r>
              <a:rPr lang="en-US"/>
              <a:t>2049 </a:t>
            </a:r>
            <a:r>
              <a:rPr lang="en-US" smtClean="0"/>
              <a:t>	       pa </a:t>
            </a:r>
            <a:r>
              <a:rPr lang="en-US"/>
              <a:t>= PTE_ADDR(*pte); </a:t>
            </a:r>
            <a:endParaRPr lang="en-US" smtClean="0"/>
          </a:p>
          <a:p>
            <a:pPr/>
            <a:r>
              <a:rPr lang="en-US" smtClean="0"/>
              <a:t>2050 	       flags </a:t>
            </a:r>
            <a:r>
              <a:rPr lang="en-US"/>
              <a:t>= PTE_FLAGS(*pte);</a:t>
            </a:r>
          </a:p>
          <a:p>
            <a:pPr/>
            <a:r>
              <a:rPr lang="en-US"/>
              <a:t>2051 </a:t>
            </a:r>
            <a:r>
              <a:rPr lang="en-US" smtClean="0"/>
              <a:t>	       if</a:t>
            </a:r>
            <a:r>
              <a:rPr lang="en-US"/>
              <a:t>((mem = kalloc()) == 0)</a:t>
            </a:r>
          </a:p>
          <a:p>
            <a:pPr/>
            <a:r>
              <a:rPr lang="en-US"/>
              <a:t>2052 </a:t>
            </a:r>
            <a:r>
              <a:rPr lang="en-US" smtClean="0"/>
              <a:t>	            goto </a:t>
            </a:r>
            <a:r>
              <a:rPr lang="en-US"/>
              <a:t>bad;</a:t>
            </a:r>
          </a:p>
          <a:p>
            <a:pPr/>
            <a:r>
              <a:rPr lang="en-US"/>
              <a:t>2053 </a:t>
            </a:r>
            <a:r>
              <a:rPr lang="en-US" smtClean="0"/>
              <a:t>	       memmove(mem</a:t>
            </a:r>
            <a:r>
              <a:rPr lang="en-US"/>
              <a:t>, (char*)P2V(pa), PGSIZE);</a:t>
            </a:r>
          </a:p>
          <a:p>
            <a:pPr/>
            <a:r>
              <a:rPr lang="en-US"/>
              <a:t>2054 </a:t>
            </a:r>
            <a:r>
              <a:rPr lang="en-US" smtClean="0"/>
              <a:t>	       if(mappages(d</a:t>
            </a:r>
            <a:r>
              <a:rPr lang="en-US"/>
              <a:t>, (void*)i, PGSIZE, V2P(mem), flags) &lt; 0) {</a:t>
            </a:r>
          </a:p>
          <a:p>
            <a:pPr/>
            <a:r>
              <a:rPr lang="en-US"/>
              <a:t>2055 </a:t>
            </a:r>
            <a:r>
              <a:rPr lang="en-US" smtClean="0"/>
              <a:t>	            kfree(mem</a:t>
            </a:r>
            <a:r>
              <a:rPr lang="en-US"/>
              <a:t>);</a:t>
            </a:r>
          </a:p>
          <a:p>
            <a:pPr/>
            <a:r>
              <a:rPr lang="en-US"/>
              <a:t>2056 </a:t>
            </a:r>
            <a:r>
              <a:rPr lang="en-US" smtClean="0"/>
              <a:t>	            goto </a:t>
            </a:r>
            <a:r>
              <a:rPr lang="en-US"/>
              <a:t>bad;</a:t>
            </a:r>
          </a:p>
          <a:p>
            <a:pPr/>
            <a:r>
              <a:rPr lang="en-US"/>
              <a:t>2057 </a:t>
            </a:r>
            <a:r>
              <a:rPr lang="en-US" smtClean="0"/>
              <a:t>	          }</a:t>
            </a:r>
            <a:endParaRPr lang="en-US"/>
          </a:p>
          <a:p>
            <a:pPr/>
            <a:r>
              <a:rPr lang="en-US"/>
              <a:t>2058 </a:t>
            </a:r>
            <a:r>
              <a:rPr lang="en-US" smtClean="0"/>
              <a:t>	   }</a:t>
            </a:r>
          </a:p>
          <a:p>
            <a:pPr/>
            <a:r>
              <a:rPr lang="en-US"/>
              <a:t>2059 return d;</a:t>
            </a:r>
          </a:p>
          <a:p>
            <a:pPr/>
            <a:r>
              <a:rPr lang="te-IN"/>
              <a:t>2060</a:t>
            </a:r>
          </a:p>
          <a:p>
            <a:pPr/>
            <a:r>
              <a:rPr lang="en-US"/>
              <a:t>2061 bad:</a:t>
            </a:r>
          </a:p>
          <a:p>
            <a:pPr/>
            <a:r>
              <a:rPr lang="en-US"/>
              <a:t>2062 </a:t>
            </a:r>
            <a:r>
              <a:rPr lang="en-US" smtClean="0"/>
              <a:t>     freevm(d</a:t>
            </a:r>
            <a:r>
              <a:rPr lang="en-US"/>
              <a:t>);</a:t>
            </a:r>
          </a:p>
          <a:p>
            <a:pPr/>
            <a:r>
              <a:rPr lang="en-US"/>
              <a:t>2063 </a:t>
            </a:r>
            <a:r>
              <a:rPr lang="en-US" smtClean="0"/>
              <a:t>      return </a:t>
            </a:r>
            <a:r>
              <a:rPr lang="en-US"/>
              <a:t>0;</a:t>
            </a:r>
          </a:p>
          <a:p>
            <a:pPr/>
            <a:r>
              <a:rPr lang="te-IN"/>
              <a:t>2064 }</a:t>
            </a:r>
            <a:endParaRPr lang="te-IN"/>
          </a:p>
        </p:txBody>
      </p:sp>
      <p:sp>
        <p:nvSpPr>
          <p:cNvPr id="13" name="Rectangle 12"/>
          <p:cNvSpPr/>
          <p:nvPr/>
        </p:nvSpPr>
        <p:spPr>
          <a:xfrm>
            <a:off x="758244" y="5880185"/>
            <a:ext cx="2647520"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lvl="0">
              <a:spcAft>
                <a:spcPct val="0"/>
              </a:spcAft>
            </a:pPr>
            <a:r>
              <a:rPr lang="en-GB">
                <a:ea typeface="Calibri" panose="020f0502020204030204" pitchFamily="34" charset="0"/>
                <a:cs typeface="AppleSystemUIFont"/>
              </a:rPr>
              <a:t>set up kernel virtual pages</a:t>
            </a:r>
            <a:endParaRPr lang="en-IN">
              <a:ea typeface="Calibri" panose="020f0502020204030204" pitchFamily="34" charset="0"/>
              <a:cs typeface="Times New Roman" panose="02020603050405020304" pitchFamily="18" charset="0"/>
            </a:endParaRPr>
          </a:p>
        </p:txBody>
      </p:sp>
      <p:sp>
        <p:nvSpPr>
          <p:cNvPr id="14" name="Rectangle 13"/>
          <p:cNvSpPr/>
          <p:nvPr/>
        </p:nvSpPr>
        <p:spPr>
          <a:xfrm>
            <a:off x="10466024" y="754233"/>
            <a:ext cx="1725977"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lvl="0">
              <a:spcAft>
                <a:spcPct val="0"/>
              </a:spcAft>
            </a:pPr>
            <a:r>
              <a:rPr lang="en-GB" smtClean="0">
                <a:solidFill>
                  <a:schemeClr val="tx1"/>
                </a:solidFill>
                <a:ea typeface="Calibri" panose="020f0502020204030204" pitchFamily="34" charset="0"/>
                <a:cs typeface="AppleSystemUIFont"/>
              </a:rPr>
              <a:t>Check for the pages</a:t>
            </a:r>
            <a:endParaRPr lang="en-IN">
              <a:solidFill>
                <a:schemeClr val="tx1"/>
              </a:solidFill>
              <a:ea typeface="Calibri" panose="020f0502020204030204" pitchFamily="34" charset="0"/>
              <a:cs typeface="Times New Roman" panose="02020603050405020304" pitchFamily="18" charset="0"/>
            </a:endParaRPr>
          </a:p>
        </p:txBody>
      </p:sp>
      <p:sp>
        <p:nvSpPr>
          <p:cNvPr id="38" name="Rectangle 37">
            <a:extLst>
              <a:ext uri="{FF2B5EF4-FFF2-40B4-BE49-F238E27FC236}">
                <a16:creationId xmlns="" xmlns:a16="http://schemas.microsoft.com/office/drawing/2014/main" id="{D2C0A127-31A8-6B40-AB1D-A149C49CF5C2}"/>
              </a:ext>
            </a:extLst>
          </p:cNvPr>
          <p:cNvSpPr/>
          <p:nvPr/>
        </p:nvSpPr>
        <p:spPr>
          <a:xfrm>
            <a:off x="9886043" y="1747355"/>
            <a:ext cx="2305958"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lvl="0">
              <a:spcAft>
                <a:spcPct val="0"/>
              </a:spcAft>
            </a:pPr>
            <a:r>
              <a:rPr lang="en-GB">
                <a:solidFill>
                  <a:schemeClr val="tx1"/>
                </a:solidFill>
                <a:ea typeface="Calibri" panose="020f0502020204030204" pitchFamily="34" charset="0"/>
                <a:cs typeface="AppleSystemUIFont"/>
              </a:rPr>
              <a:t>get physical address of parent process's page</a:t>
            </a:r>
            <a:endParaRPr lang="en-IN">
              <a:solidFill>
                <a:schemeClr val="tx1"/>
              </a:solidFill>
              <a:ea typeface="Calibri" panose="020f0502020204030204" pitchFamily="34" charset="0"/>
              <a:cs typeface="Times New Roman" panose="02020603050405020304" pitchFamily="18" charset="0"/>
            </a:endParaRPr>
          </a:p>
        </p:txBody>
      </p:sp>
      <p:sp>
        <p:nvSpPr>
          <p:cNvPr id="15" name="Rectangle 14"/>
          <p:cNvSpPr/>
          <p:nvPr/>
        </p:nvSpPr>
        <p:spPr>
          <a:xfrm>
            <a:off x="9826402" y="3794543"/>
            <a:ext cx="2009267"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lvl="0">
              <a:spcAft>
                <a:spcPct val="0"/>
              </a:spcAft>
            </a:pPr>
            <a:r>
              <a:rPr lang="en-GB">
                <a:solidFill>
                  <a:schemeClr val="tx1"/>
                </a:solidFill>
                <a:ea typeface="Calibri" panose="020f0502020204030204" pitchFamily="34" charset="0"/>
                <a:cs typeface="AppleSystemUIFont"/>
              </a:rPr>
              <a:t>copy memory from old physical page to new physical page</a:t>
            </a:r>
            <a:endParaRPr lang="en-IN">
              <a:solidFill>
                <a:schemeClr val="tx1"/>
              </a:solidFill>
              <a:ea typeface="Calibri" panose="020f0502020204030204" pitchFamily="34" charset="0"/>
              <a:cs typeface="Times New Roman" panose="02020603050405020304" pitchFamily="18" charset="0"/>
            </a:endParaRPr>
          </a:p>
        </p:txBody>
      </p:sp>
      <p:cxnSp>
        <p:nvCxnSpPr>
          <p:cNvPr id="18" name="Straight Arrow Connector 17"/>
          <p:cNvCxnSpPr/>
          <p:nvPr/>
        </p:nvCxnSpPr>
        <p:spPr>
          <a:xfrm flipH="1" flipV="1">
            <a:off x="10443991" y="2933700"/>
            <a:ext cx="556931" cy="8513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8612699" y="1892300"/>
            <a:ext cx="1273344" cy="1782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2476500" y="5359400"/>
            <a:ext cx="76200" cy="5207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 xmlns:a16="http://schemas.microsoft.com/office/drawing/2014/main" id="{155F7920-28F4-48E6-81BC-48EDF169C327}"/>
              </a:ext>
            </a:extLst>
          </p:cNvPr>
          <p:cNvSpPr/>
          <p:nvPr/>
        </p:nvSpPr>
        <p:spPr>
          <a:xfrm>
            <a:off x="202432" y="121186"/>
            <a:ext cx="4895163" cy="1446550"/>
          </a:xfrm>
          <a:prstGeom prst="rect">
            <a:avLst/>
          </a:prstGeom>
        </p:spPr>
        <p:txBody>
          <a:bodyPr wrap="square">
            <a:spAutoFit/>
          </a:bodyPr>
          <a:lstStyle>
            <a:defPPr>
              <a:defRPr lang="en-US"/>
            </a:defPPr>
          </a:lstStyle>
          <a:p>
            <a:pPr>
              <a:spcBef>
                <a:spcPts val="600"/>
              </a:spcBef>
              <a:spcAft>
                <a:spcPts val="600"/>
              </a:spcAft>
            </a:pPr>
            <a:r>
              <a:rPr lang="en-US" sz="4400" b="1" smtClean="0">
                <a:effectLst>
                  <a:outerShdw blurRad="38100" dist="38100" dir="2700000" algn="tl">
                    <a:srgbClr val="000000">
                      <a:alpha val="43137"/>
                    </a:srgbClr>
                  </a:outerShdw>
                </a:effectLst>
              </a:rPr>
              <a:t>duplicating a page table</a:t>
            </a:r>
            <a:endParaRPr lang="en-US" sz="44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459939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2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a:extLst>
              <a:ext uri="{FF2B5EF4-FFF2-40B4-BE49-F238E27FC236}">
                <a16:creationId xmlns:a16="http://schemas.microsoft.com/office/drawing/2014/main" id="{E6F8D17B-9457-4A2D-98CD-889C5DFA895C}"/>
              </a:ext>
            </a:extLst>
          </p:cNvPr>
          <p:cNvSpPr/>
          <p:nvPr/>
        </p:nvSpPr>
        <p:spPr>
          <a:xfrm>
            <a:off x="0" y="1446028"/>
            <a:ext cx="12192000" cy="4040372"/>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 name="Title 1">
            <a:extLst>
              <a:ext uri="{FF2B5EF4-FFF2-40B4-BE49-F238E27FC236}">
                <a16:creationId xmlns:a16="http://schemas.microsoft.com/office/drawing/2014/main" id="{6B46DE73-3A40-4B12-8697-E0C74FE3CF0C}"/>
              </a:ext>
            </a:extLst>
          </p:cNvPr>
          <p:cNvSpPr>
            <a:spLocks noGrp="1"/>
          </p:cNvSpPr>
          <p:nvPr>
            <p:ph type="ctrTitle"/>
          </p:nvPr>
        </p:nvSpPr>
        <p:spPr>
          <a:xfrm>
            <a:off x="-933" y="3521421"/>
            <a:ext cx="12192000" cy="1907927"/>
          </a:xfrm>
        </p:spPr>
        <p:txBody>
          <a:bodyPr>
            <a:noAutofit/>
          </a:bodyPr>
          <a:lstStyle>
            <a:defPPr/>
          </a:lstStyle>
          <a:p>
            <a:pPr>
              <a:lnSpc>
                <a:spcPct val="150000"/>
              </a:lnSpc>
              <a:spcBef>
                <a:spcPts val="600"/>
              </a:spcBef>
              <a:spcAft>
                <a:spcPts val="600"/>
              </a:spcAft>
            </a:pPr>
            <a:br>
              <a:rPr lang="en-US" sz="7200" b="1" spc="50">
                <a:ln w="0"/>
                <a:solidFill>
                  <a:schemeClr val="bg1"/>
                </a:solidFill>
                <a:effectLst>
                  <a:innerShdw blurRad="63500" dist="50800" dir="13500000">
                    <a:srgbClr val="000000">
                      <a:alpha val="50000"/>
                    </a:srgbClr>
                  </a:innerShdw>
                </a:effectLst>
              </a:rPr>
            </a:br>
            <a:r>
              <a:rPr lang="en-US" sz="4800" b="1" i="0" u="none" strike="noStrike" spc="50">
                <a:ln w="0"/>
                <a:solidFill>
                  <a:schemeClr val="bg1"/>
                </a:solidFill>
                <a:effectLst>
                  <a:innerShdw blurRad="63500" dist="50800" dir="13500000">
                    <a:srgbClr val="000000">
                      <a:alpha val="50000"/>
                    </a:srgbClr>
                  </a:innerShdw>
                </a:effectLst>
                <a:latin typeface="Calibri" panose="020f0502020204030204" pitchFamily="34" charset="0"/>
              </a:rPr>
              <a:t>Operating Systems Design</a:t>
            </a:r>
            <a: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t>​</a:t>
            </a:r>
            <a:b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br>
            <a:r>
              <a:rPr lang="en-US" sz="4400" b="1" spc="50">
                <a:ln w="0"/>
                <a:solidFill>
                  <a:schemeClr val="bg1"/>
                </a:solidFill>
                <a:effectLst>
                  <a:innerShdw blurRad="63500" dist="50800" dir="13500000">
                    <a:srgbClr val="000000">
                      <a:alpha val="50000"/>
                    </a:srgbClr>
                  </a:innerShdw>
                </a:effectLst>
                <a:latin typeface="+mn-lt"/>
              </a:rPr>
              <a:t>Session 26: </a:t>
            </a:r>
            <a:br>
              <a:rPr lang="en-US" sz="4400" b="1" spc="50">
                <a:ln w="0"/>
                <a:solidFill>
                  <a:schemeClr val="bg1"/>
                </a:solidFill>
                <a:effectLst>
                  <a:innerShdw blurRad="63500" dist="50800" dir="13500000">
                    <a:srgbClr val="000000">
                      <a:alpha val="50000"/>
                    </a:srgbClr>
                  </a:innerShdw>
                </a:effectLst>
                <a:latin typeface="+mn-lt"/>
              </a:rPr>
            </a:br>
            <a:r>
              <a:rPr lang="en-US" sz="4400" b="1" spc="50">
                <a:ln w="0"/>
                <a:solidFill>
                  <a:schemeClr val="bg1"/>
                </a:solidFill>
                <a:effectLst>
                  <a:innerShdw blurRad="63500" dist="50800" dir="13500000">
                    <a:srgbClr val="000000">
                      <a:alpha val="50000"/>
                    </a:srgbClr>
                  </a:innerShdw>
                </a:effectLst>
                <a:latin typeface="+mn-lt"/>
              </a:rPr>
              <a:t>User Process Address Space</a:t>
            </a:r>
            <a:endParaRPr lang="en-US" sz="3600" b="1" spc="50">
              <a:ln w="0"/>
              <a:solidFill>
                <a:schemeClr val="bg1"/>
              </a:solidFill>
              <a:effectLst>
                <a:innerShdw blurRad="63500" dist="50800" dir="13500000">
                  <a:srgbClr val="000000">
                    <a:alpha val="50000"/>
                  </a:srgbClr>
                </a:innerShdw>
              </a:effectLst>
              <a:latin typeface="+mn-lt"/>
            </a:endParaRPr>
          </a:p>
        </p:txBody>
      </p:sp>
      <p:sp>
        <p:nvSpPr>
          <p:cNvPr id="12" name="TextBox 11">
            <a:extLst>
              <a:ext uri="{FF2B5EF4-FFF2-40B4-BE49-F238E27FC236}">
                <a16:creationId xmlns:a16="http://schemas.microsoft.com/office/drawing/2014/main" id="{3854C4E1-D9BB-4CEF-B300-13701DFDCF8E}"/>
              </a:ext>
            </a:extLst>
          </p:cNvPr>
          <p:cNvSpPr txBox="1"/>
          <p:nvPr/>
        </p:nvSpPr>
        <p:spPr>
          <a:xfrm>
            <a:off x="0" y="1800196"/>
            <a:ext cx="12192000" cy="769441"/>
          </a:xfrm>
          <a:prstGeom prst="rect">
            <a:avLst/>
          </a:prstGeom>
          <a:noFill/>
        </p:spPr>
        <p:txBody>
          <a:bodyPr wrap="square">
            <a:spAutoFit/>
          </a:bodyPr>
          <a:lstStyle>
            <a:defPPr>
              <a:defRPr lang="en-US"/>
            </a:defPPr>
          </a:lstStyle>
          <a:p>
            <a:pPr algn="ctr"/>
            <a:r>
              <a:rPr lang="en-IN" sz="4400" b="1" spc="50">
                <a:ln w="0"/>
                <a:solidFill>
                  <a:schemeClr val="bg1"/>
                </a:solidFill>
                <a:effectLst>
                  <a:innerShdw blurRad="63500" dist="50800" dir="13500000">
                    <a:srgbClr val="000000">
                      <a:alpha val="50000"/>
                    </a:srgbClr>
                  </a:innerShdw>
                </a:effectLst>
              </a:rPr>
              <a:t>19CS2106R​</a:t>
            </a:r>
          </a:p>
        </p:txBody>
      </p:sp>
      <p:sp>
        <p:nvSpPr>
          <p:cNvPr id="14" name="TextBox 13">
            <a:extLst>
              <a:ext uri="{FF2B5EF4-FFF2-40B4-BE49-F238E27FC236}">
                <a16:creationId xmlns:a16="http://schemas.microsoft.com/office/drawing/2014/main" id="{84BAEC50-F360-44B5-9CD6-F2332A6A95AB}"/>
              </a:ext>
            </a:extLst>
          </p:cNvPr>
          <p:cNvSpPr txBox="1"/>
          <p:nvPr/>
        </p:nvSpPr>
        <p:spPr>
          <a:xfrm>
            <a:off x="2525086" y="6048017"/>
            <a:ext cx="6962163" cy="369332"/>
          </a:xfrm>
          <a:prstGeom prst="rect">
            <a:avLst/>
          </a:prstGeom>
          <a:noFill/>
        </p:spPr>
        <p:txBody>
          <a:bodyPr wrap="square">
            <a:spAutoFit/>
          </a:bodyPr>
          <a:lstStyle>
            <a:defPPr>
              <a:defRPr lang="en-US"/>
            </a:defPPr>
          </a:lstStyle>
          <a:p>
            <a:pPr algn="ctr"/>
            <a:r>
              <a:rPr lang="en-US" b="0" i="0">
                <a:solidFill>
                  <a:srgbClr val="898989"/>
                </a:solidFill>
                <a:effectLst/>
                <a:latin typeface="Calibri" panose="020f0502020204030204" pitchFamily="34" charset="0"/>
              </a:rPr>
              <a:t>© 2020 KL University </a:t>
            </a:r>
            <a:endParaRPr lang="en-IN"/>
          </a:p>
        </p:txBody>
      </p:sp>
      <p:pic>
        <p:nvPicPr>
          <p:cNvPr id="1026" name="Picture 2" descr="KL Deemed to be University Logo">
            <a:extLst>
              <a:ext uri="{FF2B5EF4-FFF2-40B4-BE49-F238E27FC236}">
                <a16:creationId xmlns:a16="http://schemas.microsoft.com/office/drawing/2014/main" id="{B40BD21A-190E-4213-8A75-AE891938F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8755"/>
          <a:stretch>
            <a:fillRect/>
          </a:stretch>
        </p:blipFill>
        <p:spPr bwMode="auto">
          <a:xfrm>
            <a:off x="4879800" y="201699"/>
            <a:ext cx="2432399" cy="102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755058"/>
      </p:ext>
    </p:extLst>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 name="Rectangle 10">
            <a:extLst>
              <a:ext uri="{FF2B5EF4-FFF2-40B4-BE49-F238E27FC236}">
                <a16:creationId xmlns:a16="http://schemas.microsoft.com/office/drawing/2014/main" id="{0E309118-9194-4F8F-97C8-FD164DB1AF4D}"/>
              </a:ext>
            </a:extLst>
          </p:cNvPr>
          <p:cNvSpPr/>
          <p:nvPr/>
        </p:nvSpPr>
        <p:spPr>
          <a:xfrm>
            <a:off x="670651" y="2686280"/>
            <a:ext cx="10850697"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5" name="Title 4">
            <a:extLst>
              <a:ext uri="{FF2B5EF4-FFF2-40B4-BE49-F238E27FC236}">
                <a16:creationId xmlns:a16="http://schemas.microsoft.com/office/drawing/2014/main" id="{5F143494-C438-4F85-8563-F756FD09FA89}"/>
              </a:ext>
            </a:extLst>
          </p:cNvPr>
          <p:cNvSpPr>
            <a:spLocks noGrp="1"/>
          </p:cNvSpPr>
          <p:nvPr>
            <p:ph type="title"/>
          </p:nvPr>
        </p:nvSpPr>
        <p:spPr>
          <a:xfrm>
            <a:off x="670650" y="2767586"/>
            <a:ext cx="10850697" cy="1325563"/>
          </a:xfrm>
        </p:spPr>
        <p:txBody>
          <a:bodyPr>
            <a:normAutofit/>
          </a:bodyPr>
          <a:lstStyle>
            <a:defPPr/>
          </a:lstStyle>
          <a:p>
            <a:pPr algn="ctr"/>
            <a:r>
              <a:rPr lang="en-US" sz="5400" b="1" spc="50">
                <a:ln w="0"/>
                <a:solidFill>
                  <a:schemeClr val="bg1"/>
                </a:solidFill>
                <a:effectLst>
                  <a:innerShdw blurRad="63500" dist="50800" dir="13500000">
                    <a:srgbClr val="000000">
                      <a:alpha val="50000"/>
                    </a:srgbClr>
                  </a:innerShdw>
                </a:effectLst>
                <a:latin typeface="+mn-lt"/>
              </a:rPr>
              <a:t>Booting</a:t>
            </a:r>
            <a:endParaRPr lang="en-IN" b="1" spc="50">
              <a:ln w="0"/>
              <a:solidFill>
                <a:schemeClr val="bg1"/>
              </a:solidFill>
              <a:effectLst>
                <a:innerShdw blurRad="63500" dist="50800" dir="13500000">
                  <a:srgbClr val="000000">
                    <a:alpha val="50000"/>
                  </a:srgbClr>
                </a:innerShdw>
              </a:effectLst>
              <a:latin typeface="+mn-lt"/>
            </a:endParaRPr>
          </a:p>
        </p:txBody>
      </p:sp>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0" y="6739549"/>
            <a:ext cx="10634098"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151C5FAD-B59B-440E-88F5-E5C427292DCE}"/>
              </a:ext>
            </a:extLst>
          </p:cNvPr>
          <p:cNvSpPr/>
          <p:nvPr/>
        </p:nvSpPr>
        <p:spPr>
          <a:xfrm>
            <a:off x="1"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98EC019E-BEB9-49A1-B463-36249D33CCA8}"/>
              </a:ext>
            </a:extLst>
          </p:cNvPr>
          <p:cNvSpPr/>
          <p:nvPr/>
        </p:nvSpPr>
        <p:spPr>
          <a:xfrm>
            <a:off x="11788048"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Tree>
    <p:extLst>
      <p:ext uri="{BB962C8B-B14F-4D97-AF65-F5344CB8AC3E}">
        <p14:creationId xmlns:p14="http://schemas.microsoft.com/office/powerpoint/2010/main" val="688902798"/>
      </p:ext>
    </p:extLst>
  </p:cSld>
  <p:clrMapOvr>
    <a:masterClrMapping/>
  </p:clrMapOvr>
  <p:transition/>
  <p:timing/>
</p:sld>
</file>

<file path=ppt/slides/slide13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7032647" cy="769441"/>
          </a:xfrm>
          <a:prstGeom prst="rect">
            <a:avLst/>
          </a:prstGeom>
        </p:spPr>
        <p:txBody>
          <a:bodyPr wrap="square">
            <a:spAutoFit/>
          </a:bodyPr>
          <a:lstStyle>
            <a:defPPr>
              <a:defRPr lang="en-US"/>
            </a:defPPr>
          </a:lstStyle>
          <a:p>
            <a:pPr/>
            <a:r>
              <a:rPr lang="en-IN" sz="4400" b="1">
                <a:effectLst>
                  <a:outerShdw blurRad="38100" dist="38100" dir="2700000" algn="tl">
                    <a:srgbClr val="000000">
                      <a:alpha val="43137"/>
                    </a:srgbClr>
                  </a:outerShdw>
                </a:effectLst>
              </a:rPr>
              <a:t>User part of an address space</a:t>
            </a:r>
            <a:endParaRPr lang="en-US" sz="4400" b="1">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A432ED48-F638-442B-8F52-2F0124170FAA}"/>
              </a:ext>
            </a:extLst>
          </p:cNvPr>
          <p:cNvPicPr>
            <a:picLocks noChangeAspect="1"/>
          </p:cNvPicPr>
          <p:nvPr/>
        </p:nvPicPr>
        <p:blipFill>
          <a:blip r:embed="rId2"/>
          <a:srcRect l="27116" t="22224" r="28923" b="28195"/>
          <a:stretch>
            <a:fillRect/>
          </a:stretch>
        </p:blipFill>
        <p:spPr>
          <a:xfrm>
            <a:off x="4150929" y="1210843"/>
            <a:ext cx="8041070" cy="5098792"/>
          </a:xfrm>
          <a:prstGeom prst="rect">
            <a:avLst/>
          </a:prstGeom>
        </p:spPr>
      </p:pic>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4" name="TextBox 43">
            <a:extLst>
              <a:ext uri="{FF2B5EF4-FFF2-40B4-BE49-F238E27FC236}">
                <a16:creationId xmlns:a16="http://schemas.microsoft.com/office/drawing/2014/main" id="{EA625FDF-D975-4E29-AD19-18D67906CA99}"/>
              </a:ext>
            </a:extLst>
          </p:cNvPr>
          <p:cNvSpPr txBox="1"/>
          <p:nvPr/>
        </p:nvSpPr>
        <p:spPr>
          <a:xfrm>
            <a:off x="295253" y="1801686"/>
            <a:ext cx="5255382" cy="1938992"/>
          </a:xfrm>
          <a:prstGeom prst="rect">
            <a:avLst/>
          </a:prstGeom>
          <a:noFill/>
        </p:spPr>
        <p:txBody>
          <a:bodyPr wrap="square">
            <a:spAutoFit/>
          </a:bodyPr>
          <a:lstStyle>
            <a:defPPr>
              <a:defRPr lang="en-US"/>
            </a:defPPr>
          </a:lstStyle>
          <a:p>
            <a:pPr marL="342900" indent="-342900">
              <a:buFont typeface="Arial" pitchFamily="34" charset="0"/>
              <a:buChar char="•"/>
            </a:pPr>
            <a:r>
              <a:rPr lang="en-US" altLang="ko-KR" sz="2400"/>
              <a:t>Starts at 0 limit is KERNBASE</a:t>
            </a:r>
          </a:p>
          <a:p>
            <a:pPr marL="342900" indent="-342900">
              <a:buFont typeface="Arial" pitchFamily="34" charset="0"/>
              <a:buChar char="•"/>
            </a:pPr>
            <a:r>
              <a:rPr lang="en-US" altLang="ko-KR" sz="2400"/>
              <a:t>Stack is single page</a:t>
            </a:r>
          </a:p>
          <a:p>
            <a:pPr marL="342900" indent="-342900">
              <a:buFont typeface="Arial" pitchFamily="34" charset="0"/>
              <a:buChar char="•"/>
            </a:pPr>
            <a:r>
              <a:rPr lang="en-US" altLang="ko-KR" sz="2400"/>
              <a:t>Arguments and main function</a:t>
            </a:r>
          </a:p>
          <a:p>
            <a:pPr marL="342900" indent="-342900">
              <a:buFont typeface="Arial" pitchFamily="34" charset="0"/>
              <a:buChar char="•"/>
            </a:pPr>
            <a:r>
              <a:rPr lang="en-IN" sz="2400"/>
              <a:t>xv6 places a guard page right below the stack. </a:t>
            </a:r>
            <a:endParaRPr lang="en-US" altLang="ko-KR" sz="2400"/>
          </a:p>
        </p:txBody>
      </p:sp>
    </p:spTree>
    <p:extLst>
      <p:ext uri="{BB962C8B-B14F-4D97-AF65-F5344CB8AC3E}">
        <p14:creationId xmlns:p14="http://schemas.microsoft.com/office/powerpoint/2010/main" val="3813817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4" grpId="0"/>
    </p:bldLst>
  </p:timing>
</p:sld>
</file>

<file path=ppt/slides/slide13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7" name="Rectangle 46">
            <a:extLst>
              <a:ext uri="{FF2B5EF4-FFF2-40B4-BE49-F238E27FC236}">
                <a16:creationId xmlns:a16="http://schemas.microsoft.com/office/drawing/2014/main" id="{155F7920-28F4-48E6-81BC-48EDF169C327}"/>
              </a:ext>
            </a:extLst>
          </p:cNvPr>
          <p:cNvSpPr/>
          <p:nvPr/>
        </p:nvSpPr>
        <p:spPr>
          <a:xfrm>
            <a:off x="222692" y="324196"/>
            <a:ext cx="10603315" cy="769441"/>
          </a:xfrm>
          <a:prstGeom prst="rect">
            <a:avLst/>
          </a:prstGeom>
        </p:spPr>
        <p:txBody>
          <a:bodyPr wrap="square">
            <a:spAutoFit/>
          </a:bodyPr>
          <a:lstStyle>
            <a:defPPr>
              <a:defRPr lang="en-US"/>
            </a:defPPr>
          </a:lstStyle>
          <a:p>
            <a:pPr>
              <a:spcBef>
                <a:spcPts val="600"/>
              </a:spcBef>
              <a:spcAft>
                <a:spcPts val="600"/>
              </a:spcAft>
            </a:pPr>
            <a:r>
              <a:rPr lang="en-US" sz="4400" b="1">
                <a:effectLst>
                  <a:outerShdw blurRad="38100" dist="38100" dir="2700000" algn="tl">
                    <a:srgbClr val="000000">
                      <a:alpha val="43137"/>
                    </a:srgbClr>
                  </a:outerShdw>
                </a:effectLst>
              </a:rPr>
              <a:t>exec </a:t>
            </a:r>
          </a:p>
        </p:txBody>
      </p:sp>
      <p:sp>
        <p:nvSpPr>
          <p:cNvPr id="3" name="Rectangle 2"/>
          <p:cNvSpPr/>
          <p:nvPr/>
        </p:nvSpPr>
        <p:spPr>
          <a:xfrm>
            <a:off x="466853" y="1252585"/>
            <a:ext cx="10838571" cy="4124206"/>
          </a:xfrm>
          <a:prstGeom prst="rect">
            <a:avLst/>
          </a:prstGeom>
        </p:spPr>
        <p:txBody>
          <a:bodyPr wrap="square">
            <a:spAutoFit/>
          </a:bodyPr>
          <a:lstStyle>
            <a:defPPr>
              <a:defRPr lang="en-US"/>
            </a:defPPr>
          </a:lstStyle>
          <a:p>
            <a:pPr marL="285750" indent="-285750">
              <a:spcBef>
                <a:spcPts val="600"/>
              </a:spcBef>
              <a:spcAft>
                <a:spcPts val="600"/>
              </a:spcAft>
              <a:buFont typeface="Arial" pitchFamily="34" charset="0"/>
              <a:buChar char="•"/>
            </a:pPr>
            <a:r>
              <a:rPr lang="en-IN" sz="2400"/>
              <a:t>Exec is the system call that creates the user part of an address space</a:t>
            </a:r>
          </a:p>
          <a:p>
            <a:pPr marL="285750" indent="-285750">
              <a:spcBef>
                <a:spcPts val="600"/>
              </a:spcBef>
              <a:spcAft>
                <a:spcPts val="600"/>
              </a:spcAft>
              <a:buFont typeface="Arial" pitchFamily="34" charset="0"/>
              <a:buChar char="•"/>
            </a:pPr>
            <a:r>
              <a:rPr lang="en-IN" sz="2400"/>
              <a:t>It initializes the user part of an address space from a file stored in the file system.</a:t>
            </a:r>
          </a:p>
          <a:p>
            <a:pPr marL="457200" indent="-457200">
              <a:spcBef>
                <a:spcPts val="600"/>
              </a:spcBef>
              <a:spcAft>
                <a:spcPts val="600"/>
              </a:spcAft>
              <a:buFont typeface="+mj-lt"/>
              <a:buAutoNum type="arabicPeriod"/>
            </a:pPr>
            <a:r>
              <a:rPr lang="en-IN" sz="2400"/>
              <a:t>exec (6610) opens the named binary path using namei (6623).</a:t>
            </a:r>
          </a:p>
          <a:p>
            <a:pPr marL="457200" indent="-457200">
              <a:spcBef>
                <a:spcPts val="600"/>
              </a:spcBef>
              <a:spcAft>
                <a:spcPts val="600"/>
              </a:spcAft>
              <a:buFont typeface="+mj-lt"/>
              <a:buAutoNum type="arabicPeriod"/>
            </a:pPr>
            <a:r>
              <a:rPr lang="en-IN" sz="2400"/>
              <a:t>Check ELF File and create page directory</a:t>
            </a:r>
          </a:p>
          <a:p>
            <a:pPr marL="457200" indent="-457200">
              <a:spcBef>
                <a:spcPts val="600"/>
              </a:spcBef>
              <a:spcAft>
                <a:spcPts val="600"/>
              </a:spcAft>
              <a:buFont typeface="+mj-lt"/>
              <a:buAutoNum type="arabicPeriod"/>
            </a:pPr>
            <a:r>
              <a:rPr lang="en-IN" sz="2400"/>
              <a:t>Loads ELF File into memory just like Kernel Image</a:t>
            </a:r>
          </a:p>
          <a:p>
            <a:pPr marL="457200" indent="-457200">
              <a:spcBef>
                <a:spcPts val="600"/>
              </a:spcBef>
              <a:spcAft>
                <a:spcPts val="600"/>
              </a:spcAft>
              <a:buFont typeface="+mj-lt"/>
              <a:buAutoNum type="arabicPeriod"/>
            </a:pPr>
            <a:r>
              <a:rPr lang="en-IN" sz="2400"/>
              <a:t>Create a Guard page</a:t>
            </a:r>
          </a:p>
          <a:p>
            <a:pPr marL="457200" indent="-457200">
              <a:spcBef>
                <a:spcPts val="600"/>
              </a:spcBef>
              <a:spcAft>
                <a:spcPts val="600"/>
              </a:spcAft>
              <a:buFont typeface="+mj-lt"/>
              <a:buAutoNum type="arabicPeriod"/>
            </a:pPr>
            <a:r>
              <a:rPr lang="en-IN" sz="2400"/>
              <a:t>Create a user stack</a:t>
            </a:r>
          </a:p>
          <a:p>
            <a:pPr marL="457200" indent="-457200">
              <a:spcBef>
                <a:spcPts val="600"/>
              </a:spcBef>
              <a:spcAft>
                <a:spcPts val="600"/>
              </a:spcAft>
              <a:buFont typeface="+mj-lt"/>
              <a:buAutoNum type="arabicPeriod"/>
            </a:pPr>
            <a:r>
              <a:rPr lang="en-IN" sz="2400"/>
              <a:t>Discard Calling process</a:t>
            </a:r>
          </a:p>
        </p:txBody>
      </p:sp>
    </p:spTree>
    <p:extLst>
      <p:ext uri="{BB962C8B-B14F-4D97-AF65-F5344CB8AC3E}">
        <p14:creationId xmlns:p14="http://schemas.microsoft.com/office/powerpoint/2010/main" val="33809904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3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7" name="Rectangle 46">
            <a:extLst>
              <a:ext uri="{FF2B5EF4-FFF2-40B4-BE49-F238E27FC236}">
                <a16:creationId xmlns:a16="http://schemas.microsoft.com/office/drawing/2014/main" id="{155F7920-28F4-48E6-81BC-48EDF169C327}"/>
              </a:ext>
            </a:extLst>
          </p:cNvPr>
          <p:cNvSpPr/>
          <p:nvPr/>
        </p:nvSpPr>
        <p:spPr>
          <a:xfrm>
            <a:off x="347735" y="487568"/>
            <a:ext cx="10724074" cy="1446550"/>
          </a:xfrm>
          <a:prstGeom prst="rect">
            <a:avLst/>
          </a:prstGeom>
        </p:spPr>
        <p:txBody>
          <a:bodyPr wrap="square">
            <a:spAutoFit/>
          </a:bodyPr>
          <a:lstStyle>
            <a:defPPr>
              <a:defRPr lang="en-US"/>
            </a:defPPr>
          </a:lstStyle>
          <a:p>
            <a:pPr>
              <a:spcBef>
                <a:spcPts val="600"/>
              </a:spcBef>
              <a:spcAft>
                <a:spcPts val="600"/>
              </a:spcAft>
            </a:pPr>
            <a:r>
              <a:rPr lang="en-IN" sz="4400" b="1"/>
              <a:t>1. </a:t>
            </a:r>
            <a:r>
              <a:rPr lang="en-IN" sz="4400"/>
              <a:t>exec (6610) opens the named binary path using namei (6623).</a:t>
            </a:r>
          </a:p>
        </p:txBody>
      </p:sp>
      <p:sp>
        <p:nvSpPr>
          <p:cNvPr id="14" name="TextBox 13">
            <a:extLst>
              <a:ext uri="{FF2B5EF4-FFF2-40B4-BE49-F238E27FC236}">
                <a16:creationId xmlns:a16="http://schemas.microsoft.com/office/drawing/2014/main" id="{87C449C8-F87B-4574-8B36-71F27B6F8A58}"/>
              </a:ext>
            </a:extLst>
          </p:cNvPr>
          <p:cNvSpPr txBox="1"/>
          <p:nvPr/>
        </p:nvSpPr>
        <p:spPr>
          <a:xfrm>
            <a:off x="1097280" y="2338560"/>
            <a:ext cx="6105378" cy="2862322"/>
          </a:xfrm>
          <a:prstGeom prst="rect">
            <a:avLst/>
          </a:prstGeom>
          <a:noFill/>
        </p:spPr>
        <p:txBody>
          <a:bodyPr wrap="square">
            <a:spAutoFit/>
          </a:bodyPr>
          <a:lstStyle>
            <a:defPPr>
              <a:defRPr lang="en-US"/>
            </a:defPPr>
          </a:lstStyle>
          <a:p>
            <a:pPr/>
            <a:r>
              <a:rPr lang="en-US" sz="2000"/>
              <a:t>6621 begin_op();</a:t>
            </a:r>
          </a:p>
          <a:p>
            <a:pPr/>
            <a:r>
              <a:rPr lang="en-US" sz="2000"/>
              <a:t>6622</a:t>
            </a:r>
          </a:p>
          <a:p>
            <a:pPr/>
            <a:r>
              <a:rPr lang="en-US" sz="2000"/>
              <a:t>6623 if((ip = namei(path)) == 0){</a:t>
            </a:r>
          </a:p>
          <a:p>
            <a:pPr/>
            <a:r>
              <a:rPr lang="en-US" sz="2000"/>
              <a:t>6624     end_op();</a:t>
            </a:r>
          </a:p>
          <a:p>
            <a:pPr/>
            <a:r>
              <a:rPr lang="en-US" sz="2000"/>
              <a:t>6625     cprintf("exec: fail\n");</a:t>
            </a:r>
          </a:p>
          <a:p>
            <a:pPr/>
            <a:r>
              <a:rPr lang="en-US" sz="2000"/>
              <a:t>6626      return −1;</a:t>
            </a:r>
          </a:p>
          <a:p>
            <a:pPr/>
            <a:r>
              <a:rPr lang="en-US" sz="2000"/>
              <a:t>6627   }  </a:t>
            </a:r>
          </a:p>
          <a:p>
            <a:pPr/>
            <a:r>
              <a:rPr lang="en-US" sz="2000"/>
              <a:t>6628   ilock(ip);</a:t>
            </a:r>
          </a:p>
          <a:p>
            <a:pPr/>
            <a:r>
              <a:rPr lang="en-US" sz="2000"/>
              <a:t>6629   pgdir = 0;</a:t>
            </a:r>
          </a:p>
        </p:txBody>
      </p:sp>
    </p:spTree>
    <p:extLst>
      <p:ext uri="{BB962C8B-B14F-4D97-AF65-F5344CB8AC3E}">
        <p14:creationId xmlns:p14="http://schemas.microsoft.com/office/powerpoint/2010/main" val="36376562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3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7" name="Rectangle 46">
            <a:extLst>
              <a:ext uri="{FF2B5EF4-FFF2-40B4-BE49-F238E27FC236}">
                <a16:creationId xmlns:a16="http://schemas.microsoft.com/office/drawing/2014/main" id="{155F7920-28F4-48E6-81BC-48EDF169C327}"/>
              </a:ext>
            </a:extLst>
          </p:cNvPr>
          <p:cNvSpPr/>
          <p:nvPr/>
        </p:nvSpPr>
        <p:spPr>
          <a:xfrm>
            <a:off x="347735" y="487568"/>
            <a:ext cx="10724074" cy="769441"/>
          </a:xfrm>
          <a:prstGeom prst="rect">
            <a:avLst/>
          </a:prstGeom>
        </p:spPr>
        <p:txBody>
          <a:bodyPr wrap="square">
            <a:spAutoFit/>
          </a:bodyPr>
          <a:lstStyle>
            <a:defPPr>
              <a:defRPr lang="en-US"/>
            </a:defPPr>
          </a:lstStyle>
          <a:p>
            <a:pPr>
              <a:spcBef>
                <a:spcPts val="600"/>
              </a:spcBef>
              <a:spcAft>
                <a:spcPts val="600"/>
              </a:spcAft>
            </a:pPr>
            <a:r>
              <a:rPr lang="en-IN" sz="4400" b="1"/>
              <a:t>2. </a:t>
            </a:r>
            <a:r>
              <a:rPr lang="en-IN" sz="4400"/>
              <a:t>Check ELF header and create pgdir</a:t>
            </a:r>
            <a:endParaRPr lang="en-IN" sz="4400"/>
          </a:p>
        </p:txBody>
      </p:sp>
      <p:sp>
        <p:nvSpPr>
          <p:cNvPr id="15" name="TextBox 14">
            <a:extLst>
              <a:ext uri="{FF2B5EF4-FFF2-40B4-BE49-F238E27FC236}">
                <a16:creationId xmlns:a16="http://schemas.microsoft.com/office/drawing/2014/main" id="{F3873BBD-92A0-45D9-BE56-FFE185EE00FF}"/>
              </a:ext>
            </a:extLst>
          </p:cNvPr>
          <p:cNvSpPr txBox="1"/>
          <p:nvPr/>
        </p:nvSpPr>
        <p:spPr>
          <a:xfrm>
            <a:off x="791803" y="2274838"/>
            <a:ext cx="6105378"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6631 // Check ELF header</a:t>
            </a:r>
          </a:p>
          <a:p>
            <a:pPr/>
            <a:r>
              <a:rPr lang="en-IN"/>
              <a:t>6632 if(readi(ip, (char*)&amp;elf, 0, sizeof(elf)) != sizeof(elf))</a:t>
            </a:r>
          </a:p>
          <a:p>
            <a:pPr/>
            <a:r>
              <a:rPr lang="en-IN"/>
              <a:t>6633    goto bad;</a:t>
            </a:r>
          </a:p>
          <a:p>
            <a:pPr/>
            <a:r>
              <a:rPr lang="en-IN"/>
              <a:t>6634 if(elf.magic != ELF_MAGIC)</a:t>
            </a:r>
          </a:p>
          <a:p>
            <a:pPr marL="342900" indent="-342900">
              <a:buAutoNum type="arabicPlain" startAt="6635"/>
            </a:pPr>
            <a:r>
              <a:rPr lang="en-IN"/>
              <a:t>    goto bad;</a:t>
            </a:r>
          </a:p>
          <a:p>
            <a:pPr/>
            <a:r>
              <a:rPr lang="en-IN"/>
              <a:t>6636 </a:t>
            </a:r>
          </a:p>
          <a:p>
            <a:pPr/>
            <a:r>
              <a:rPr lang="en-IN"/>
              <a:t>6637 if((pgdir = setupkvm()) == 0) </a:t>
            </a:r>
          </a:p>
          <a:p>
            <a:pPr/>
            <a:r>
              <a:rPr lang="en-IN"/>
              <a:t>6638      goto bad; 6639</a:t>
            </a:r>
            <a:endParaRPr lang="en-US"/>
          </a:p>
        </p:txBody>
      </p:sp>
      <p:sp>
        <p:nvSpPr>
          <p:cNvPr id="16" name="TextBox 15">
            <a:extLst>
              <a:ext uri="{FF2B5EF4-FFF2-40B4-BE49-F238E27FC236}">
                <a16:creationId xmlns:a16="http://schemas.microsoft.com/office/drawing/2014/main" id="{4805FD3C-A186-46CD-ABAA-B42ED1DF52F4}"/>
              </a:ext>
            </a:extLst>
          </p:cNvPr>
          <p:cNvSpPr txBox="1"/>
          <p:nvPr/>
        </p:nvSpPr>
        <p:spPr>
          <a:xfrm>
            <a:off x="7728530" y="2338559"/>
            <a:ext cx="3671667" cy="25853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6705 bad:</a:t>
            </a:r>
          </a:p>
          <a:p>
            <a:pPr/>
            <a:r>
              <a:rPr lang="en-IN"/>
              <a:t>6706   if(pgdir)</a:t>
            </a:r>
          </a:p>
          <a:p>
            <a:pPr/>
            <a:r>
              <a:rPr lang="en-IN"/>
              <a:t>6707      freevm(pgdir);</a:t>
            </a:r>
          </a:p>
          <a:p>
            <a:pPr/>
            <a:r>
              <a:rPr lang="en-IN"/>
              <a:t>6708   if(ip){</a:t>
            </a:r>
          </a:p>
          <a:p>
            <a:pPr/>
            <a:r>
              <a:rPr lang="en-IN"/>
              <a:t>6709       iunlockput(ip);</a:t>
            </a:r>
          </a:p>
          <a:p>
            <a:pPr/>
            <a:r>
              <a:rPr lang="en-IN"/>
              <a:t>6710       end_op();</a:t>
            </a:r>
          </a:p>
          <a:p>
            <a:pPr/>
            <a:r>
              <a:rPr lang="en-IN"/>
              <a:t>6711     }</a:t>
            </a:r>
          </a:p>
          <a:p>
            <a:pPr/>
            <a:r>
              <a:rPr lang="en-IN"/>
              <a:t>6712 return −1;</a:t>
            </a:r>
          </a:p>
          <a:p>
            <a:pPr/>
            <a:r>
              <a:rPr lang="en-IN"/>
              <a:t>6713 }</a:t>
            </a:r>
            <a:endParaRPr lang="en-US"/>
          </a:p>
        </p:txBody>
      </p:sp>
    </p:spTree>
    <p:extLst>
      <p:ext uri="{BB962C8B-B14F-4D97-AF65-F5344CB8AC3E}">
        <p14:creationId xmlns:p14="http://schemas.microsoft.com/office/powerpoint/2010/main" val="35924195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3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7" name="Rectangle 46">
            <a:extLst>
              <a:ext uri="{FF2B5EF4-FFF2-40B4-BE49-F238E27FC236}">
                <a16:creationId xmlns:a16="http://schemas.microsoft.com/office/drawing/2014/main" id="{155F7920-28F4-48E6-81BC-48EDF169C327}"/>
              </a:ext>
            </a:extLst>
          </p:cNvPr>
          <p:cNvSpPr/>
          <p:nvPr/>
        </p:nvSpPr>
        <p:spPr>
          <a:xfrm>
            <a:off x="347735" y="487568"/>
            <a:ext cx="10724074" cy="769441"/>
          </a:xfrm>
          <a:prstGeom prst="rect">
            <a:avLst/>
          </a:prstGeom>
        </p:spPr>
        <p:txBody>
          <a:bodyPr wrap="square">
            <a:spAutoFit/>
          </a:bodyPr>
          <a:lstStyle>
            <a:defPPr>
              <a:defRPr lang="en-US"/>
            </a:defPPr>
          </a:lstStyle>
          <a:p>
            <a:pPr>
              <a:spcBef>
                <a:spcPts val="600"/>
              </a:spcBef>
              <a:spcAft>
                <a:spcPts val="600"/>
              </a:spcAft>
            </a:pPr>
            <a:r>
              <a:rPr lang="en-IN" sz="4400"/>
              <a:t>Check ELF</a:t>
            </a:r>
          </a:p>
        </p:txBody>
      </p:sp>
      <p:pic>
        <p:nvPicPr>
          <p:cNvPr id="3" name="Picture 2">
            <a:extLst>
              <a:ext uri="{FF2B5EF4-FFF2-40B4-BE49-F238E27FC236}">
                <a16:creationId xmlns:a16="http://schemas.microsoft.com/office/drawing/2014/main" id="{D7F8FECB-B897-4424-BE60-88AC53F1ADB5}"/>
              </a:ext>
            </a:extLst>
          </p:cNvPr>
          <p:cNvPicPr>
            <a:picLocks noChangeAspect="1"/>
          </p:cNvPicPr>
          <p:nvPr/>
        </p:nvPicPr>
        <p:blipFill>
          <a:blip r:embed="rId3"/>
          <a:srcRect r="43607"/>
          <a:stretch>
            <a:fillRect/>
          </a:stretch>
        </p:blipFill>
        <p:spPr>
          <a:xfrm>
            <a:off x="3998419" y="22033"/>
            <a:ext cx="6875373" cy="6854653"/>
          </a:xfrm>
          <a:prstGeom prst="rect">
            <a:avLst/>
          </a:prstGeom>
        </p:spPr>
      </p:pic>
    </p:spTree>
    <p:extLst>
      <p:ext uri="{BB962C8B-B14F-4D97-AF65-F5344CB8AC3E}">
        <p14:creationId xmlns:p14="http://schemas.microsoft.com/office/powerpoint/2010/main" val="10658311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3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7" name="Rectangle 46">
            <a:extLst>
              <a:ext uri="{FF2B5EF4-FFF2-40B4-BE49-F238E27FC236}">
                <a16:creationId xmlns:a16="http://schemas.microsoft.com/office/drawing/2014/main" id="{155F7920-28F4-48E6-81BC-48EDF169C327}"/>
              </a:ext>
            </a:extLst>
          </p:cNvPr>
          <p:cNvSpPr/>
          <p:nvPr/>
        </p:nvSpPr>
        <p:spPr>
          <a:xfrm>
            <a:off x="290675" y="219325"/>
            <a:ext cx="4048671" cy="2062103"/>
          </a:xfrm>
          <a:prstGeom prst="rect">
            <a:avLst/>
          </a:prstGeom>
        </p:spPr>
        <p:txBody>
          <a:bodyPr wrap="square">
            <a:spAutoFit/>
          </a:bodyPr>
          <a:lstStyle>
            <a:defPPr>
              <a:defRPr lang="en-US"/>
            </a:defPPr>
          </a:lstStyle>
          <a:p>
            <a:pPr>
              <a:spcBef>
                <a:spcPts val="600"/>
              </a:spcBef>
              <a:spcAft>
                <a:spcPts val="600"/>
              </a:spcAft>
            </a:pPr>
            <a:r>
              <a:rPr lang="en-IN" sz="3200" b="1"/>
              <a:t>3. </a:t>
            </a:r>
            <a:r>
              <a:rPr lang="en-IN" sz="3200"/>
              <a:t>Load Program(ELF) to Memory (Like Loading Kernel Image by bootmain.c</a:t>
            </a:r>
            <a:endParaRPr lang="en-IN" sz="3200"/>
          </a:p>
        </p:txBody>
      </p:sp>
      <p:sp>
        <p:nvSpPr>
          <p:cNvPr id="17" name="TextBox 16">
            <a:extLst>
              <a:ext uri="{FF2B5EF4-FFF2-40B4-BE49-F238E27FC236}">
                <a16:creationId xmlns:a16="http://schemas.microsoft.com/office/drawing/2014/main" id="{EA68FA4C-ED3F-484C-B45D-0DD659380F00}"/>
              </a:ext>
            </a:extLst>
          </p:cNvPr>
          <p:cNvSpPr txBox="1"/>
          <p:nvPr/>
        </p:nvSpPr>
        <p:spPr>
          <a:xfrm>
            <a:off x="4684542" y="1308982"/>
            <a:ext cx="7162263" cy="5632311"/>
          </a:xfrm>
          <a:prstGeom prst="rect">
            <a:avLst/>
          </a:prstGeom>
          <a:noFill/>
        </p:spPr>
        <p:txBody>
          <a:bodyPr wrap="square">
            <a:spAutoFit/>
          </a:bodyPr>
          <a:lstStyle>
            <a:defPPr>
              <a:defRPr lang="en-US"/>
            </a:defPPr>
          </a:lstStyle>
          <a:p>
            <a:pPr/>
            <a:r>
              <a:rPr lang="en-US"/>
              <a:t>6640 // Load program into memory.</a:t>
            </a:r>
          </a:p>
          <a:p>
            <a:pPr/>
            <a:r>
              <a:rPr lang="en-US"/>
              <a:t>6641 sz = 0;</a:t>
            </a:r>
          </a:p>
          <a:p>
            <a:pPr/>
            <a:r>
              <a:rPr lang="en-US"/>
              <a:t>6642 </a:t>
            </a:r>
            <a:r>
              <a:rPr lang="en-US" b="1"/>
              <a:t>for(i=0, off=elf.phoff; i&lt;elf.phnum; i++, off+=sizeof(ph)){</a:t>
            </a:r>
          </a:p>
          <a:p>
            <a:pPr/>
            <a:r>
              <a:rPr lang="en-US"/>
              <a:t>6643     </a:t>
            </a:r>
            <a:r>
              <a:rPr lang="en-US">
                <a:solidFill>
                  <a:schemeClr val="bg1">
                    <a:lumMod val="50000"/>
                  </a:schemeClr>
                </a:solidFill>
              </a:rPr>
              <a:t>if(readi(ip, (char*)&amp;ph, off, sizeof(ph)) != sizeof(ph))</a:t>
            </a:r>
          </a:p>
          <a:p>
            <a:pPr/>
            <a:r>
              <a:rPr lang="en-US">
                <a:solidFill>
                  <a:schemeClr val="bg1">
                    <a:lumMod val="50000"/>
                  </a:schemeClr>
                </a:solidFill>
              </a:rPr>
              <a:t>6644          goto bad;</a:t>
            </a:r>
          </a:p>
          <a:p>
            <a:pPr/>
            <a:r>
              <a:rPr lang="en-US">
                <a:solidFill>
                  <a:schemeClr val="bg1">
                    <a:lumMod val="50000"/>
                  </a:schemeClr>
                </a:solidFill>
              </a:rPr>
              <a:t>6645      if(ph.type != ELF_PROG_LOAD)</a:t>
            </a:r>
          </a:p>
          <a:p>
            <a:pPr/>
            <a:r>
              <a:rPr lang="en-US">
                <a:solidFill>
                  <a:schemeClr val="bg1">
                    <a:lumMod val="50000"/>
                  </a:schemeClr>
                </a:solidFill>
              </a:rPr>
              <a:t>6646           continue;</a:t>
            </a:r>
          </a:p>
          <a:p>
            <a:pPr/>
            <a:r>
              <a:rPr lang="en-US">
                <a:solidFill>
                  <a:schemeClr val="bg1">
                    <a:lumMod val="50000"/>
                  </a:schemeClr>
                </a:solidFill>
              </a:rPr>
              <a:t>6647      if(ph.memsz &lt; ph.filesz)</a:t>
            </a:r>
          </a:p>
          <a:p>
            <a:pPr/>
            <a:r>
              <a:rPr lang="en-US">
                <a:solidFill>
                  <a:schemeClr val="bg1">
                    <a:lumMod val="50000"/>
                  </a:schemeClr>
                </a:solidFill>
              </a:rPr>
              <a:t>6648           goto bad;</a:t>
            </a:r>
          </a:p>
          <a:p>
            <a:pPr marL="342900" indent="-342900">
              <a:buAutoNum type="arabicPlain" startAt="6649"/>
            </a:pPr>
            <a:r>
              <a:rPr lang="en-US">
                <a:solidFill>
                  <a:schemeClr val="bg1">
                    <a:lumMod val="50000"/>
                  </a:schemeClr>
                </a:solidFill>
              </a:rPr>
              <a:t>      if(ph.vaddr + ph.memsz &lt; ph.vaddr)</a:t>
            </a:r>
          </a:p>
          <a:p>
            <a:pPr/>
            <a:r>
              <a:rPr lang="en-US">
                <a:solidFill>
                  <a:schemeClr val="bg1">
                    <a:lumMod val="50000"/>
                  </a:schemeClr>
                </a:solidFill>
              </a:rPr>
              <a:t>6650           goto bad;</a:t>
            </a:r>
          </a:p>
          <a:p>
            <a:pPr/>
            <a:r>
              <a:rPr lang="en-US" b="1"/>
              <a:t>6651      if((sz = allocuvm(pgdir, sz, ph.vaddr + ph.memsz)) == 0)</a:t>
            </a:r>
          </a:p>
          <a:p>
            <a:pPr/>
            <a:r>
              <a:rPr lang="en-US"/>
              <a:t>6652            goto bad;</a:t>
            </a:r>
          </a:p>
          <a:p>
            <a:pPr/>
            <a:r>
              <a:rPr lang="en-US"/>
              <a:t>6653      </a:t>
            </a:r>
            <a:r>
              <a:rPr lang="en-US">
                <a:solidFill>
                  <a:schemeClr val="bg1">
                    <a:lumMod val="50000"/>
                  </a:schemeClr>
                </a:solidFill>
              </a:rPr>
              <a:t>if(ph.vaddr % PGSIZE != 0)</a:t>
            </a:r>
          </a:p>
          <a:p>
            <a:pPr/>
            <a:r>
              <a:rPr lang="en-US">
                <a:solidFill>
                  <a:schemeClr val="bg1">
                    <a:lumMod val="50000"/>
                  </a:schemeClr>
                </a:solidFill>
              </a:rPr>
              <a:t>6654            goto bad;</a:t>
            </a:r>
          </a:p>
          <a:p>
            <a:pPr/>
            <a:r>
              <a:rPr lang="en-US" b="1"/>
              <a:t>6655      if(loaduvm(pgdir, (char*)ph.vaddr, ip, ph.off, ph.filesz) &lt; 0)</a:t>
            </a:r>
          </a:p>
          <a:p>
            <a:pPr/>
            <a:r>
              <a:rPr lang="en-US"/>
              <a:t>6656            goto bad;</a:t>
            </a:r>
          </a:p>
          <a:p>
            <a:pPr/>
            <a:r>
              <a:rPr lang="en-US"/>
              <a:t>6657    }</a:t>
            </a:r>
          </a:p>
          <a:p>
            <a:pPr/>
            <a:endParaRPr lang="en-US"/>
          </a:p>
          <a:p>
            <a:pPr/>
            <a:endParaRPr lang="en-US"/>
          </a:p>
        </p:txBody>
      </p:sp>
      <p:sp>
        <p:nvSpPr>
          <p:cNvPr id="19" name="TextBox 18">
            <a:extLst>
              <a:ext uri="{FF2B5EF4-FFF2-40B4-BE49-F238E27FC236}">
                <a16:creationId xmlns:a16="http://schemas.microsoft.com/office/drawing/2014/main" id="{7C040306-1CF8-4D36-86D7-0FC1D40BBE82}"/>
              </a:ext>
            </a:extLst>
          </p:cNvPr>
          <p:cNvSpPr txBox="1"/>
          <p:nvPr/>
        </p:nvSpPr>
        <p:spPr>
          <a:xfrm>
            <a:off x="260733" y="4366232"/>
            <a:ext cx="4251211"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allocates memory for each ELF segment with allocuvm (6651)</a:t>
            </a:r>
            <a:endParaRPr lang="en-US"/>
          </a:p>
        </p:txBody>
      </p:sp>
      <p:sp>
        <p:nvSpPr>
          <p:cNvPr id="21" name="TextBox 20">
            <a:extLst>
              <a:ext uri="{FF2B5EF4-FFF2-40B4-BE49-F238E27FC236}">
                <a16:creationId xmlns:a16="http://schemas.microsoft.com/office/drawing/2014/main" id="{EE59FA6F-06FA-4BD8-B2FA-07290BB9B4EC}"/>
              </a:ext>
            </a:extLst>
          </p:cNvPr>
          <p:cNvSpPr txBox="1"/>
          <p:nvPr/>
        </p:nvSpPr>
        <p:spPr>
          <a:xfrm>
            <a:off x="302937" y="5418242"/>
            <a:ext cx="4221269"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loads each segment into</a:t>
            </a:r>
          </a:p>
          <a:p>
            <a:pPr/>
            <a:r>
              <a:rPr lang="en-IN"/>
              <a:t>memory with loaduvm (6655)</a:t>
            </a:r>
            <a:endParaRPr lang="en-US"/>
          </a:p>
        </p:txBody>
      </p:sp>
    </p:spTree>
    <p:extLst>
      <p:ext uri="{BB962C8B-B14F-4D97-AF65-F5344CB8AC3E}">
        <p14:creationId xmlns:p14="http://schemas.microsoft.com/office/powerpoint/2010/main" val="34250096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3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TextBox 15">
            <a:extLst>
              <a:ext uri="{FF2B5EF4-FFF2-40B4-BE49-F238E27FC236}">
                <a16:creationId xmlns:a16="http://schemas.microsoft.com/office/drawing/2014/main" id="{0ABA2135-3E8E-4656-9394-4034452403F9}"/>
              </a:ext>
            </a:extLst>
          </p:cNvPr>
          <p:cNvSpPr txBox="1"/>
          <p:nvPr/>
        </p:nvSpPr>
        <p:spPr>
          <a:xfrm>
            <a:off x="4945670" y="715084"/>
            <a:ext cx="5813971"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6664 sz = PGROUNDUP(sz);</a:t>
            </a:r>
          </a:p>
          <a:p>
            <a:pPr/>
            <a:r>
              <a:rPr lang="en-US"/>
              <a:t>6665 </a:t>
            </a:r>
            <a:r>
              <a:rPr lang="en-US" b="1"/>
              <a:t>if((sz = allocuvm(pgdir, sz, sz + 2*PGSIZE)) == 0)</a:t>
            </a:r>
          </a:p>
          <a:p>
            <a:pPr/>
            <a:r>
              <a:rPr lang="en-US"/>
              <a:t>6666       goto bad;</a:t>
            </a:r>
          </a:p>
          <a:p>
            <a:pPr/>
            <a:r>
              <a:rPr lang="en-US" b="1"/>
              <a:t>6667 clearpteu(pgdir, (char*)(sz − 2*PGSIZE));</a:t>
            </a:r>
          </a:p>
          <a:p>
            <a:pPr/>
            <a:r>
              <a:rPr lang="en-US"/>
              <a:t>6668 sp = sz;</a:t>
            </a:r>
          </a:p>
          <a:p>
            <a:pPr/>
            <a:endParaRPr lang="en-US"/>
          </a:p>
        </p:txBody>
      </p:sp>
      <p:sp>
        <p:nvSpPr>
          <p:cNvPr id="18" name="TextBox 17">
            <a:extLst>
              <a:ext uri="{FF2B5EF4-FFF2-40B4-BE49-F238E27FC236}">
                <a16:creationId xmlns:a16="http://schemas.microsoft.com/office/drawing/2014/main" id="{4BEC5C7A-0003-4847-A0C2-877E3A8CD070}"/>
              </a:ext>
            </a:extLst>
          </p:cNvPr>
          <p:cNvSpPr txBox="1"/>
          <p:nvPr/>
        </p:nvSpPr>
        <p:spPr>
          <a:xfrm>
            <a:off x="378685" y="1515405"/>
            <a:ext cx="3750455" cy="1938992"/>
          </a:xfrm>
          <a:prstGeom prst="rect">
            <a:avLst/>
          </a:prstGeom>
          <a:noFill/>
        </p:spPr>
        <p:txBody>
          <a:bodyPr wrap="square">
            <a:spAutoFit/>
          </a:bodyPr>
          <a:lstStyle>
            <a:defPPr>
              <a:defRPr lang="en-US"/>
            </a:defPPr>
          </a:lstStyle>
          <a:p>
            <a:pPr/>
            <a:r>
              <a:rPr lang="en-US" sz="2400"/>
              <a:t>Allocate two pages at the next page boundary.</a:t>
            </a:r>
          </a:p>
          <a:p>
            <a:pPr/>
            <a:endParaRPr lang="en-US" sz="2400"/>
          </a:p>
          <a:p>
            <a:pPr/>
            <a:r>
              <a:rPr lang="en-US" sz="2400"/>
              <a:t>Make the first inaccessible using clearpteu </a:t>
            </a:r>
          </a:p>
        </p:txBody>
      </p:sp>
      <p:sp>
        <p:nvSpPr>
          <p:cNvPr id="22" name="TextBox 21">
            <a:extLst>
              <a:ext uri="{FF2B5EF4-FFF2-40B4-BE49-F238E27FC236}">
                <a16:creationId xmlns:a16="http://schemas.microsoft.com/office/drawing/2014/main" id="{DC170DC2-0812-410C-9DF3-5CAF108E49B9}"/>
              </a:ext>
            </a:extLst>
          </p:cNvPr>
          <p:cNvSpPr txBox="1"/>
          <p:nvPr/>
        </p:nvSpPr>
        <p:spPr>
          <a:xfrm>
            <a:off x="5282591" y="2680621"/>
            <a:ext cx="6105378" cy="34163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2019 // Clear PTE_U on a page. Used to create an inaccessible</a:t>
            </a:r>
          </a:p>
          <a:p>
            <a:pPr/>
            <a:r>
              <a:rPr lang="en-US"/>
              <a:t>2020 // page beneath the user stack.</a:t>
            </a:r>
          </a:p>
          <a:p>
            <a:pPr/>
            <a:r>
              <a:rPr lang="en-US"/>
              <a:t>2021 void</a:t>
            </a:r>
          </a:p>
          <a:p>
            <a:pPr/>
            <a:r>
              <a:rPr lang="en-US"/>
              <a:t>2022 clearpteu(pde_t *pgdir, char *uva)</a:t>
            </a:r>
          </a:p>
          <a:p>
            <a:pPr/>
            <a:r>
              <a:rPr lang="en-US"/>
              <a:t>2023 {</a:t>
            </a:r>
          </a:p>
          <a:p>
            <a:pPr/>
            <a:r>
              <a:rPr lang="en-US"/>
              <a:t>2024      pte_t *pte;</a:t>
            </a:r>
          </a:p>
          <a:p>
            <a:pPr/>
            <a:r>
              <a:rPr lang="en-US"/>
              <a:t>2025</a:t>
            </a:r>
          </a:p>
          <a:p>
            <a:pPr/>
            <a:r>
              <a:rPr lang="en-US"/>
              <a:t>2026      </a:t>
            </a:r>
            <a:r>
              <a:rPr lang="en-US" b="1" err="1"/>
              <a:t>pte = walkpgdir(pgdir, uva, 0);</a:t>
            </a:r>
          </a:p>
          <a:p>
            <a:pPr/>
            <a:r>
              <a:rPr lang="en-US"/>
              <a:t>2027      if(pte == 0)</a:t>
            </a:r>
          </a:p>
          <a:p>
            <a:pPr/>
            <a:r>
              <a:rPr lang="en-US"/>
              <a:t>2028           panic("clearpteu");</a:t>
            </a:r>
          </a:p>
          <a:p>
            <a:pPr/>
            <a:r>
              <a:rPr lang="en-US"/>
              <a:t>2029        *pte &amp;= ~PTE_U;</a:t>
            </a:r>
          </a:p>
          <a:p>
            <a:pPr/>
            <a:r>
              <a:rPr lang="en-US"/>
              <a:t>2030 }</a:t>
            </a:r>
          </a:p>
        </p:txBody>
      </p:sp>
      <p:sp>
        <p:nvSpPr>
          <p:cNvPr id="24" name="TextBox 23">
            <a:extLst>
              <a:ext uri="{FF2B5EF4-FFF2-40B4-BE49-F238E27FC236}">
                <a16:creationId xmlns:a16="http://schemas.microsoft.com/office/drawing/2014/main" id="{A5F59B00-3E0D-4230-85CC-3DFAA8B8CCF0}"/>
              </a:ext>
            </a:extLst>
          </p:cNvPr>
          <p:cNvSpPr txBox="1"/>
          <p:nvPr/>
        </p:nvSpPr>
        <p:spPr>
          <a:xfrm>
            <a:off x="284321" y="465974"/>
            <a:ext cx="6105378" cy="584775"/>
          </a:xfrm>
          <a:prstGeom prst="rect">
            <a:avLst/>
          </a:prstGeom>
          <a:noFill/>
        </p:spPr>
        <p:txBody>
          <a:bodyPr wrap="square">
            <a:spAutoFit/>
          </a:bodyPr>
          <a:lstStyle>
            <a:defPPr>
              <a:defRPr lang="en-US"/>
            </a:defPPr>
          </a:lstStyle>
          <a:p>
            <a:pPr/>
            <a:r>
              <a:rPr lang="en-US" sz="3200" b="1">
                <a:effectLst>
                  <a:outerShdw blurRad="38100" dist="38100" dir="2700000" algn="tl">
                    <a:srgbClr val="000000">
                      <a:alpha val="43137"/>
                    </a:srgbClr>
                  </a:outerShdw>
                </a:effectLst>
              </a:rPr>
              <a:t>4. Create a Guard page</a:t>
            </a:r>
          </a:p>
        </p:txBody>
      </p:sp>
      <p:pic>
        <p:nvPicPr>
          <p:cNvPr id="2" name="Picture 1">
            <a:extLst>
              <a:ext uri="{FF2B5EF4-FFF2-40B4-BE49-F238E27FC236}">
                <a16:creationId xmlns:a16="http://schemas.microsoft.com/office/drawing/2014/main" id="{82B72B8E-EFCE-476E-8C93-D2663D8002E9}"/>
              </a:ext>
            </a:extLst>
          </p:cNvPr>
          <p:cNvPicPr>
            <a:picLocks noChangeAspect="1"/>
          </p:cNvPicPr>
          <p:nvPr/>
        </p:nvPicPr>
        <p:blipFill>
          <a:blip r:embed="rId3"/>
          <a:srcRect l="27116" t="22224" r="28923" b="28195"/>
          <a:stretch>
            <a:fillRect/>
          </a:stretch>
        </p:blipFill>
        <p:spPr>
          <a:xfrm>
            <a:off x="0" y="3454397"/>
            <a:ext cx="5176550" cy="3282418"/>
          </a:xfrm>
          <a:prstGeom prst="rect">
            <a:avLst/>
          </a:prstGeom>
        </p:spPr>
      </p:pic>
    </p:spTree>
    <p:extLst>
      <p:ext uri="{BB962C8B-B14F-4D97-AF65-F5344CB8AC3E}">
        <p14:creationId xmlns:p14="http://schemas.microsoft.com/office/powerpoint/2010/main" val="1891255815"/>
      </p:ext>
    </p:extLst>
  </p:cSld>
  <p:clrMapOvr>
    <a:masterClrMapping/>
  </p:clrMapOvr>
  <p:transition/>
  <p:timing/>
</p:sld>
</file>

<file path=ppt/slides/slide13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7" name="Rectangle 46">
            <a:extLst>
              <a:ext uri="{FF2B5EF4-FFF2-40B4-BE49-F238E27FC236}">
                <a16:creationId xmlns:a16="http://schemas.microsoft.com/office/drawing/2014/main" id="{155F7920-28F4-48E6-81BC-48EDF169C327}"/>
              </a:ext>
            </a:extLst>
          </p:cNvPr>
          <p:cNvSpPr/>
          <p:nvPr/>
        </p:nvSpPr>
        <p:spPr>
          <a:xfrm>
            <a:off x="237048" y="1339917"/>
            <a:ext cx="4048671" cy="3354765"/>
          </a:xfrm>
          <a:prstGeom prst="rect">
            <a:avLst/>
          </a:prstGeom>
        </p:spPr>
        <p:txBody>
          <a:bodyPr wrap="square">
            <a:spAutoFit/>
          </a:bodyPr>
          <a:lstStyle>
            <a:defPPr>
              <a:defRPr lang="en-US"/>
            </a:defPPr>
          </a:lstStyle>
          <a:p>
            <a:pPr>
              <a:spcBef>
                <a:spcPts val="600"/>
              </a:spcBef>
              <a:spcAft>
                <a:spcPts val="600"/>
              </a:spcAft>
            </a:pPr>
            <a:r>
              <a:rPr lang="en-IN" sz="2400"/>
              <a:t>Now exec allocates and initializes the </a:t>
            </a:r>
            <a:r>
              <a:rPr lang="en-IN" sz="2400" b="1"/>
              <a:t>user stack</a:t>
            </a:r>
            <a:r>
              <a:rPr lang="en-IN" sz="2400"/>
              <a:t>.</a:t>
            </a:r>
          </a:p>
          <a:p>
            <a:pPr>
              <a:spcBef>
                <a:spcPts val="600"/>
              </a:spcBef>
              <a:spcAft>
                <a:spcPts val="600"/>
              </a:spcAft>
            </a:pPr>
            <a:r>
              <a:rPr lang="en-IN" sz="2400"/>
              <a:t> It allocates just one stack page. </a:t>
            </a:r>
          </a:p>
          <a:p>
            <a:pPr>
              <a:spcBef>
                <a:spcPts val="600"/>
              </a:spcBef>
              <a:spcAft>
                <a:spcPts val="600"/>
              </a:spcAft>
            </a:pPr>
            <a:r>
              <a:rPr lang="en-IN" sz="2400"/>
              <a:t>Exec copies the argument strings to the top of the stack one at a time, recording the pointers to them in ustack.</a:t>
            </a:r>
          </a:p>
        </p:txBody>
      </p:sp>
      <p:sp>
        <p:nvSpPr>
          <p:cNvPr id="16" name="TextBox 15">
            <a:extLst>
              <a:ext uri="{FF2B5EF4-FFF2-40B4-BE49-F238E27FC236}">
                <a16:creationId xmlns:a16="http://schemas.microsoft.com/office/drawing/2014/main" id="{0ABA2135-3E8E-4656-9394-4034452403F9}"/>
              </a:ext>
            </a:extLst>
          </p:cNvPr>
          <p:cNvSpPr txBox="1"/>
          <p:nvPr/>
        </p:nvSpPr>
        <p:spPr>
          <a:xfrm>
            <a:off x="4255924" y="471418"/>
            <a:ext cx="7217013" cy="5355312"/>
          </a:xfrm>
          <a:prstGeom prst="rect">
            <a:avLst/>
          </a:prstGeom>
          <a:noFill/>
        </p:spPr>
        <p:txBody>
          <a:bodyPr wrap="square">
            <a:spAutoFit/>
          </a:bodyPr>
          <a:lstStyle>
            <a:defPPr>
              <a:defRPr lang="en-US"/>
            </a:defPPr>
          </a:lstStyle>
          <a:p>
            <a:pPr/>
            <a:r>
              <a:rPr lang="en-US"/>
              <a:t>6670 // Push argument strings, prepare rest of stack in ustack.</a:t>
            </a:r>
          </a:p>
          <a:p>
            <a:pPr/>
            <a:r>
              <a:rPr lang="en-US"/>
              <a:t>6671 for(argc = 0; argv[argc]; argc++) {</a:t>
            </a:r>
          </a:p>
          <a:p>
            <a:pPr/>
            <a:r>
              <a:rPr lang="en-US"/>
              <a:t>6672     if(argc &gt;= MAXARG)</a:t>
            </a:r>
          </a:p>
          <a:p>
            <a:pPr/>
            <a:r>
              <a:rPr lang="en-US"/>
              <a:t>6673         goto bad;</a:t>
            </a:r>
          </a:p>
          <a:p>
            <a:pPr/>
            <a:r>
              <a:rPr lang="en-US"/>
              <a:t>6674     sp = (sp − (strlen(argv[argc]) + 1)) &amp; ~3;</a:t>
            </a:r>
          </a:p>
          <a:p>
            <a:pPr/>
            <a:r>
              <a:rPr lang="en-US"/>
              <a:t>6675     if(</a:t>
            </a:r>
            <a:r>
              <a:rPr lang="en-US" b="1" err="1"/>
              <a:t>copyout(pgdir, sp, argv[argc], strlen(argv[argc]) + 1</a:t>
            </a:r>
            <a:r>
              <a:rPr lang="en-US"/>
              <a:t>) &lt; 0)</a:t>
            </a:r>
          </a:p>
          <a:p>
            <a:pPr/>
            <a:r>
              <a:rPr lang="en-US"/>
              <a:t>6676           goto bad;</a:t>
            </a:r>
          </a:p>
          <a:p>
            <a:pPr/>
            <a:r>
              <a:rPr lang="en-US"/>
              <a:t>6677      ustack[3+argc] = sp;</a:t>
            </a:r>
          </a:p>
          <a:p>
            <a:pPr/>
            <a:r>
              <a:rPr lang="en-US"/>
              <a:t>6678   }</a:t>
            </a:r>
          </a:p>
          <a:p>
            <a:pPr/>
            <a:r>
              <a:rPr lang="en-US"/>
              <a:t>6679 ustack[3+argc] = 0;</a:t>
            </a:r>
          </a:p>
          <a:p>
            <a:pPr/>
            <a:r>
              <a:rPr lang="en-US"/>
              <a:t>6680</a:t>
            </a:r>
          </a:p>
          <a:p>
            <a:pPr/>
            <a:r>
              <a:rPr lang="en-US"/>
              <a:t>6681 ustack[0] = 0xffffffff; // fake return PC</a:t>
            </a:r>
          </a:p>
          <a:p>
            <a:pPr/>
            <a:r>
              <a:rPr lang="en-US"/>
              <a:t>6682 ustack[1] = argc;</a:t>
            </a:r>
          </a:p>
          <a:p>
            <a:pPr/>
            <a:r>
              <a:rPr lang="en-US"/>
              <a:t>6683 ustack[2] = sp − (argc+1)*4; // argv pointer</a:t>
            </a:r>
          </a:p>
          <a:p>
            <a:pPr/>
            <a:r>
              <a:rPr lang="en-US"/>
              <a:t>6684</a:t>
            </a:r>
          </a:p>
          <a:p>
            <a:pPr/>
            <a:r>
              <a:rPr lang="en-US"/>
              <a:t>6685 sp −= (3+argc+1) * 4;</a:t>
            </a:r>
          </a:p>
          <a:p>
            <a:pPr/>
            <a:r>
              <a:rPr lang="en-US" b="1"/>
              <a:t>6686 if(copyout(pgdir, sp, ustack, (3+argc+1)*4) &lt; 0)</a:t>
            </a:r>
          </a:p>
          <a:p>
            <a:pPr/>
            <a:r>
              <a:rPr lang="en-US"/>
              <a:t>6687     goto bad;</a:t>
            </a:r>
          </a:p>
          <a:p>
            <a:pPr/>
            <a:r>
              <a:rPr lang="en-US">
                <a:solidFill>
                  <a:schemeClr val="bg1">
                    <a:lumMod val="50000"/>
                  </a:schemeClr>
                </a:solidFill>
              </a:rPr>
              <a:t>6688</a:t>
            </a:r>
          </a:p>
        </p:txBody>
      </p:sp>
      <p:sp>
        <p:nvSpPr>
          <p:cNvPr id="17" name="TextBox 16">
            <a:extLst>
              <a:ext uri="{FF2B5EF4-FFF2-40B4-BE49-F238E27FC236}">
                <a16:creationId xmlns:a16="http://schemas.microsoft.com/office/drawing/2014/main" id="{F4BB2094-8E3D-46E5-9134-F3E0ECE03AFF}"/>
              </a:ext>
            </a:extLst>
          </p:cNvPr>
          <p:cNvSpPr txBox="1"/>
          <p:nvPr/>
        </p:nvSpPr>
        <p:spPr>
          <a:xfrm>
            <a:off x="9067314" y="3545722"/>
            <a:ext cx="3133567"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The first three entries in ustack are the fake return PC, argc, and argv pointer.</a:t>
            </a:r>
            <a:endParaRPr lang="en-US"/>
          </a:p>
        </p:txBody>
      </p:sp>
      <p:sp>
        <p:nvSpPr>
          <p:cNvPr id="19" name="TextBox 18">
            <a:extLst>
              <a:ext uri="{FF2B5EF4-FFF2-40B4-BE49-F238E27FC236}">
                <a16:creationId xmlns:a16="http://schemas.microsoft.com/office/drawing/2014/main" id="{C12ACCBB-2B4E-4173-9E95-1D6712CD37F7}"/>
              </a:ext>
            </a:extLst>
          </p:cNvPr>
          <p:cNvSpPr txBox="1"/>
          <p:nvPr/>
        </p:nvSpPr>
        <p:spPr>
          <a:xfrm>
            <a:off x="290675" y="5002549"/>
            <a:ext cx="3725742"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deal with arguments that are too large;</a:t>
            </a:r>
            <a:endParaRPr lang="en-US"/>
          </a:p>
        </p:txBody>
      </p:sp>
      <p:sp>
        <p:nvSpPr>
          <p:cNvPr id="21" name="TextBox 20">
            <a:extLst>
              <a:ext uri="{FF2B5EF4-FFF2-40B4-BE49-F238E27FC236}">
                <a16:creationId xmlns:a16="http://schemas.microsoft.com/office/drawing/2014/main" id="{BCE73526-2B67-40A1-82F6-29AA9830165A}"/>
              </a:ext>
            </a:extLst>
          </p:cNvPr>
          <p:cNvSpPr txBox="1"/>
          <p:nvPr/>
        </p:nvSpPr>
        <p:spPr>
          <a:xfrm>
            <a:off x="286628" y="395971"/>
            <a:ext cx="6105378" cy="584775"/>
          </a:xfrm>
          <a:prstGeom prst="rect">
            <a:avLst/>
          </a:prstGeom>
          <a:noFill/>
        </p:spPr>
        <p:txBody>
          <a:bodyPr wrap="square">
            <a:spAutoFit/>
          </a:bodyPr>
          <a:lstStyle>
            <a:defPPr>
              <a:defRPr lang="en-US"/>
            </a:defPPr>
          </a:lstStyle>
          <a:p>
            <a:pPr>
              <a:spcBef>
                <a:spcPts val="600"/>
              </a:spcBef>
              <a:spcAft>
                <a:spcPts val="600"/>
              </a:spcAft>
            </a:pPr>
            <a:r>
              <a:rPr lang="en-IN" sz="3200" b="1">
                <a:effectLst>
                  <a:outerShdw blurRad="38100" dist="38100" dir="2700000" algn="tl">
                    <a:srgbClr val="000000">
                      <a:alpha val="43137"/>
                    </a:srgbClr>
                  </a:outerShdw>
                </a:effectLst>
              </a:rPr>
              <a:t>5. Create a user stack</a:t>
            </a:r>
          </a:p>
        </p:txBody>
      </p:sp>
    </p:spTree>
    <p:extLst>
      <p:ext uri="{BB962C8B-B14F-4D97-AF65-F5344CB8AC3E}">
        <p14:creationId xmlns:p14="http://schemas.microsoft.com/office/powerpoint/2010/main" val="42732141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3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 name="TextBox 15">
            <a:extLst>
              <a:ext uri="{FF2B5EF4-FFF2-40B4-BE49-F238E27FC236}">
                <a16:creationId xmlns:a16="http://schemas.microsoft.com/office/drawing/2014/main" id="{1908A1BD-F931-4D42-BD36-D549228B553D}"/>
              </a:ext>
            </a:extLst>
          </p:cNvPr>
          <p:cNvSpPr txBox="1"/>
          <p:nvPr/>
        </p:nvSpPr>
        <p:spPr>
          <a:xfrm>
            <a:off x="6966153" y="4004135"/>
            <a:ext cx="4610591" cy="25853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2130       if(n &gt; len)</a:t>
            </a:r>
          </a:p>
          <a:p>
            <a:pPr/>
            <a:r>
              <a:rPr lang="en-US"/>
              <a:t>2131           n = len;</a:t>
            </a:r>
          </a:p>
          <a:p>
            <a:pPr/>
            <a:r>
              <a:rPr lang="en-US"/>
              <a:t>2132       memmove(pa0 + (va − va0), buf, n);</a:t>
            </a:r>
          </a:p>
          <a:p>
            <a:pPr/>
            <a:r>
              <a:rPr lang="en-US"/>
              <a:t>2133       len −= n;</a:t>
            </a:r>
          </a:p>
          <a:p>
            <a:pPr/>
            <a:r>
              <a:rPr lang="en-US"/>
              <a:t>2134       buf += n;</a:t>
            </a:r>
          </a:p>
          <a:p>
            <a:pPr/>
            <a:r>
              <a:rPr lang="en-US"/>
              <a:t>2135       va = va0 + PGSIZE;</a:t>
            </a:r>
          </a:p>
          <a:p>
            <a:pPr/>
            <a:r>
              <a:rPr lang="en-US"/>
              <a:t>2136    }</a:t>
            </a:r>
          </a:p>
          <a:p>
            <a:pPr/>
            <a:r>
              <a:rPr lang="en-US"/>
              <a:t>2137 return 0;</a:t>
            </a:r>
          </a:p>
          <a:p>
            <a:pPr/>
            <a:r>
              <a:rPr lang="en-US"/>
              <a:t>2138 }</a:t>
            </a:r>
          </a:p>
        </p:txBody>
      </p:sp>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err="1">
                <a:effectLst>
                  <a:outerShdw blurRad="38100" dist="38100" dir="2700000" algn="tl">
                    <a:srgbClr val="000000">
                      <a:alpha val="43137"/>
                    </a:srgbClr>
                  </a:outerShdw>
                </a:effectLst>
              </a:rPr>
              <a:t>copyout</a:t>
            </a:r>
            <a:endParaRPr lang="en-US" sz="4400" b="1">
              <a:effectLst>
                <a:outerShdw blurRad="38100" dist="38100" dir="2700000" algn="tl">
                  <a:srgbClr val="000000">
                    <a:alpha val="43137"/>
                  </a:srgbClr>
                </a:outerShdw>
              </a:effectLst>
            </a:endParaRP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5" name="TextBox 14">
            <a:extLst>
              <a:ext uri="{FF2B5EF4-FFF2-40B4-BE49-F238E27FC236}">
                <a16:creationId xmlns:a16="http://schemas.microsoft.com/office/drawing/2014/main" id="{864EA227-1FD4-4201-8773-3610940F9B00}"/>
              </a:ext>
            </a:extLst>
          </p:cNvPr>
          <p:cNvSpPr txBox="1"/>
          <p:nvPr/>
        </p:nvSpPr>
        <p:spPr>
          <a:xfrm>
            <a:off x="136664" y="1431238"/>
            <a:ext cx="6639382" cy="452431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2114 // Copy len bytes from p to user address va in page table pgdir.</a:t>
            </a:r>
          </a:p>
          <a:p>
            <a:pPr/>
            <a:r>
              <a:rPr lang="en-US"/>
              <a:t>2115 // Most useful when pgdir is not the current page table.</a:t>
            </a:r>
          </a:p>
          <a:p>
            <a:pPr/>
            <a:r>
              <a:rPr lang="en-US"/>
              <a:t>2116 // uva2ka ensures this only works for PTE_U pages.</a:t>
            </a:r>
          </a:p>
          <a:p>
            <a:pPr/>
            <a:r>
              <a:rPr lang="en-US"/>
              <a:t>2117 int</a:t>
            </a:r>
          </a:p>
          <a:p>
            <a:pPr/>
            <a:r>
              <a:rPr lang="en-US"/>
              <a:t>2118 copyout(pde_t *pgdir, uint va, void *p, uint len)</a:t>
            </a:r>
          </a:p>
          <a:p>
            <a:pPr/>
            <a:r>
              <a:rPr lang="en-US"/>
              <a:t>2119   {</a:t>
            </a:r>
          </a:p>
          <a:p>
            <a:pPr/>
            <a:r>
              <a:rPr lang="en-US"/>
              <a:t>2120       char *buf, *pa0;</a:t>
            </a:r>
          </a:p>
          <a:p>
            <a:pPr/>
            <a:r>
              <a:rPr lang="en-US"/>
              <a:t>2121       uint n, va0;</a:t>
            </a:r>
          </a:p>
          <a:p>
            <a:pPr/>
            <a:r>
              <a:rPr lang="en-US"/>
              <a:t>2122</a:t>
            </a:r>
          </a:p>
          <a:p>
            <a:pPr/>
            <a:r>
              <a:rPr lang="en-US"/>
              <a:t>2123       buf = (char*)p;</a:t>
            </a:r>
          </a:p>
          <a:p>
            <a:pPr/>
            <a:r>
              <a:rPr lang="en-US"/>
              <a:t>2124       while(len &gt; 0){</a:t>
            </a:r>
          </a:p>
          <a:p>
            <a:pPr/>
            <a:r>
              <a:rPr lang="en-US"/>
              <a:t>2125             va0 = (uint)PGROUNDDOWN(va);</a:t>
            </a:r>
          </a:p>
          <a:p>
            <a:pPr/>
            <a:r>
              <a:rPr lang="en-US"/>
              <a:t>2126             pa0 = </a:t>
            </a:r>
            <a:r>
              <a:rPr lang="en-US" b="1"/>
              <a:t>uva2ka(pgdir, (char*)va0);</a:t>
            </a:r>
          </a:p>
          <a:p>
            <a:pPr/>
            <a:r>
              <a:rPr lang="en-US"/>
              <a:t>2127             if(pa0 == 0)</a:t>
            </a:r>
          </a:p>
          <a:p>
            <a:pPr/>
            <a:r>
              <a:rPr lang="en-US"/>
              <a:t>2128                  return −1;</a:t>
            </a:r>
          </a:p>
          <a:p>
            <a:pPr/>
            <a:r>
              <a:rPr lang="en-US"/>
              <a:t>2129             n = PGSIZE − (va − va0);</a:t>
            </a:r>
          </a:p>
        </p:txBody>
      </p:sp>
      <p:sp>
        <p:nvSpPr>
          <p:cNvPr id="20" name="TextBox 19">
            <a:extLst>
              <a:ext uri="{FF2B5EF4-FFF2-40B4-BE49-F238E27FC236}">
                <a16:creationId xmlns:a16="http://schemas.microsoft.com/office/drawing/2014/main" id="{F2598691-18B6-4285-86C9-FA29046ACBB5}"/>
              </a:ext>
            </a:extLst>
          </p:cNvPr>
          <p:cNvSpPr txBox="1"/>
          <p:nvPr/>
        </p:nvSpPr>
        <p:spPr>
          <a:xfrm>
            <a:off x="7022123" y="1709785"/>
            <a:ext cx="4725564" cy="1477328"/>
          </a:xfrm>
          <a:prstGeom prst="rect">
            <a:avLst/>
          </a:prstGeom>
          <a:noFill/>
        </p:spPr>
        <p:txBody>
          <a:bodyPr wrap="square">
            <a:spAutoFit/>
          </a:bodyPr>
          <a:lstStyle>
            <a:defPPr>
              <a:defRPr lang="en-US"/>
            </a:defPPr>
          </a:lstStyle>
          <a:p>
            <a:pPr/>
            <a:r>
              <a:rPr lang="en-IN"/>
              <a:t>The key of the function is to ﬁnd the corresponding address in the kernel space (i.e. the current memory space) for va using uva2ka(). The rest of the function is just a routine page-by-page copying</a:t>
            </a:r>
            <a:endParaRPr lang="en-US"/>
          </a:p>
        </p:txBody>
      </p:sp>
      <p:sp>
        <p:nvSpPr>
          <p:cNvPr id="22" name="TextBox 21">
            <a:extLst>
              <a:ext uri="{FF2B5EF4-FFF2-40B4-BE49-F238E27FC236}">
                <a16:creationId xmlns:a16="http://schemas.microsoft.com/office/drawing/2014/main" id="{84B7FC13-3EAD-4961-825D-577BE1B6B4AC}"/>
              </a:ext>
            </a:extLst>
          </p:cNvPr>
          <p:cNvSpPr txBox="1"/>
          <p:nvPr/>
        </p:nvSpPr>
        <p:spPr>
          <a:xfrm>
            <a:off x="3043310" y="619235"/>
            <a:ext cx="8116633" cy="461665"/>
          </a:xfrm>
          <a:prstGeom prst="rect">
            <a:avLst/>
          </a:prstGeom>
          <a:noFill/>
        </p:spPr>
        <p:txBody>
          <a:bodyPr wrap="square">
            <a:spAutoFit/>
          </a:bodyPr>
          <a:lstStyle>
            <a:defPPr>
              <a:defRPr lang="en-US"/>
            </a:defPPr>
          </a:lstStyle>
          <a:p>
            <a:pPr/>
            <a:r>
              <a:rPr lang="en-IN" sz="2400" b="0" i="0">
                <a:solidFill>
                  <a:srgbClr val="000000"/>
                </a:solidFill>
                <a:effectLst/>
                <a:latin typeface="ff2"/>
              </a:rPr>
              <a:t>it converts a user-space address to a kernel-space address</a:t>
            </a:r>
            <a:endParaRPr lang="en-US" sz="2400"/>
          </a:p>
        </p:txBody>
      </p:sp>
    </p:spTree>
    <p:extLst>
      <p:ext uri="{BB962C8B-B14F-4D97-AF65-F5344CB8AC3E}">
        <p14:creationId xmlns:p14="http://schemas.microsoft.com/office/powerpoint/2010/main" val="11993159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3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uva2ka</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8" name="TextBox 17">
            <a:extLst>
              <a:ext uri="{FF2B5EF4-FFF2-40B4-BE49-F238E27FC236}">
                <a16:creationId xmlns:a16="http://schemas.microsoft.com/office/drawing/2014/main" id="{FE002349-E388-4225-9EED-800106AC2C71}"/>
              </a:ext>
            </a:extLst>
          </p:cNvPr>
          <p:cNvSpPr txBox="1"/>
          <p:nvPr/>
        </p:nvSpPr>
        <p:spPr>
          <a:xfrm>
            <a:off x="3043311" y="647242"/>
            <a:ext cx="7957624" cy="461665"/>
          </a:xfrm>
          <a:prstGeom prst="rect">
            <a:avLst/>
          </a:prstGeom>
          <a:noFill/>
        </p:spPr>
        <p:txBody>
          <a:bodyPr wrap="square">
            <a:spAutoFit/>
          </a:bodyPr>
          <a:lstStyle>
            <a:defPPr>
              <a:defRPr lang="en-US"/>
            </a:defPPr>
          </a:lstStyle>
          <a:p>
            <a:pPr/>
            <a:r>
              <a:rPr lang="en-US" sz="2400"/>
              <a:t>Map user virtual address to kernel address.</a:t>
            </a:r>
          </a:p>
        </p:txBody>
      </p:sp>
      <p:sp>
        <p:nvSpPr>
          <p:cNvPr id="17" name="TextBox 16">
            <a:extLst>
              <a:ext uri="{FF2B5EF4-FFF2-40B4-BE49-F238E27FC236}">
                <a16:creationId xmlns:a16="http://schemas.microsoft.com/office/drawing/2014/main" id="{908E4A22-41BC-4680-AD91-C1E8CF72F695}"/>
              </a:ext>
            </a:extLst>
          </p:cNvPr>
          <p:cNvSpPr txBox="1"/>
          <p:nvPr/>
        </p:nvSpPr>
        <p:spPr>
          <a:xfrm>
            <a:off x="916745" y="1796275"/>
            <a:ext cx="6105378" cy="369331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2100 // Map user virtual address to kernel address.</a:t>
            </a:r>
          </a:p>
          <a:p>
            <a:pPr/>
            <a:r>
              <a:rPr lang="en-US"/>
              <a:t>2101 char*</a:t>
            </a:r>
          </a:p>
          <a:p>
            <a:pPr/>
            <a:r>
              <a:rPr lang="en-US"/>
              <a:t>2102 uva2ka(pde_t *pgdir, char *uva)</a:t>
            </a:r>
          </a:p>
          <a:p>
            <a:pPr/>
            <a:r>
              <a:rPr lang="en-US"/>
              <a:t>2103   {</a:t>
            </a:r>
          </a:p>
          <a:p>
            <a:pPr/>
            <a:r>
              <a:rPr lang="en-US"/>
              <a:t>2104      pte_t *pte;</a:t>
            </a:r>
          </a:p>
          <a:p>
            <a:pPr/>
            <a:r>
              <a:rPr lang="en-US"/>
              <a:t>2105</a:t>
            </a:r>
          </a:p>
          <a:p>
            <a:pPr/>
            <a:r>
              <a:rPr lang="en-US"/>
              <a:t>2106      pte = walkpgdir(pgdir, uva, 0);</a:t>
            </a:r>
          </a:p>
          <a:p>
            <a:pPr/>
            <a:r>
              <a:rPr lang="en-US"/>
              <a:t>2107      if((*pte &amp; PTE_P) == 0)</a:t>
            </a:r>
          </a:p>
          <a:p>
            <a:pPr/>
            <a:r>
              <a:rPr lang="en-US"/>
              <a:t>2108         return 0;</a:t>
            </a:r>
          </a:p>
          <a:p>
            <a:pPr/>
            <a:r>
              <a:rPr lang="en-US"/>
              <a:t>2109      if((*pte &amp; PTE_U) == 0)</a:t>
            </a:r>
          </a:p>
          <a:p>
            <a:pPr/>
            <a:r>
              <a:rPr lang="en-US"/>
              <a:t>2110          return 0;</a:t>
            </a:r>
          </a:p>
          <a:p>
            <a:pPr/>
            <a:r>
              <a:rPr lang="en-US"/>
              <a:t>2111      return (char*)P2V(PTE_ADDR(*pte));</a:t>
            </a:r>
          </a:p>
          <a:p>
            <a:pPr/>
            <a:r>
              <a:rPr lang="en-US"/>
              <a:t>2112 }</a:t>
            </a:r>
          </a:p>
        </p:txBody>
      </p:sp>
    </p:spTree>
    <p:extLst>
      <p:ext uri="{BB962C8B-B14F-4D97-AF65-F5344CB8AC3E}">
        <p14:creationId xmlns:p14="http://schemas.microsoft.com/office/powerpoint/2010/main" val="15273851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3" name="object 2">
            <a:extLst>
              <a:ext uri="{FF2B5EF4-FFF2-40B4-BE49-F238E27FC236}">
                <a16:creationId xmlns:a16="http://schemas.microsoft.com/office/drawing/2014/main" id="{CB953161-6B18-4553-8F93-A6457EB76D23}"/>
              </a:ext>
            </a:extLst>
          </p:cNvPr>
          <p:cNvSpPr txBox="1">
            <a:spLocks noGrp="1"/>
          </p:cNvSpPr>
          <p:nvPr>
            <p:ph type="title"/>
          </p:nvPr>
        </p:nvSpPr>
        <p:spPr>
          <a:xfrm>
            <a:off x="239828" y="462252"/>
            <a:ext cx="10701107" cy="695960"/>
          </a:xfrm>
          <a:prstGeom prst="rect">
            <a:avLst/>
          </a:prstGeom>
        </p:spPr>
        <p:txBody>
          <a:bodyPr vert="horz" wrap="square" lIns="0" tIns="12700" rIns="0" bIns="0" rtlCol="0">
            <a:spAutoFit/>
          </a:bodyPr>
          <a:lstStyle>
            <a:defPPr/>
          </a:lstStyle>
          <a:p>
            <a:pPr marL="12700">
              <a:lnSpc>
                <a:spcPct val="100000"/>
              </a:lnSpc>
              <a:spcBef>
                <a:spcPts val="100"/>
              </a:spcBef>
            </a:pPr>
            <a:r>
              <a:rPr b="1" spc="-5">
                <a:effectLst>
                  <a:outerShdw blurRad="38100" dist="38100" dir="2700000" algn="tl">
                    <a:srgbClr val="000000">
                      <a:alpha val="43137"/>
                    </a:srgbClr>
                  </a:outerShdw>
                </a:effectLst>
              </a:rPr>
              <a:t>Powering up </a:t>
            </a:r>
            <a:r>
              <a:rPr b="1">
                <a:effectLst>
                  <a:outerShdw blurRad="38100" dist="38100" dir="2700000" algn="tl">
                    <a:srgbClr val="000000">
                      <a:alpha val="43137"/>
                    </a:srgbClr>
                  </a:outerShdw>
                </a:effectLst>
              </a:rPr>
              <a:t>:</a:t>
            </a:r>
            <a:r>
              <a:rPr b="1" spc="-90">
                <a:effectLst>
                  <a:outerShdw blurRad="38100" dist="38100" dir="2700000" algn="tl">
                    <a:srgbClr val="000000">
                      <a:alpha val="43137"/>
                    </a:srgbClr>
                  </a:outerShdw>
                </a:effectLst>
              </a:rPr>
              <a:t> </a:t>
            </a:r>
            <a:r>
              <a:rPr b="1" spc="-5">
                <a:effectLst>
                  <a:outerShdw blurRad="38100" dist="38100" dir="2700000" algn="tl">
                    <a:srgbClr val="000000">
                      <a:alpha val="43137"/>
                    </a:srgbClr>
                  </a:outerShdw>
                </a:effectLst>
              </a:rPr>
              <a:t>Reset</a:t>
            </a:r>
          </a:p>
        </p:txBody>
      </p:sp>
      <p:sp>
        <p:nvSpPr>
          <p:cNvPr id="24" name="object 3">
            <a:extLst>
              <a:ext uri="{FF2B5EF4-FFF2-40B4-BE49-F238E27FC236}">
                <a16:creationId xmlns:a16="http://schemas.microsoft.com/office/drawing/2014/main" id="{6B141A0B-25BB-4A5F-BD8D-39211B4231FF}"/>
              </a:ext>
            </a:extLst>
          </p:cNvPr>
          <p:cNvSpPr txBox="1"/>
          <p:nvPr/>
        </p:nvSpPr>
        <p:spPr>
          <a:xfrm>
            <a:off x="604911" y="1651284"/>
            <a:ext cx="3134403" cy="377026"/>
          </a:xfrm>
          <a:prstGeom prst="rect">
            <a:avLst/>
          </a:prstGeom>
          <a:solidFill>
            <a:srgbClr val="92D050"/>
          </a:solidFill>
          <a:ln w="9344">
            <a:solidFill>
              <a:srgbClr val="000000"/>
            </a:solidFill>
          </a:ln>
        </p:spPr>
        <p:txBody>
          <a:bodyPr vert="horz" wrap="square" lIns="0" tIns="7620" rIns="0" bIns="0" rtlCol="0">
            <a:spAutoFit/>
          </a:bodyPr>
          <a:lstStyle>
            <a:defPPr>
              <a:defRPr lang="en-US"/>
            </a:defPPr>
          </a:lstStyle>
          <a:p>
            <a:pPr marL="279400" algn="ctr">
              <a:lnSpc>
                <a:spcPct val="100000"/>
              </a:lnSpc>
              <a:spcBef>
                <a:spcPts val="60"/>
              </a:spcBef>
            </a:pPr>
            <a:r>
              <a:rPr sz="2400" spc="-10">
                <a:cs typeface="Liberation Sans"/>
              </a:rPr>
              <a:t>Power </a:t>
            </a:r>
            <a:r>
              <a:rPr sz="2400" spc="-5">
                <a:cs typeface="Liberation Sans"/>
              </a:rPr>
              <a:t>on</a:t>
            </a:r>
            <a:r>
              <a:rPr sz="2400" spc="5">
                <a:cs typeface="Liberation Sans"/>
              </a:rPr>
              <a:t> </a:t>
            </a:r>
            <a:r>
              <a:rPr sz="2400" spc="-5">
                <a:cs typeface="Liberation Sans"/>
              </a:rPr>
              <a:t>Reset</a:t>
            </a:r>
            <a:endParaRPr sz="2400">
              <a:cs typeface="Liberation Sans"/>
            </a:endParaRPr>
          </a:p>
        </p:txBody>
      </p:sp>
      <p:sp>
        <p:nvSpPr>
          <p:cNvPr id="27" name="object 4">
            <a:extLst>
              <a:ext uri="{FF2B5EF4-FFF2-40B4-BE49-F238E27FC236}">
                <a16:creationId xmlns:a16="http://schemas.microsoft.com/office/drawing/2014/main" id="{17865914-EF9D-4699-B0E8-95A252F91F4E}"/>
              </a:ext>
            </a:extLst>
          </p:cNvPr>
          <p:cNvSpPr txBox="1"/>
          <p:nvPr/>
        </p:nvSpPr>
        <p:spPr>
          <a:xfrm>
            <a:off x="604911" y="2486529"/>
            <a:ext cx="3122972" cy="1185581"/>
          </a:xfrm>
          <a:prstGeom prst="rect">
            <a:avLst/>
          </a:prstGeom>
          <a:solidFill>
            <a:srgbClr val="00B050"/>
          </a:solidFill>
          <a:ln w="9344">
            <a:solidFill>
              <a:srgbClr val="000000"/>
            </a:solidFill>
          </a:ln>
        </p:spPr>
        <p:txBody>
          <a:bodyPr vert="horz" wrap="square" lIns="0" tIns="635" rIns="0" bIns="0" rtlCol="0">
            <a:spAutoFit/>
          </a:bodyPr>
          <a:lstStyle>
            <a:defPPr>
              <a:defRPr lang="en-US"/>
            </a:defPPr>
          </a:lstStyle>
          <a:p>
            <a:pPr marR="106045" indent="-427990" algn="ctr">
              <a:spcBef>
                <a:spcPts val="600"/>
              </a:spcBef>
            </a:pPr>
            <a:r>
              <a:rPr sz="2400" spc="-5">
                <a:solidFill>
                  <a:schemeClr val="bg1"/>
                </a:solidFill>
                <a:cs typeface="Liberation Sans"/>
              </a:rPr>
              <a:t>Every register</a:t>
            </a:r>
            <a:r>
              <a:rPr sz="2400" spc="-70">
                <a:solidFill>
                  <a:schemeClr val="bg1"/>
                </a:solidFill>
                <a:cs typeface="Liberation Sans"/>
              </a:rPr>
              <a:t> </a:t>
            </a:r>
            <a:r>
              <a:rPr sz="2400" spc="-5">
                <a:solidFill>
                  <a:schemeClr val="bg1"/>
                </a:solidFill>
                <a:cs typeface="Liberation Sans"/>
              </a:rPr>
              <a:t>initialized  </a:t>
            </a:r>
            <a:r>
              <a:rPr sz="2400">
                <a:solidFill>
                  <a:schemeClr val="bg1"/>
                </a:solidFill>
                <a:cs typeface="Liberation Sans"/>
              </a:rPr>
              <a:t>to 0</a:t>
            </a:r>
            <a:r>
              <a:rPr sz="2400" spc="-5">
                <a:solidFill>
                  <a:schemeClr val="bg1"/>
                </a:solidFill>
                <a:cs typeface="Liberation Sans"/>
              </a:rPr>
              <a:t> except</a:t>
            </a:r>
            <a:endParaRPr sz="2400">
              <a:solidFill>
                <a:schemeClr val="bg1"/>
              </a:solidFill>
              <a:cs typeface="Liberation Sans"/>
            </a:endParaRPr>
          </a:p>
          <a:p>
            <a:pPr algn="ctr">
              <a:spcBef>
                <a:spcPts val="600"/>
              </a:spcBef>
            </a:pPr>
            <a:r>
              <a:rPr sz="2400" spc="-5">
                <a:solidFill>
                  <a:schemeClr val="bg1"/>
                </a:solidFill>
                <a:cs typeface="Liberation Sans"/>
              </a:rPr>
              <a:t>CS=0xf000,</a:t>
            </a:r>
            <a:r>
              <a:rPr sz="2400">
                <a:solidFill>
                  <a:schemeClr val="bg1"/>
                </a:solidFill>
                <a:cs typeface="Liberation Sans"/>
              </a:rPr>
              <a:t> </a:t>
            </a:r>
            <a:r>
              <a:rPr sz="2400" spc="-5">
                <a:solidFill>
                  <a:schemeClr val="bg1"/>
                </a:solidFill>
                <a:cs typeface="Liberation Sans"/>
              </a:rPr>
              <a:t>IP=0xfff0</a:t>
            </a:r>
            <a:endParaRPr sz="2400">
              <a:solidFill>
                <a:schemeClr val="bg1"/>
              </a:solidFill>
              <a:cs typeface="Liberation Sans"/>
            </a:endParaRPr>
          </a:p>
        </p:txBody>
      </p:sp>
      <p:grpSp>
        <p:nvGrpSpPr>
          <p:cNvPr id="28" name="object 5">
            <a:extLst>
              <a:ext uri="{FF2B5EF4-FFF2-40B4-BE49-F238E27FC236}">
                <a16:creationId xmlns:a16="http://schemas.microsoft.com/office/drawing/2014/main" id="{D0694B7E-B609-4573-BEB4-57C9D00C74AF}"/>
              </a:ext>
            </a:extLst>
          </p:cNvPr>
          <p:cNvGrpSpPr/>
          <p:nvPr/>
        </p:nvGrpSpPr>
        <p:grpSpPr>
          <a:xfrm>
            <a:off x="2016447" y="2057661"/>
            <a:ext cx="299900" cy="459989"/>
            <a:chOff x="1771650" y="1828800"/>
            <a:chExt cx="114300" cy="228600"/>
          </a:xfrm>
        </p:grpSpPr>
        <p:sp>
          <p:nvSpPr>
            <p:cNvPr id="29" name="object 6">
              <a:extLst>
                <a:ext uri="{FF2B5EF4-FFF2-40B4-BE49-F238E27FC236}">
                  <a16:creationId xmlns:a16="http://schemas.microsoft.com/office/drawing/2014/main" id="{5A68E778-BB84-41EC-9A02-460913EB29FE}"/>
                </a:ext>
              </a:extLst>
            </p:cNvPr>
            <p:cNvSpPr/>
            <p:nvPr/>
          </p:nvSpPr>
          <p:spPr>
            <a:xfrm flipH="1">
              <a:off x="1828800" y="1828800"/>
              <a:ext cx="0" cy="121920"/>
            </a:xfrm>
            <a:custGeom>
              <a:rect l="l" t="t" r="r" b="b"/>
              <a:pathLst>
                <a:path h="121919">
                  <a:moveTo>
                    <a:pt x="0" y="0"/>
                  </a:moveTo>
                  <a:lnTo>
                    <a:pt x="0" y="121920"/>
                  </a:lnTo>
                </a:path>
              </a:pathLst>
            </a:custGeom>
            <a:ln w="38097">
              <a:solidFill>
                <a:srgbClr val="000000"/>
              </a:solidFill>
            </a:ln>
          </p:spPr>
          <p:txBody>
            <a:bodyPr wrap="square" lIns="0" tIns="0" rIns="0" bIns="0" rtlCol="0"/>
            <a:lstStyle>
              <a:defPPr>
                <a:defRPr lang="en-US"/>
              </a:defPPr>
            </a:lstStyle>
            <a:p>
              <a:pPr/>
              <a:endParaRPr/>
            </a:p>
          </p:txBody>
        </p:sp>
        <p:sp>
          <p:nvSpPr>
            <p:cNvPr id="31" name="object 7">
              <a:extLst>
                <a:ext uri="{FF2B5EF4-FFF2-40B4-BE49-F238E27FC236}">
                  <a16:creationId xmlns:a16="http://schemas.microsoft.com/office/drawing/2014/main" id="{FBB9212A-9FFA-4F68-80C9-9BF72E5518A1}"/>
                </a:ext>
              </a:extLst>
            </p:cNvPr>
            <p:cNvSpPr/>
            <p:nvPr/>
          </p:nvSpPr>
          <p:spPr>
            <a:xfrm>
              <a:off x="1771650" y="1943100"/>
              <a:ext cx="114300" cy="114300"/>
            </a:xfrm>
            <a:custGeom>
              <a:rect l="l" t="t" r="r" b="b"/>
              <a:pathLst>
                <a:path w="114300" h="114300">
                  <a:moveTo>
                    <a:pt x="114300" y="0"/>
                  </a:moveTo>
                  <a:lnTo>
                    <a:pt x="0" y="0"/>
                  </a:lnTo>
                  <a:lnTo>
                    <a:pt x="57150" y="114300"/>
                  </a:lnTo>
                  <a:lnTo>
                    <a:pt x="114300" y="0"/>
                  </a:lnTo>
                  <a:close/>
                </a:path>
              </a:pathLst>
            </a:custGeom>
            <a:solidFill>
              <a:srgbClr val="000000"/>
            </a:solidFill>
          </p:spPr>
          <p:txBody>
            <a:bodyPr wrap="square" lIns="0" tIns="0" rIns="0" bIns="0" rtlCol="0"/>
            <a:lstStyle>
              <a:defPPr>
                <a:defRPr lang="en-US"/>
              </a:defPPr>
            </a:lstStyle>
            <a:p>
              <a:pPr/>
              <a:endParaRPr/>
            </a:p>
          </p:txBody>
        </p:sp>
      </p:grpSp>
      <p:sp>
        <p:nvSpPr>
          <p:cNvPr id="34" name="object 8">
            <a:extLst>
              <a:ext uri="{FF2B5EF4-FFF2-40B4-BE49-F238E27FC236}">
                <a16:creationId xmlns:a16="http://schemas.microsoft.com/office/drawing/2014/main" id="{EC83F071-2B24-49B6-9442-3C60003493BE}"/>
              </a:ext>
            </a:extLst>
          </p:cNvPr>
          <p:cNvSpPr/>
          <p:nvPr/>
        </p:nvSpPr>
        <p:spPr>
          <a:xfrm>
            <a:off x="3727883" y="1210844"/>
            <a:ext cx="925828" cy="1275686"/>
          </a:xfrm>
          <a:custGeom>
            <a:rect l="l" t="t" r="r" b="b"/>
            <a:pathLst>
              <a:path w="914400" h="457200">
                <a:moveTo>
                  <a:pt x="0" y="457200"/>
                </a:moveTo>
                <a:lnTo>
                  <a:pt x="34289" y="440689"/>
                </a:lnTo>
              </a:path>
              <a:path w="914400" h="457200">
                <a:moveTo>
                  <a:pt x="59689" y="427989"/>
                </a:moveTo>
                <a:lnTo>
                  <a:pt x="92710" y="410210"/>
                </a:lnTo>
              </a:path>
              <a:path w="914400" h="457200">
                <a:moveTo>
                  <a:pt x="118110" y="397510"/>
                </a:moveTo>
                <a:lnTo>
                  <a:pt x="152400" y="381000"/>
                </a:lnTo>
              </a:path>
              <a:path w="914400" h="457200">
                <a:moveTo>
                  <a:pt x="177800" y="368300"/>
                </a:moveTo>
                <a:lnTo>
                  <a:pt x="212089" y="351789"/>
                </a:lnTo>
              </a:path>
              <a:path w="914400" h="457200">
                <a:moveTo>
                  <a:pt x="237489" y="339089"/>
                </a:moveTo>
                <a:lnTo>
                  <a:pt x="270510" y="321310"/>
                </a:lnTo>
              </a:path>
              <a:path w="914400" h="457200">
                <a:moveTo>
                  <a:pt x="295910" y="308610"/>
                </a:moveTo>
                <a:lnTo>
                  <a:pt x="330200" y="292100"/>
                </a:lnTo>
              </a:path>
              <a:path w="914400" h="457200">
                <a:moveTo>
                  <a:pt x="355600" y="279400"/>
                </a:moveTo>
                <a:lnTo>
                  <a:pt x="388619" y="262889"/>
                </a:lnTo>
              </a:path>
              <a:path w="914400" h="457200">
                <a:moveTo>
                  <a:pt x="415289" y="250189"/>
                </a:moveTo>
                <a:lnTo>
                  <a:pt x="448310" y="232410"/>
                </a:lnTo>
              </a:path>
              <a:path w="914400" h="457200">
                <a:moveTo>
                  <a:pt x="473710" y="219710"/>
                </a:moveTo>
                <a:lnTo>
                  <a:pt x="508000" y="203200"/>
                </a:lnTo>
              </a:path>
              <a:path w="914400" h="457200">
                <a:moveTo>
                  <a:pt x="533400" y="190500"/>
                </a:moveTo>
                <a:lnTo>
                  <a:pt x="566420" y="173989"/>
                </a:lnTo>
              </a:path>
              <a:path w="914400" h="457200">
                <a:moveTo>
                  <a:pt x="593089" y="161289"/>
                </a:moveTo>
                <a:lnTo>
                  <a:pt x="626110" y="143510"/>
                </a:lnTo>
              </a:path>
              <a:path w="914400" h="457200">
                <a:moveTo>
                  <a:pt x="651510" y="130810"/>
                </a:moveTo>
                <a:lnTo>
                  <a:pt x="685800" y="114300"/>
                </a:lnTo>
              </a:path>
              <a:path w="914400" h="457200">
                <a:moveTo>
                  <a:pt x="711200" y="101600"/>
                </a:moveTo>
                <a:lnTo>
                  <a:pt x="744220" y="85089"/>
                </a:lnTo>
              </a:path>
              <a:path w="914400" h="457200">
                <a:moveTo>
                  <a:pt x="769620" y="72389"/>
                </a:moveTo>
                <a:lnTo>
                  <a:pt x="803910" y="54610"/>
                </a:lnTo>
              </a:path>
              <a:path w="914400" h="457200">
                <a:moveTo>
                  <a:pt x="829310" y="41910"/>
                </a:moveTo>
                <a:lnTo>
                  <a:pt x="863600" y="25400"/>
                </a:lnTo>
              </a:path>
              <a:path w="914400" h="457200">
                <a:moveTo>
                  <a:pt x="889000" y="12700"/>
                </a:moveTo>
                <a:lnTo>
                  <a:pt x="914400" y="0"/>
                </a:lnTo>
              </a:path>
            </a:pathLst>
          </a:custGeom>
          <a:ln w="9344">
            <a:solidFill>
              <a:srgbClr val="000000"/>
            </a:solidFill>
          </a:ln>
        </p:spPr>
        <p:txBody>
          <a:bodyPr wrap="square" lIns="0" tIns="0" rIns="0" bIns="0" rtlCol="0"/>
          <a:lstStyle>
            <a:defPPr>
              <a:defRPr lang="en-US"/>
            </a:defPPr>
          </a:lstStyle>
          <a:p>
            <a:pPr/>
            <a:endParaRPr/>
          </a:p>
        </p:txBody>
      </p:sp>
      <p:sp>
        <p:nvSpPr>
          <p:cNvPr id="35" name="object 9">
            <a:extLst>
              <a:ext uri="{FF2B5EF4-FFF2-40B4-BE49-F238E27FC236}">
                <a16:creationId xmlns:a16="http://schemas.microsoft.com/office/drawing/2014/main" id="{3C1E9B97-514F-42C4-BB2B-1FA1699C0A23}"/>
              </a:ext>
            </a:extLst>
          </p:cNvPr>
          <p:cNvSpPr txBox="1"/>
          <p:nvPr/>
        </p:nvSpPr>
        <p:spPr>
          <a:xfrm>
            <a:off x="4653711" y="1187506"/>
            <a:ext cx="7145355" cy="1155445"/>
          </a:xfrm>
          <a:prstGeom prst="rect">
            <a:avLst/>
          </a:prstGeom>
          <a:ln w="9344">
            <a:solidFill>
              <a:srgbClr val="000000"/>
            </a:solidFill>
          </a:ln>
        </p:spPr>
        <p:txBody>
          <a:bodyPr vert="horz" wrap="square" lIns="0" tIns="46990" rIns="0" bIns="0" rtlCol="0">
            <a:spAutoFit/>
          </a:bodyPr>
          <a:lstStyle>
            <a:defPPr>
              <a:defRPr lang="en-US"/>
            </a:defPPr>
          </a:lstStyle>
          <a:p>
            <a:pPr marL="90170">
              <a:lnSpc>
                <a:spcPct val="100000"/>
              </a:lnSpc>
            </a:pPr>
            <a:r>
              <a:rPr sz="2400" spc="-10">
                <a:cs typeface="Liberation Sans"/>
              </a:rPr>
              <a:t>Physical address </a:t>
            </a:r>
            <a:r>
              <a:rPr sz="2400">
                <a:cs typeface="Liberation Sans"/>
              </a:rPr>
              <a:t>= </a:t>
            </a:r>
            <a:r>
              <a:rPr lang="en-US" sz="2400">
                <a:cs typeface="Liberation Sans"/>
              </a:rPr>
              <a:t>Code Segment + Instruction Pointer</a:t>
            </a:r>
          </a:p>
          <a:p>
            <a:pPr marL="90170">
              <a:lnSpc>
                <a:spcPct val="100000"/>
              </a:lnSpc>
            </a:pPr>
            <a:r>
              <a:rPr lang="en-US" sz="2400" spc="-5">
                <a:cs typeface="Liberation Sans"/>
              </a:rPr>
              <a:t>		=   </a:t>
            </a:r>
            <a:r>
              <a:rPr sz="2400" spc="-5">
                <a:cs typeface="Liberation Sans"/>
              </a:rPr>
              <a:t>(CS &lt;&lt; 4) </a:t>
            </a:r>
            <a:r>
              <a:rPr sz="2400">
                <a:cs typeface="Liberation Sans"/>
              </a:rPr>
              <a:t>+</a:t>
            </a:r>
            <a:r>
              <a:rPr sz="2400" spc="30">
                <a:cs typeface="Liberation Sans"/>
              </a:rPr>
              <a:t> </a:t>
            </a:r>
            <a:r>
              <a:rPr sz="2400">
                <a:cs typeface="Liberation Sans"/>
              </a:rPr>
              <a:t>IP</a:t>
            </a:r>
            <a:r>
              <a:rPr lang="en-US" sz="2400">
                <a:cs typeface="Liberation Sans"/>
              </a:rPr>
              <a:t>  </a:t>
            </a:r>
            <a:r>
              <a:rPr sz="2400">
                <a:cs typeface="Liberation Sans"/>
              </a:rPr>
              <a:t>= </a:t>
            </a:r>
            <a:r>
              <a:rPr sz="2400" spc="-20">
                <a:solidFill>
                  <a:srgbClr val="3366FF"/>
                </a:solidFill>
                <a:cs typeface="Liberation Sans"/>
              </a:rPr>
              <a:t>0xffff0</a:t>
            </a:r>
            <a:endParaRPr lang="en-US" sz="2400">
              <a:solidFill>
                <a:srgbClr val="3366FF"/>
              </a:solidFill>
              <a:cs typeface="Liberation Sans"/>
            </a:endParaRPr>
          </a:p>
          <a:p>
            <a:pPr marL="90170">
              <a:lnSpc>
                <a:spcPct val="100000"/>
              </a:lnSpc>
            </a:pPr>
            <a:r>
              <a:rPr sz="2400" spc="-5">
                <a:cs typeface="Liberation Sans"/>
              </a:rPr>
              <a:t>first </a:t>
            </a:r>
            <a:r>
              <a:rPr sz="2400" spc="-10">
                <a:cs typeface="Liberation Sans"/>
              </a:rPr>
              <a:t>instruction </a:t>
            </a:r>
            <a:r>
              <a:rPr sz="2400" spc="-5">
                <a:cs typeface="Liberation Sans"/>
              </a:rPr>
              <a:t>fetched from location </a:t>
            </a:r>
            <a:r>
              <a:rPr sz="2400" spc="-20">
                <a:cs typeface="Liberation Sans"/>
              </a:rPr>
              <a:t>0xffff0</a:t>
            </a:r>
            <a:endParaRPr sz="2400">
              <a:cs typeface="Liberation Sans"/>
            </a:endParaRPr>
          </a:p>
        </p:txBody>
      </p:sp>
      <p:sp>
        <p:nvSpPr>
          <p:cNvPr id="51" name="object 25">
            <a:extLst>
              <a:ext uri="{FF2B5EF4-FFF2-40B4-BE49-F238E27FC236}">
                <a16:creationId xmlns:a16="http://schemas.microsoft.com/office/drawing/2014/main" id="{470BAF35-E315-41A8-9B56-C595DE2839FA}"/>
              </a:ext>
            </a:extLst>
          </p:cNvPr>
          <p:cNvSpPr/>
          <p:nvPr/>
        </p:nvSpPr>
        <p:spPr>
          <a:xfrm flipV="1">
            <a:off x="3739312" y="2156801"/>
            <a:ext cx="914399" cy="1494263"/>
          </a:xfrm>
          <a:custGeom>
            <a:rect l="l" t="t" r="r" b="b"/>
            <a:pathLst>
              <a:path w="902969" h="2032000">
                <a:moveTo>
                  <a:pt x="0" y="0"/>
                </a:moveTo>
                <a:lnTo>
                  <a:pt x="15239" y="34289"/>
                </a:lnTo>
              </a:path>
              <a:path w="902969" h="2032000">
                <a:moveTo>
                  <a:pt x="26669" y="60960"/>
                </a:moveTo>
                <a:lnTo>
                  <a:pt x="41910" y="95250"/>
                </a:lnTo>
              </a:path>
              <a:path w="902969" h="2032000">
                <a:moveTo>
                  <a:pt x="53339" y="120650"/>
                </a:moveTo>
                <a:lnTo>
                  <a:pt x="68580" y="156210"/>
                </a:lnTo>
              </a:path>
              <a:path w="902969" h="2032000">
                <a:moveTo>
                  <a:pt x="80010" y="181610"/>
                </a:moveTo>
                <a:lnTo>
                  <a:pt x="96519" y="215900"/>
                </a:lnTo>
              </a:path>
              <a:path w="902969" h="2032000">
                <a:moveTo>
                  <a:pt x="107950" y="242570"/>
                </a:moveTo>
                <a:lnTo>
                  <a:pt x="123189" y="276860"/>
                </a:lnTo>
              </a:path>
              <a:path w="902969" h="2032000">
                <a:moveTo>
                  <a:pt x="134619" y="302260"/>
                </a:moveTo>
                <a:lnTo>
                  <a:pt x="149860" y="337820"/>
                </a:lnTo>
              </a:path>
              <a:path w="902969" h="2032000">
                <a:moveTo>
                  <a:pt x="161289" y="363220"/>
                </a:moveTo>
                <a:lnTo>
                  <a:pt x="176530" y="397510"/>
                </a:lnTo>
              </a:path>
              <a:path w="902969" h="2032000">
                <a:moveTo>
                  <a:pt x="187960" y="424179"/>
                </a:moveTo>
                <a:lnTo>
                  <a:pt x="203200" y="458470"/>
                </a:lnTo>
              </a:path>
              <a:path w="902969" h="2032000">
                <a:moveTo>
                  <a:pt x="215900" y="483870"/>
                </a:moveTo>
                <a:lnTo>
                  <a:pt x="229869" y="519429"/>
                </a:lnTo>
              </a:path>
              <a:path w="902969" h="2032000">
                <a:moveTo>
                  <a:pt x="242569" y="544829"/>
                </a:moveTo>
                <a:lnTo>
                  <a:pt x="257810" y="579120"/>
                </a:lnTo>
              </a:path>
              <a:path w="902969" h="2032000">
                <a:moveTo>
                  <a:pt x="269239" y="605789"/>
                </a:moveTo>
                <a:lnTo>
                  <a:pt x="284480" y="640079"/>
                </a:lnTo>
              </a:path>
              <a:path w="902969" h="2032000">
                <a:moveTo>
                  <a:pt x="295910" y="666750"/>
                </a:moveTo>
                <a:lnTo>
                  <a:pt x="311150" y="701039"/>
                </a:lnTo>
              </a:path>
              <a:path w="902969" h="2032000">
                <a:moveTo>
                  <a:pt x="322580" y="726439"/>
                </a:moveTo>
                <a:lnTo>
                  <a:pt x="337819" y="760729"/>
                </a:lnTo>
              </a:path>
              <a:path w="902969" h="2032000">
                <a:moveTo>
                  <a:pt x="349250" y="787400"/>
                </a:moveTo>
                <a:lnTo>
                  <a:pt x="364489" y="821689"/>
                </a:lnTo>
              </a:path>
              <a:path w="902969" h="2032000">
                <a:moveTo>
                  <a:pt x="377189" y="847089"/>
                </a:moveTo>
                <a:lnTo>
                  <a:pt x="392430" y="882650"/>
                </a:lnTo>
              </a:path>
              <a:path w="902969" h="2032000">
                <a:moveTo>
                  <a:pt x="403860" y="908050"/>
                </a:moveTo>
                <a:lnTo>
                  <a:pt x="419100" y="942339"/>
                </a:lnTo>
              </a:path>
              <a:path w="902969" h="2032000">
                <a:moveTo>
                  <a:pt x="430530" y="969010"/>
                </a:moveTo>
                <a:lnTo>
                  <a:pt x="445769" y="1003300"/>
                </a:lnTo>
              </a:path>
              <a:path w="902969" h="2032000">
                <a:moveTo>
                  <a:pt x="457200" y="1028700"/>
                </a:moveTo>
                <a:lnTo>
                  <a:pt x="472439" y="1062989"/>
                </a:lnTo>
              </a:path>
              <a:path w="902969" h="2032000">
                <a:moveTo>
                  <a:pt x="483869" y="1089660"/>
                </a:moveTo>
                <a:lnTo>
                  <a:pt x="499110" y="1123950"/>
                </a:lnTo>
              </a:path>
              <a:path w="902969" h="2032000">
                <a:moveTo>
                  <a:pt x="511810" y="1150620"/>
                </a:moveTo>
                <a:lnTo>
                  <a:pt x="527050" y="1184910"/>
                </a:lnTo>
              </a:path>
              <a:path w="902969" h="2032000">
                <a:moveTo>
                  <a:pt x="538479" y="1210310"/>
                </a:moveTo>
                <a:lnTo>
                  <a:pt x="553720" y="1245870"/>
                </a:lnTo>
              </a:path>
              <a:path w="902969" h="2032000">
                <a:moveTo>
                  <a:pt x="565150" y="1271270"/>
                </a:moveTo>
                <a:lnTo>
                  <a:pt x="580389" y="1305560"/>
                </a:lnTo>
              </a:path>
              <a:path w="902969" h="2032000">
                <a:moveTo>
                  <a:pt x="591820" y="1332230"/>
                </a:moveTo>
                <a:lnTo>
                  <a:pt x="607060" y="1366520"/>
                </a:lnTo>
              </a:path>
              <a:path w="902969" h="2032000">
                <a:moveTo>
                  <a:pt x="618489" y="1391920"/>
                </a:moveTo>
                <a:lnTo>
                  <a:pt x="633729" y="1426210"/>
                </a:lnTo>
              </a:path>
              <a:path w="902969" h="2032000">
                <a:moveTo>
                  <a:pt x="646429" y="1452880"/>
                </a:moveTo>
                <a:lnTo>
                  <a:pt x="660400" y="1487170"/>
                </a:lnTo>
              </a:path>
              <a:path w="902969" h="2032000">
                <a:moveTo>
                  <a:pt x="673100" y="1513839"/>
                </a:moveTo>
                <a:lnTo>
                  <a:pt x="688339" y="1548130"/>
                </a:lnTo>
              </a:path>
              <a:path w="902969" h="2032000">
                <a:moveTo>
                  <a:pt x="699770" y="1573530"/>
                </a:moveTo>
                <a:lnTo>
                  <a:pt x="715010" y="1609089"/>
                </a:lnTo>
              </a:path>
              <a:path w="902969" h="2032000">
                <a:moveTo>
                  <a:pt x="726439" y="1634489"/>
                </a:moveTo>
                <a:lnTo>
                  <a:pt x="741679" y="1668780"/>
                </a:lnTo>
              </a:path>
              <a:path w="902969" h="2032000">
                <a:moveTo>
                  <a:pt x="753110" y="1695450"/>
                </a:moveTo>
                <a:lnTo>
                  <a:pt x="768350" y="1729739"/>
                </a:lnTo>
              </a:path>
              <a:path w="902969" h="2032000">
                <a:moveTo>
                  <a:pt x="779779" y="1755139"/>
                </a:moveTo>
                <a:lnTo>
                  <a:pt x="795020" y="1789430"/>
                </a:lnTo>
              </a:path>
              <a:path w="902969" h="2032000">
                <a:moveTo>
                  <a:pt x="807720" y="1816100"/>
                </a:moveTo>
                <a:lnTo>
                  <a:pt x="822960" y="1850389"/>
                </a:lnTo>
              </a:path>
              <a:path w="902969" h="2032000">
                <a:moveTo>
                  <a:pt x="834389" y="1877060"/>
                </a:moveTo>
                <a:lnTo>
                  <a:pt x="849629" y="1911350"/>
                </a:lnTo>
              </a:path>
              <a:path w="902969" h="2032000">
                <a:moveTo>
                  <a:pt x="861060" y="1936750"/>
                </a:moveTo>
                <a:lnTo>
                  <a:pt x="876300" y="1971039"/>
                </a:lnTo>
              </a:path>
              <a:path w="902969" h="2032000">
                <a:moveTo>
                  <a:pt x="887729" y="1997710"/>
                </a:moveTo>
                <a:lnTo>
                  <a:pt x="902970" y="2032000"/>
                </a:lnTo>
              </a:path>
            </a:pathLst>
          </a:custGeom>
          <a:ln w="9344">
            <a:solidFill>
              <a:srgbClr val="000000"/>
            </a:solidFill>
          </a:ln>
        </p:spPr>
        <p:txBody>
          <a:bodyPr wrap="square" lIns="0" tIns="0" rIns="0" bIns="0" rtlCol="0"/>
          <a:lstStyle>
            <a:defPPr>
              <a:defRPr lang="en-US"/>
            </a:defPPr>
          </a:lstStyle>
          <a:p>
            <a:pPr/>
            <a:endParaRPr/>
          </a:p>
        </p:txBody>
      </p:sp>
      <p:sp>
        <p:nvSpPr>
          <p:cNvPr id="4" name="Rectangle 3">
            <a:extLst>
              <a:ext uri="{FF2B5EF4-FFF2-40B4-BE49-F238E27FC236}">
                <a16:creationId xmlns:a16="http://schemas.microsoft.com/office/drawing/2014/main" id="{4E0E62E0-1FA0-49A2-9E0C-CA0EFD0EED7A}"/>
              </a:ext>
            </a:extLst>
          </p:cNvPr>
          <p:cNvSpPr/>
          <p:nvPr/>
        </p:nvSpPr>
        <p:spPr>
          <a:xfrm>
            <a:off x="604911" y="4744549"/>
            <a:ext cx="3134402" cy="409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solidFill>
                  <a:schemeClr val="tx1"/>
                </a:solidFill>
              </a:rPr>
              <a:t>BIOS ROM</a:t>
            </a:r>
          </a:p>
        </p:txBody>
      </p:sp>
      <p:sp>
        <p:nvSpPr>
          <p:cNvPr id="5" name="TextBox 4">
            <a:extLst>
              <a:ext uri="{FF2B5EF4-FFF2-40B4-BE49-F238E27FC236}">
                <a16:creationId xmlns:a16="http://schemas.microsoft.com/office/drawing/2014/main" id="{B1C75E98-7FBC-40BA-8DBE-BE49451DAA10}"/>
              </a:ext>
            </a:extLst>
          </p:cNvPr>
          <p:cNvSpPr txBox="1"/>
          <p:nvPr/>
        </p:nvSpPr>
        <p:spPr>
          <a:xfrm>
            <a:off x="0" y="5206716"/>
            <a:ext cx="2338118" cy="369332"/>
          </a:xfrm>
          <a:prstGeom prst="rect">
            <a:avLst/>
          </a:prstGeom>
          <a:noFill/>
        </p:spPr>
        <p:txBody>
          <a:bodyPr wrap="square" rtlCol="0">
            <a:spAutoFit/>
          </a:bodyPr>
          <a:lstStyle>
            <a:defPPr>
              <a:defRPr lang="en-US"/>
            </a:defPPr>
          </a:lstStyle>
          <a:p>
            <a:pPr/>
            <a:r>
              <a:rPr lang="en-US"/>
              <a:t>0x000F0000 (960 KB)</a:t>
            </a:r>
          </a:p>
        </p:txBody>
      </p:sp>
      <p:sp>
        <p:nvSpPr>
          <p:cNvPr id="6" name="TextBox 5">
            <a:extLst>
              <a:ext uri="{FF2B5EF4-FFF2-40B4-BE49-F238E27FC236}">
                <a16:creationId xmlns:a16="http://schemas.microsoft.com/office/drawing/2014/main" id="{D3EB1560-98F5-437B-9100-CD20A559F472}"/>
              </a:ext>
            </a:extLst>
          </p:cNvPr>
          <p:cNvSpPr txBox="1"/>
          <p:nvPr/>
        </p:nvSpPr>
        <p:spPr>
          <a:xfrm>
            <a:off x="-24466" y="4365395"/>
            <a:ext cx="2338118" cy="369332"/>
          </a:xfrm>
          <a:prstGeom prst="rect">
            <a:avLst/>
          </a:prstGeom>
          <a:noFill/>
        </p:spPr>
        <p:txBody>
          <a:bodyPr wrap="square" rtlCol="0">
            <a:spAutoFit/>
          </a:bodyPr>
          <a:lstStyle>
            <a:defPPr>
              <a:defRPr lang="en-US"/>
            </a:defPPr>
          </a:lstStyle>
          <a:p>
            <a:pPr/>
            <a:r>
              <a:rPr lang="en-US"/>
              <a:t>0x00100000 (1 MB)</a:t>
            </a:r>
          </a:p>
        </p:txBody>
      </p:sp>
      <p:grpSp>
        <p:nvGrpSpPr>
          <p:cNvPr id="55" name="object 5">
            <a:extLst>
              <a:ext uri="{FF2B5EF4-FFF2-40B4-BE49-F238E27FC236}">
                <a16:creationId xmlns:a16="http://schemas.microsoft.com/office/drawing/2014/main" id="{0BB97535-0C47-4DB3-B2EF-5F84F7DC14E8}"/>
              </a:ext>
            </a:extLst>
          </p:cNvPr>
          <p:cNvGrpSpPr/>
          <p:nvPr/>
        </p:nvGrpSpPr>
        <p:grpSpPr>
          <a:xfrm>
            <a:off x="1988498" y="3703584"/>
            <a:ext cx="325154" cy="1031143"/>
            <a:chOff x="1771650" y="1828800"/>
            <a:chExt cx="114300" cy="228600"/>
          </a:xfrm>
        </p:grpSpPr>
        <p:sp>
          <p:nvSpPr>
            <p:cNvPr id="56" name="object 6">
              <a:extLst>
                <a:ext uri="{FF2B5EF4-FFF2-40B4-BE49-F238E27FC236}">
                  <a16:creationId xmlns:a16="http://schemas.microsoft.com/office/drawing/2014/main" id="{69C72DA0-B84E-4CEF-A826-2D5A6166D523}"/>
                </a:ext>
              </a:extLst>
            </p:cNvPr>
            <p:cNvSpPr/>
            <p:nvPr/>
          </p:nvSpPr>
          <p:spPr>
            <a:xfrm flipH="1">
              <a:off x="1828800" y="1828800"/>
              <a:ext cx="0" cy="121920"/>
            </a:xfrm>
            <a:custGeom>
              <a:rect l="l" t="t" r="r" b="b"/>
              <a:pathLst>
                <a:path h="121919">
                  <a:moveTo>
                    <a:pt x="0" y="0"/>
                  </a:moveTo>
                  <a:lnTo>
                    <a:pt x="0" y="121920"/>
                  </a:lnTo>
                </a:path>
              </a:pathLst>
            </a:custGeom>
            <a:ln w="38097">
              <a:solidFill>
                <a:srgbClr val="000000"/>
              </a:solidFill>
            </a:ln>
          </p:spPr>
          <p:txBody>
            <a:bodyPr wrap="square" lIns="0" tIns="0" rIns="0" bIns="0" rtlCol="0"/>
            <a:lstStyle>
              <a:defPPr>
                <a:defRPr lang="en-US"/>
              </a:defPPr>
            </a:lstStyle>
            <a:p>
              <a:pPr/>
              <a:endParaRPr/>
            </a:p>
          </p:txBody>
        </p:sp>
        <p:sp>
          <p:nvSpPr>
            <p:cNvPr id="57" name="object 7">
              <a:extLst>
                <a:ext uri="{FF2B5EF4-FFF2-40B4-BE49-F238E27FC236}">
                  <a16:creationId xmlns:a16="http://schemas.microsoft.com/office/drawing/2014/main" id="{3A44724A-7F19-4CEF-B37A-8B76D51ABD23}"/>
                </a:ext>
              </a:extLst>
            </p:cNvPr>
            <p:cNvSpPr/>
            <p:nvPr/>
          </p:nvSpPr>
          <p:spPr>
            <a:xfrm>
              <a:off x="1771650" y="1943100"/>
              <a:ext cx="114300" cy="114300"/>
            </a:xfrm>
            <a:custGeom>
              <a:rect l="l" t="t" r="r" b="b"/>
              <a:pathLst>
                <a:path w="114300" h="114300">
                  <a:moveTo>
                    <a:pt x="114300" y="0"/>
                  </a:moveTo>
                  <a:lnTo>
                    <a:pt x="0" y="0"/>
                  </a:lnTo>
                  <a:lnTo>
                    <a:pt x="57150" y="114300"/>
                  </a:lnTo>
                  <a:lnTo>
                    <a:pt x="114300" y="0"/>
                  </a:lnTo>
                  <a:close/>
                </a:path>
              </a:pathLst>
            </a:custGeom>
            <a:solidFill>
              <a:srgbClr val="000000"/>
            </a:solidFill>
          </p:spPr>
          <p:txBody>
            <a:bodyPr wrap="square" lIns="0" tIns="0" rIns="0" bIns="0" rtlCol="0"/>
            <a:lstStyle>
              <a:defPPr>
                <a:defRPr lang="en-US"/>
              </a:defPPr>
            </a:lstStyle>
            <a:p>
              <a:pPr/>
              <a:endParaRPr/>
            </a:p>
          </p:txBody>
        </p:sp>
      </p:grpSp>
      <p:sp>
        <p:nvSpPr>
          <p:cNvPr id="70" name="object 10">
            <a:extLst>
              <a:ext uri="{FF2B5EF4-FFF2-40B4-BE49-F238E27FC236}">
                <a16:creationId xmlns:a16="http://schemas.microsoft.com/office/drawing/2014/main" id="{76BB82A7-858A-492F-A046-2861FBB52754}"/>
              </a:ext>
            </a:extLst>
          </p:cNvPr>
          <p:cNvSpPr txBox="1"/>
          <p:nvPr/>
        </p:nvSpPr>
        <p:spPr>
          <a:xfrm>
            <a:off x="4665140" y="2337123"/>
            <a:ext cx="6833814" cy="4444807"/>
          </a:xfrm>
          <a:prstGeom prst="rect">
            <a:avLst/>
          </a:prstGeom>
          <a:noFill/>
        </p:spPr>
        <p:style>
          <a:lnRef idx="2">
            <a:schemeClr val="dk1"/>
          </a:lnRef>
          <a:fillRef idx="1">
            <a:schemeClr val="lt1"/>
          </a:fillRef>
          <a:effectRef idx="0">
            <a:schemeClr val="dk1"/>
          </a:effectRef>
          <a:fontRef idx="minor">
            <a:schemeClr val="dk1"/>
          </a:fontRef>
        </p:style>
        <p:txBody>
          <a:bodyPr vert="horz" wrap="square" lIns="0" tIns="12700" rIns="0" bIns="0"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marL="342265" indent="-342265">
              <a:lnSpc>
                <a:spcPct val="100000"/>
              </a:lnSpc>
              <a:spcBef>
                <a:spcPts val="100"/>
              </a:spcBef>
              <a:buChar char="•"/>
              <a:tabLst>
                <a:tab pos="342265"/>
                <a:tab pos="342900"/>
              </a:tabLst>
            </a:pPr>
            <a:r>
              <a:rPr sz="2400" spc="-5">
                <a:solidFill>
                  <a:schemeClr val="tx1"/>
                </a:solidFill>
                <a:cs typeface="Liberation Sans"/>
              </a:rPr>
              <a:t>Does the</a:t>
            </a:r>
            <a:r>
              <a:rPr sz="2400" spc="-15">
                <a:solidFill>
                  <a:schemeClr val="tx1"/>
                </a:solidFill>
                <a:cs typeface="Liberation Sans"/>
              </a:rPr>
              <a:t> </a:t>
            </a:r>
            <a:r>
              <a:rPr sz="2400" spc="-5">
                <a:solidFill>
                  <a:schemeClr val="tx1"/>
                </a:solidFill>
                <a:cs typeface="Liberation Sans"/>
              </a:rPr>
              <a:t>following</a:t>
            </a:r>
            <a:endParaRPr sz="2400">
              <a:solidFill>
                <a:schemeClr val="tx1"/>
              </a:solidFill>
              <a:cs typeface="Liberation Sans"/>
            </a:endParaRPr>
          </a:p>
          <a:p>
            <a:pPr marL="742950" lvl="1" indent="-286385">
              <a:lnSpc>
                <a:spcPct val="100000"/>
              </a:lnSpc>
              <a:spcBef>
                <a:spcPts val="20"/>
              </a:spcBef>
              <a:buChar char="–"/>
              <a:tabLst>
                <a:tab pos="742315"/>
                <a:tab pos="742950"/>
              </a:tabLst>
            </a:pPr>
            <a:r>
              <a:rPr sz="2400" spc="-10">
                <a:solidFill>
                  <a:schemeClr val="tx1"/>
                </a:solidFill>
                <a:cs typeface="Liberation Sans"/>
              </a:rPr>
              <a:t>Power </a:t>
            </a:r>
            <a:r>
              <a:rPr sz="2400" spc="-5">
                <a:solidFill>
                  <a:schemeClr val="tx1"/>
                </a:solidFill>
                <a:cs typeface="Liberation Sans"/>
              </a:rPr>
              <a:t>on self</a:t>
            </a:r>
            <a:r>
              <a:rPr sz="2400" spc="25">
                <a:solidFill>
                  <a:schemeClr val="tx1"/>
                </a:solidFill>
                <a:cs typeface="Liberation Sans"/>
              </a:rPr>
              <a:t> </a:t>
            </a:r>
            <a:r>
              <a:rPr sz="2400">
                <a:solidFill>
                  <a:schemeClr val="tx1"/>
                </a:solidFill>
                <a:cs typeface="Liberation Sans"/>
              </a:rPr>
              <a:t>test</a:t>
            </a:r>
          </a:p>
          <a:p>
            <a:pPr marL="742950" lvl="1" indent="-286385">
              <a:lnSpc>
                <a:spcPct val="100000"/>
              </a:lnSpc>
              <a:spcBef>
                <a:spcPts val="30"/>
              </a:spcBef>
              <a:buChar char="–"/>
              <a:tabLst>
                <a:tab pos="742315"/>
                <a:tab pos="742950"/>
              </a:tabLst>
            </a:pPr>
            <a:r>
              <a:rPr sz="2400" spc="-5">
                <a:solidFill>
                  <a:schemeClr val="tx1"/>
                </a:solidFill>
                <a:cs typeface="Liberation Sans"/>
              </a:rPr>
              <a:t>Initialize video </a:t>
            </a:r>
            <a:r>
              <a:rPr sz="2400">
                <a:solidFill>
                  <a:schemeClr val="tx1"/>
                </a:solidFill>
                <a:cs typeface="Liberation Sans"/>
              </a:rPr>
              <a:t>card </a:t>
            </a:r>
            <a:r>
              <a:rPr sz="2400" spc="-5">
                <a:solidFill>
                  <a:schemeClr val="tx1"/>
                </a:solidFill>
                <a:cs typeface="Liberation Sans"/>
              </a:rPr>
              <a:t>and other</a:t>
            </a:r>
            <a:r>
              <a:rPr sz="2400" spc="5">
                <a:solidFill>
                  <a:schemeClr val="tx1"/>
                </a:solidFill>
                <a:cs typeface="Liberation Sans"/>
              </a:rPr>
              <a:t> </a:t>
            </a:r>
            <a:r>
              <a:rPr sz="2400" spc="-5">
                <a:solidFill>
                  <a:schemeClr val="tx1"/>
                </a:solidFill>
                <a:cs typeface="Liberation Sans"/>
              </a:rPr>
              <a:t>devices</a:t>
            </a:r>
            <a:endParaRPr sz="2400">
              <a:solidFill>
                <a:schemeClr val="tx1"/>
              </a:solidFill>
              <a:cs typeface="Liberation Sans"/>
            </a:endParaRPr>
          </a:p>
          <a:p>
            <a:pPr marL="742950" lvl="1" indent="-286385">
              <a:lnSpc>
                <a:spcPct val="100000"/>
              </a:lnSpc>
              <a:spcBef>
                <a:spcPts val="30"/>
              </a:spcBef>
              <a:buChar char="–"/>
              <a:tabLst>
                <a:tab pos="742315"/>
                <a:tab pos="742950"/>
              </a:tabLst>
            </a:pPr>
            <a:r>
              <a:rPr sz="2400" spc="-5">
                <a:solidFill>
                  <a:schemeClr val="tx1"/>
                </a:solidFill>
                <a:cs typeface="Liberation Sans"/>
              </a:rPr>
              <a:t>Display </a:t>
            </a:r>
            <a:r>
              <a:rPr sz="2400">
                <a:solidFill>
                  <a:schemeClr val="tx1"/>
                </a:solidFill>
                <a:cs typeface="Liberation Sans"/>
              </a:rPr>
              <a:t>BIOS </a:t>
            </a:r>
            <a:r>
              <a:rPr sz="2400" spc="-5">
                <a:solidFill>
                  <a:schemeClr val="tx1"/>
                </a:solidFill>
                <a:cs typeface="Liberation Sans"/>
              </a:rPr>
              <a:t>screen</a:t>
            </a:r>
            <a:endParaRPr sz="2400">
              <a:solidFill>
                <a:schemeClr val="tx1"/>
              </a:solidFill>
              <a:cs typeface="Liberation Sans"/>
            </a:endParaRPr>
          </a:p>
          <a:p>
            <a:pPr marL="742950" lvl="1" indent="-286385">
              <a:lnSpc>
                <a:spcPct val="100000"/>
              </a:lnSpc>
              <a:spcBef>
                <a:spcPts val="30"/>
              </a:spcBef>
              <a:buChar char="–"/>
              <a:tabLst>
                <a:tab pos="742315"/>
                <a:tab pos="742950"/>
              </a:tabLst>
            </a:pPr>
            <a:r>
              <a:rPr sz="2400" spc="-5">
                <a:solidFill>
                  <a:schemeClr val="tx1"/>
                </a:solidFill>
                <a:cs typeface="Liberation Sans"/>
              </a:rPr>
              <a:t>Perform brief </a:t>
            </a:r>
            <a:r>
              <a:rPr sz="2400">
                <a:solidFill>
                  <a:schemeClr val="tx1"/>
                </a:solidFill>
                <a:cs typeface="Liberation Sans"/>
              </a:rPr>
              <a:t>memory</a:t>
            </a:r>
            <a:r>
              <a:rPr sz="2400" spc="25">
                <a:solidFill>
                  <a:schemeClr val="tx1"/>
                </a:solidFill>
                <a:cs typeface="Liberation Sans"/>
              </a:rPr>
              <a:t> </a:t>
            </a:r>
            <a:r>
              <a:rPr sz="2400" spc="-5">
                <a:solidFill>
                  <a:schemeClr val="tx1"/>
                </a:solidFill>
                <a:cs typeface="Liberation Sans"/>
              </a:rPr>
              <a:t>test</a:t>
            </a:r>
            <a:endParaRPr sz="2400">
              <a:solidFill>
                <a:schemeClr val="tx1"/>
              </a:solidFill>
              <a:cs typeface="Liberation Sans"/>
            </a:endParaRPr>
          </a:p>
          <a:p>
            <a:pPr marL="742950" lvl="1" indent="-286385">
              <a:lnSpc>
                <a:spcPct val="100000"/>
              </a:lnSpc>
              <a:spcBef>
                <a:spcPts val="20"/>
              </a:spcBef>
              <a:buChar char="–"/>
              <a:tabLst>
                <a:tab pos="742315"/>
                <a:tab pos="742950"/>
              </a:tabLst>
            </a:pPr>
            <a:r>
              <a:rPr sz="2400" spc="-5">
                <a:solidFill>
                  <a:schemeClr val="tx1"/>
                </a:solidFill>
                <a:cs typeface="Liberation Sans"/>
              </a:rPr>
              <a:t>Set DRAM </a:t>
            </a:r>
            <a:r>
              <a:rPr sz="2400">
                <a:solidFill>
                  <a:schemeClr val="tx1"/>
                </a:solidFill>
                <a:cs typeface="Liberation Sans"/>
              </a:rPr>
              <a:t>memory</a:t>
            </a:r>
            <a:r>
              <a:rPr sz="2400" spc="-10">
                <a:solidFill>
                  <a:schemeClr val="tx1"/>
                </a:solidFill>
                <a:cs typeface="Liberation Sans"/>
              </a:rPr>
              <a:t> </a:t>
            </a:r>
            <a:r>
              <a:rPr sz="2400">
                <a:solidFill>
                  <a:schemeClr val="tx1"/>
                </a:solidFill>
                <a:cs typeface="Liberation Sans"/>
              </a:rPr>
              <a:t>parameters</a:t>
            </a:r>
          </a:p>
          <a:p>
            <a:pPr marL="742950" lvl="1" indent="-286385">
              <a:lnSpc>
                <a:spcPct val="100000"/>
              </a:lnSpc>
              <a:spcBef>
                <a:spcPts val="20"/>
              </a:spcBef>
              <a:buChar char="–"/>
              <a:tabLst>
                <a:tab pos="742315"/>
                <a:tab pos="742950"/>
              </a:tabLst>
            </a:pPr>
            <a:r>
              <a:rPr sz="2400" spc="-5">
                <a:solidFill>
                  <a:schemeClr val="tx1"/>
                </a:solidFill>
                <a:cs typeface="Liberation Sans"/>
              </a:rPr>
              <a:t>Configure Plug </a:t>
            </a:r>
            <a:r>
              <a:rPr sz="2400">
                <a:solidFill>
                  <a:schemeClr val="tx1"/>
                </a:solidFill>
                <a:cs typeface="Liberation Sans"/>
              </a:rPr>
              <a:t>&amp; </a:t>
            </a:r>
            <a:r>
              <a:rPr sz="2400" spc="-5">
                <a:solidFill>
                  <a:schemeClr val="tx1"/>
                </a:solidFill>
                <a:cs typeface="Liberation Sans"/>
              </a:rPr>
              <a:t>Play</a:t>
            </a:r>
            <a:r>
              <a:rPr sz="2400" spc="-10">
                <a:solidFill>
                  <a:schemeClr val="tx1"/>
                </a:solidFill>
                <a:cs typeface="Liberation Sans"/>
              </a:rPr>
              <a:t> </a:t>
            </a:r>
            <a:r>
              <a:rPr sz="2400" spc="-5">
                <a:solidFill>
                  <a:schemeClr val="tx1"/>
                </a:solidFill>
                <a:cs typeface="Liberation Sans"/>
              </a:rPr>
              <a:t>devices</a:t>
            </a:r>
            <a:endParaRPr sz="2400">
              <a:solidFill>
                <a:schemeClr val="tx1"/>
              </a:solidFill>
              <a:cs typeface="Liberation Sans"/>
            </a:endParaRPr>
          </a:p>
          <a:p>
            <a:pPr marL="742950" lvl="1" indent="-286385">
              <a:lnSpc>
                <a:spcPct val="100000"/>
              </a:lnSpc>
              <a:spcBef>
                <a:spcPts val="20"/>
              </a:spcBef>
              <a:buChar char="–"/>
              <a:tabLst>
                <a:tab pos="742315"/>
                <a:tab pos="742950"/>
              </a:tabLst>
            </a:pPr>
            <a:r>
              <a:rPr sz="2400" spc="-5">
                <a:solidFill>
                  <a:schemeClr val="tx1"/>
                </a:solidFill>
                <a:cs typeface="Liberation Sans"/>
              </a:rPr>
              <a:t>Assign </a:t>
            </a:r>
            <a:r>
              <a:rPr sz="2400">
                <a:solidFill>
                  <a:schemeClr val="tx1"/>
                </a:solidFill>
                <a:cs typeface="Liberation Sans"/>
              </a:rPr>
              <a:t>resources </a:t>
            </a:r>
            <a:r>
              <a:rPr sz="2400" spc="-5">
                <a:solidFill>
                  <a:schemeClr val="tx1"/>
                </a:solidFill>
                <a:cs typeface="Liberation Sans"/>
              </a:rPr>
              <a:t>(DMA </a:t>
            </a:r>
            <a:r>
              <a:rPr sz="2400">
                <a:solidFill>
                  <a:schemeClr val="tx1"/>
                </a:solidFill>
                <a:cs typeface="Liberation Sans"/>
              </a:rPr>
              <a:t>channels &amp;</a:t>
            </a:r>
            <a:r>
              <a:rPr sz="2400" spc="-80">
                <a:solidFill>
                  <a:schemeClr val="tx1"/>
                </a:solidFill>
                <a:cs typeface="Liberation Sans"/>
              </a:rPr>
              <a:t> </a:t>
            </a:r>
            <a:r>
              <a:rPr sz="2400">
                <a:solidFill>
                  <a:schemeClr val="tx1"/>
                </a:solidFill>
                <a:cs typeface="Liberation Sans"/>
              </a:rPr>
              <a:t>IRQs)</a:t>
            </a:r>
          </a:p>
          <a:p>
            <a:pPr marL="742950" lvl="1" indent="-286385">
              <a:lnSpc>
                <a:spcPct val="100000"/>
              </a:lnSpc>
              <a:spcBef>
                <a:spcPts val="20"/>
              </a:spcBef>
              <a:buChar char="–"/>
              <a:tabLst>
                <a:tab pos="742315"/>
                <a:tab pos="742950"/>
              </a:tabLst>
            </a:pPr>
            <a:r>
              <a:rPr sz="2400">
                <a:solidFill>
                  <a:schemeClr val="tx1"/>
                </a:solidFill>
                <a:cs typeface="Liberation Sans"/>
              </a:rPr>
              <a:t>Identify the boot</a:t>
            </a:r>
            <a:r>
              <a:rPr sz="2400" spc="-15">
                <a:solidFill>
                  <a:schemeClr val="tx1"/>
                </a:solidFill>
                <a:cs typeface="Liberation Sans"/>
              </a:rPr>
              <a:t> </a:t>
            </a:r>
            <a:r>
              <a:rPr sz="2400" spc="-5">
                <a:solidFill>
                  <a:schemeClr val="tx1"/>
                </a:solidFill>
                <a:cs typeface="Liberation Sans"/>
              </a:rPr>
              <a:t>device</a:t>
            </a:r>
            <a:endParaRPr sz="2400">
              <a:solidFill>
                <a:schemeClr val="tx1"/>
              </a:solidFill>
              <a:cs typeface="Liberation Sans"/>
            </a:endParaRPr>
          </a:p>
          <a:p>
            <a:pPr marL="1143000" lvl="2" indent="-229235">
              <a:lnSpc>
                <a:spcPct val="100000"/>
              </a:lnSpc>
              <a:spcBef>
                <a:spcPts val="20"/>
              </a:spcBef>
              <a:buChar char="•"/>
              <a:tabLst>
                <a:tab pos="1142365"/>
                <a:tab pos="1143000"/>
              </a:tabLst>
            </a:pPr>
            <a:r>
              <a:rPr sz="2400" spc="-10">
                <a:solidFill>
                  <a:schemeClr val="tx1"/>
                </a:solidFill>
                <a:cs typeface="Liberation Sans"/>
              </a:rPr>
              <a:t>Read </a:t>
            </a:r>
            <a:r>
              <a:rPr sz="2400" spc="-5">
                <a:solidFill>
                  <a:schemeClr val="tx1"/>
                </a:solidFill>
                <a:cs typeface="Liberation Sans"/>
              </a:rPr>
              <a:t>sector </a:t>
            </a:r>
            <a:r>
              <a:rPr sz="2400">
                <a:solidFill>
                  <a:schemeClr val="tx1"/>
                </a:solidFill>
                <a:cs typeface="Liberation Sans"/>
              </a:rPr>
              <a:t>0 from </a:t>
            </a:r>
            <a:r>
              <a:rPr sz="2400" spc="-5">
                <a:solidFill>
                  <a:schemeClr val="tx1"/>
                </a:solidFill>
                <a:cs typeface="Liberation Sans"/>
              </a:rPr>
              <a:t>boot device </a:t>
            </a:r>
            <a:r>
              <a:rPr sz="2400" spc="-10">
                <a:solidFill>
                  <a:schemeClr val="tx1"/>
                </a:solidFill>
                <a:cs typeface="Liberation Sans"/>
              </a:rPr>
              <a:t>into </a:t>
            </a:r>
            <a:r>
              <a:rPr sz="2400">
                <a:solidFill>
                  <a:schemeClr val="tx1"/>
                </a:solidFill>
                <a:cs typeface="Liberation Sans"/>
              </a:rPr>
              <a:t>memory </a:t>
            </a:r>
            <a:r>
              <a:rPr sz="2400" spc="-10">
                <a:solidFill>
                  <a:schemeClr val="tx1"/>
                </a:solidFill>
                <a:cs typeface="Liberation Sans"/>
              </a:rPr>
              <a:t>location</a:t>
            </a:r>
            <a:r>
              <a:rPr sz="2400">
                <a:solidFill>
                  <a:schemeClr val="tx1"/>
                </a:solidFill>
                <a:cs typeface="Liberation Sans"/>
              </a:rPr>
              <a:t> </a:t>
            </a:r>
            <a:r>
              <a:rPr sz="2400" b="1" spc="-10">
                <a:solidFill>
                  <a:schemeClr val="tx1"/>
                </a:solidFill>
                <a:cs typeface="Liberation Sans"/>
              </a:rPr>
              <a:t>0x7c00</a:t>
            </a:r>
            <a:endParaRPr sz="2400">
              <a:solidFill>
                <a:schemeClr val="tx1"/>
              </a:solidFill>
              <a:cs typeface="Liberation Sans"/>
            </a:endParaRPr>
          </a:p>
          <a:p>
            <a:pPr marL="1143000" lvl="2" indent="-229235">
              <a:lnSpc>
                <a:spcPct val="100000"/>
              </a:lnSpc>
              <a:spcBef>
                <a:spcPts val="20"/>
              </a:spcBef>
              <a:buChar char="•"/>
              <a:tabLst>
                <a:tab pos="1142365"/>
                <a:tab pos="1143000"/>
              </a:tabLst>
            </a:pPr>
            <a:r>
              <a:rPr sz="2400">
                <a:solidFill>
                  <a:schemeClr val="tx1"/>
                </a:solidFill>
                <a:cs typeface="Liberation Sans"/>
              </a:rPr>
              <a:t>Jumps </a:t>
            </a:r>
            <a:r>
              <a:rPr sz="2400" spc="-5">
                <a:solidFill>
                  <a:schemeClr val="tx1"/>
                </a:solidFill>
                <a:cs typeface="Liberation Sans"/>
              </a:rPr>
              <a:t>to</a:t>
            </a:r>
            <a:r>
              <a:rPr sz="2400" spc="-10">
                <a:solidFill>
                  <a:schemeClr val="tx1"/>
                </a:solidFill>
                <a:cs typeface="Liberation Sans"/>
              </a:rPr>
              <a:t> </a:t>
            </a:r>
            <a:r>
              <a:rPr sz="2400" spc="-5">
                <a:solidFill>
                  <a:schemeClr val="tx1"/>
                </a:solidFill>
                <a:cs typeface="Liberation Sans"/>
              </a:rPr>
              <a:t>0x7c00</a:t>
            </a:r>
            <a:endParaRPr sz="2400">
              <a:solidFill>
                <a:schemeClr val="tx1"/>
              </a:solidFill>
              <a:cs typeface="Liberation Sans"/>
            </a:endParaRPr>
          </a:p>
        </p:txBody>
      </p:sp>
      <p:sp>
        <p:nvSpPr>
          <p:cNvPr id="71" name="object 11">
            <a:extLst>
              <a:ext uri="{FF2B5EF4-FFF2-40B4-BE49-F238E27FC236}">
                <a16:creationId xmlns:a16="http://schemas.microsoft.com/office/drawing/2014/main" id="{2CBFA064-ABC3-4532-AE74-6B29FC41CBEB}"/>
              </a:ext>
            </a:extLst>
          </p:cNvPr>
          <p:cNvSpPr/>
          <p:nvPr/>
        </p:nvSpPr>
        <p:spPr>
          <a:xfrm>
            <a:off x="2160039" y="5255115"/>
            <a:ext cx="1700529" cy="1430020"/>
          </a:xfrm>
          <a:prstGeom prst="rect">
            <a:avLst/>
          </a:prstGeom>
          <a:blipFill>
            <a:blip r:embed="rId4"/>
            <a:stretch>
              <a:fillRect/>
            </a:stretch>
          </a:blipFill>
        </p:spPr>
        <p:txBody>
          <a:bodyPr wrap="square" lIns="0" tIns="0" rIns="0" bIns="0" rtlCol="0"/>
          <a:lstStyle>
            <a:defPPr>
              <a:defRPr lang="en-US"/>
            </a:defPPr>
          </a:lstStyle>
          <a:p>
            <a:pPr/>
            <a:endParaRPr/>
          </a:p>
        </p:txBody>
      </p:sp>
      <p:sp>
        <p:nvSpPr>
          <p:cNvPr id="7" name="object 8">
            <a:extLst>
              <a:ext uri="{FF2B5EF4-FFF2-40B4-BE49-F238E27FC236}">
                <a16:creationId xmlns:a16="http://schemas.microsoft.com/office/drawing/2014/main" id="{93482919-D84E-47DA-B581-353F90688757}"/>
              </a:ext>
            </a:extLst>
          </p:cNvPr>
          <p:cNvSpPr/>
          <p:nvPr/>
        </p:nvSpPr>
        <p:spPr>
          <a:xfrm>
            <a:off x="3739312" y="2302988"/>
            <a:ext cx="925811" cy="2441561"/>
          </a:xfrm>
          <a:custGeom>
            <a:rect l="l" t="t" r="r" b="b"/>
            <a:pathLst>
              <a:path w="914400" h="457200">
                <a:moveTo>
                  <a:pt x="0" y="457200"/>
                </a:moveTo>
                <a:lnTo>
                  <a:pt x="34289" y="440689"/>
                </a:lnTo>
              </a:path>
              <a:path w="914400" h="457200">
                <a:moveTo>
                  <a:pt x="59689" y="427989"/>
                </a:moveTo>
                <a:lnTo>
                  <a:pt x="92710" y="410210"/>
                </a:lnTo>
              </a:path>
              <a:path w="914400" h="457200">
                <a:moveTo>
                  <a:pt x="118110" y="397510"/>
                </a:moveTo>
                <a:lnTo>
                  <a:pt x="152400" y="381000"/>
                </a:lnTo>
              </a:path>
              <a:path w="914400" h="457200">
                <a:moveTo>
                  <a:pt x="177800" y="368300"/>
                </a:moveTo>
                <a:lnTo>
                  <a:pt x="212089" y="351789"/>
                </a:lnTo>
              </a:path>
              <a:path w="914400" h="457200">
                <a:moveTo>
                  <a:pt x="237489" y="339089"/>
                </a:moveTo>
                <a:lnTo>
                  <a:pt x="270510" y="321310"/>
                </a:lnTo>
              </a:path>
              <a:path w="914400" h="457200">
                <a:moveTo>
                  <a:pt x="295910" y="308610"/>
                </a:moveTo>
                <a:lnTo>
                  <a:pt x="330200" y="292100"/>
                </a:lnTo>
              </a:path>
              <a:path w="914400" h="457200">
                <a:moveTo>
                  <a:pt x="355600" y="279400"/>
                </a:moveTo>
                <a:lnTo>
                  <a:pt x="388619" y="262889"/>
                </a:lnTo>
              </a:path>
              <a:path w="914400" h="457200">
                <a:moveTo>
                  <a:pt x="415289" y="250189"/>
                </a:moveTo>
                <a:lnTo>
                  <a:pt x="448310" y="232410"/>
                </a:lnTo>
              </a:path>
              <a:path w="914400" h="457200">
                <a:moveTo>
                  <a:pt x="473710" y="219710"/>
                </a:moveTo>
                <a:lnTo>
                  <a:pt x="508000" y="203200"/>
                </a:lnTo>
              </a:path>
              <a:path w="914400" h="457200">
                <a:moveTo>
                  <a:pt x="533400" y="190500"/>
                </a:moveTo>
                <a:lnTo>
                  <a:pt x="566420" y="173989"/>
                </a:lnTo>
              </a:path>
              <a:path w="914400" h="457200">
                <a:moveTo>
                  <a:pt x="593089" y="161289"/>
                </a:moveTo>
                <a:lnTo>
                  <a:pt x="626110" y="143510"/>
                </a:lnTo>
              </a:path>
              <a:path w="914400" h="457200">
                <a:moveTo>
                  <a:pt x="651510" y="130810"/>
                </a:moveTo>
                <a:lnTo>
                  <a:pt x="685800" y="114300"/>
                </a:lnTo>
              </a:path>
              <a:path w="914400" h="457200">
                <a:moveTo>
                  <a:pt x="711200" y="101600"/>
                </a:moveTo>
                <a:lnTo>
                  <a:pt x="744220" y="85089"/>
                </a:lnTo>
              </a:path>
              <a:path w="914400" h="457200">
                <a:moveTo>
                  <a:pt x="769620" y="72389"/>
                </a:moveTo>
                <a:lnTo>
                  <a:pt x="803910" y="54610"/>
                </a:lnTo>
              </a:path>
              <a:path w="914400" h="457200">
                <a:moveTo>
                  <a:pt x="829310" y="41910"/>
                </a:moveTo>
                <a:lnTo>
                  <a:pt x="863600" y="25400"/>
                </a:lnTo>
              </a:path>
              <a:path w="914400" h="457200">
                <a:moveTo>
                  <a:pt x="889000" y="12700"/>
                </a:moveTo>
                <a:lnTo>
                  <a:pt x="914400" y="0"/>
                </a:lnTo>
              </a:path>
            </a:pathLst>
          </a:custGeom>
          <a:ln w="9344">
            <a:solidFill>
              <a:srgbClr val="000000"/>
            </a:solidFill>
          </a:ln>
        </p:spPr>
        <p:txBody>
          <a:bodyPr wrap="square" lIns="0" tIns="0" rIns="0" bIns="0" rtlCol="0"/>
          <a:lstStyle>
            <a:defPPr>
              <a:defRPr lang="en-US"/>
            </a:defPPr>
          </a:lstStyle>
          <a:p>
            <a:pPr/>
            <a:endParaRPr/>
          </a:p>
        </p:txBody>
      </p:sp>
      <p:sp>
        <p:nvSpPr>
          <p:cNvPr id="10" name="object 8">
            <a:extLst>
              <a:ext uri="{FF2B5EF4-FFF2-40B4-BE49-F238E27FC236}">
                <a16:creationId xmlns:a16="http://schemas.microsoft.com/office/drawing/2014/main" id="{21309050-FD79-4A19-BA7A-A4B0F0E29E69}"/>
              </a:ext>
            </a:extLst>
          </p:cNvPr>
          <p:cNvSpPr/>
          <p:nvPr/>
        </p:nvSpPr>
        <p:spPr>
          <a:xfrm flipV="1">
            <a:off x="3737445" y="5132198"/>
            <a:ext cx="925811" cy="1644186"/>
          </a:xfrm>
          <a:custGeom>
            <a:rect l="l" t="t" r="r" b="b"/>
            <a:pathLst>
              <a:path w="914400" h="457200">
                <a:moveTo>
                  <a:pt x="0" y="457200"/>
                </a:moveTo>
                <a:lnTo>
                  <a:pt x="34289" y="440689"/>
                </a:lnTo>
              </a:path>
              <a:path w="914400" h="457200">
                <a:moveTo>
                  <a:pt x="59689" y="427989"/>
                </a:moveTo>
                <a:lnTo>
                  <a:pt x="92710" y="410210"/>
                </a:lnTo>
              </a:path>
              <a:path w="914400" h="457200">
                <a:moveTo>
                  <a:pt x="118110" y="397510"/>
                </a:moveTo>
                <a:lnTo>
                  <a:pt x="152400" y="381000"/>
                </a:lnTo>
              </a:path>
              <a:path w="914400" h="457200">
                <a:moveTo>
                  <a:pt x="177800" y="368300"/>
                </a:moveTo>
                <a:lnTo>
                  <a:pt x="212089" y="351789"/>
                </a:lnTo>
              </a:path>
              <a:path w="914400" h="457200">
                <a:moveTo>
                  <a:pt x="237489" y="339089"/>
                </a:moveTo>
                <a:lnTo>
                  <a:pt x="270510" y="321310"/>
                </a:lnTo>
              </a:path>
              <a:path w="914400" h="457200">
                <a:moveTo>
                  <a:pt x="295910" y="308610"/>
                </a:moveTo>
                <a:lnTo>
                  <a:pt x="330200" y="292100"/>
                </a:lnTo>
              </a:path>
              <a:path w="914400" h="457200">
                <a:moveTo>
                  <a:pt x="355600" y="279400"/>
                </a:moveTo>
                <a:lnTo>
                  <a:pt x="388619" y="262889"/>
                </a:lnTo>
              </a:path>
              <a:path w="914400" h="457200">
                <a:moveTo>
                  <a:pt x="415289" y="250189"/>
                </a:moveTo>
                <a:lnTo>
                  <a:pt x="448310" y="232410"/>
                </a:lnTo>
              </a:path>
              <a:path w="914400" h="457200">
                <a:moveTo>
                  <a:pt x="473710" y="219710"/>
                </a:moveTo>
                <a:lnTo>
                  <a:pt x="508000" y="203200"/>
                </a:lnTo>
              </a:path>
              <a:path w="914400" h="457200">
                <a:moveTo>
                  <a:pt x="533400" y="190500"/>
                </a:moveTo>
                <a:lnTo>
                  <a:pt x="566420" y="173989"/>
                </a:lnTo>
              </a:path>
              <a:path w="914400" h="457200">
                <a:moveTo>
                  <a:pt x="593089" y="161289"/>
                </a:moveTo>
                <a:lnTo>
                  <a:pt x="626110" y="143510"/>
                </a:lnTo>
              </a:path>
              <a:path w="914400" h="457200">
                <a:moveTo>
                  <a:pt x="651510" y="130810"/>
                </a:moveTo>
                <a:lnTo>
                  <a:pt x="685800" y="114300"/>
                </a:lnTo>
              </a:path>
              <a:path w="914400" h="457200">
                <a:moveTo>
                  <a:pt x="711200" y="101600"/>
                </a:moveTo>
                <a:lnTo>
                  <a:pt x="744220" y="85089"/>
                </a:lnTo>
              </a:path>
              <a:path w="914400" h="457200">
                <a:moveTo>
                  <a:pt x="769620" y="72389"/>
                </a:moveTo>
                <a:lnTo>
                  <a:pt x="803910" y="54610"/>
                </a:lnTo>
              </a:path>
              <a:path w="914400" h="457200">
                <a:moveTo>
                  <a:pt x="829310" y="41910"/>
                </a:moveTo>
                <a:lnTo>
                  <a:pt x="863600" y="25400"/>
                </a:lnTo>
              </a:path>
              <a:path w="914400" h="457200">
                <a:moveTo>
                  <a:pt x="889000" y="12700"/>
                </a:moveTo>
                <a:lnTo>
                  <a:pt x="914400" y="0"/>
                </a:lnTo>
              </a:path>
            </a:pathLst>
          </a:custGeom>
          <a:ln w="9344">
            <a:solidFill>
              <a:srgbClr val="000000"/>
            </a:solidFill>
          </a:ln>
        </p:spPr>
        <p:txBody>
          <a:bodyPr wrap="square" lIns="0" tIns="0" rIns="0" bIns="0" rtlCol="0"/>
          <a:lstStyle>
            <a:defPPr>
              <a:defRPr lang="en-US"/>
            </a:defPPr>
          </a:lstStyle>
          <a:p>
            <a:pPr/>
            <a:endParaRPr/>
          </a:p>
        </p:txBody>
      </p:sp>
    </p:spTree>
    <p:extLst>
      <p:ext uri="{BB962C8B-B14F-4D97-AF65-F5344CB8AC3E}">
        <p14:creationId xmlns:p14="http://schemas.microsoft.com/office/powerpoint/2010/main" val="17127230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ppt_x"/>
                                          </p:val>
                                        </p:tav>
                                        <p:tav tm="100000">
                                          <p:val>
                                            <p:strVal val="#ppt_x"/>
                                          </p:val>
                                        </p:tav>
                                      </p:tavLst>
                                    </p:anim>
                                    <p:anim calcmode="lin" valueType="num">
                                      <p:cBhvr additive="base">
                                        <p:cTn id="13" dur="500" fill="hold"/>
                                        <p:tgtEl>
                                          <p:spTgt spid="27"/>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500" fill="hold"/>
                                        <p:tgtEl>
                                          <p:spTgt spid="28"/>
                                        </p:tgtEl>
                                        <p:attrNameLst>
                                          <p:attrName>ppt_x</p:attrName>
                                        </p:attrNameLst>
                                      </p:cBhvr>
                                      <p:tavLst>
                                        <p:tav tm="0">
                                          <p:val>
                                            <p:strVal val="#ppt_x"/>
                                          </p:val>
                                        </p:tav>
                                        <p:tav tm="100000">
                                          <p:val>
                                            <p:strVal val="#ppt_x"/>
                                          </p:val>
                                        </p:tav>
                                      </p:tavLst>
                                    </p:anim>
                                    <p:anim calcmode="lin" valueType="num">
                                      <p:cBhvr additive="base">
                                        <p:cTn id="1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childTnLst>
                          </p:cTn>
                        </p:par>
                      </p:childTnLst>
                    </p:cTn>
                  </p:par>
                  <p:par>
                    <p:cTn id="29" fill="hold" nodeType="clickPar">
                      <p:stCondLst>
                        <p:cond delay="indefinite"/>
                      </p:stCondLst>
                      <p:childTnLst>
                        <p:par>
                          <p:cTn id="30" fill="hold" nodeType="afterGroup">
                            <p:stCondLst>
                              <p:cond delay="0"/>
                            </p:stCondLst>
                            <p:childTnLst>
                              <p:par>
                                <p:cTn id="31" presetID="42" presetClass="entr" presetSubtype="0" fill="hold" nodeType="click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1000"/>
                                        <p:tgtEl>
                                          <p:spTgt spid="55"/>
                                        </p:tgtEl>
                                      </p:cBhvr>
                                    </p:animEffect>
                                    <p:anim calcmode="lin" valueType="num">
                                      <p:cBhvr>
                                        <p:cTn id="34" dur="1000" fill="hold"/>
                                        <p:tgtEl>
                                          <p:spTgt spid="55"/>
                                        </p:tgtEl>
                                        <p:attrNameLst>
                                          <p:attrName>ppt_x</p:attrName>
                                        </p:attrNameLst>
                                      </p:cBhvr>
                                      <p:tavLst>
                                        <p:tav tm="0">
                                          <p:val>
                                            <p:strVal val="#ppt_x"/>
                                          </p:val>
                                        </p:tav>
                                        <p:tav tm="100000">
                                          <p:val>
                                            <p:strVal val="#ppt_x"/>
                                          </p:val>
                                        </p:tav>
                                      </p:tavLst>
                                    </p:anim>
                                    <p:anim calcmode="lin" valueType="num">
                                      <p:cBhvr>
                                        <p:cTn id="35" dur="1000" fill="hold"/>
                                        <p:tgtEl>
                                          <p:spTgt spid="55"/>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1000"/>
                                        <p:tgtEl>
                                          <p:spTgt spid="5"/>
                                        </p:tgtEl>
                                      </p:cBhvr>
                                    </p:animEffect>
                                    <p:anim calcmode="lin" valueType="num">
                                      <p:cBhvr>
                                        <p:cTn id="49" dur="1000" fill="hold"/>
                                        <p:tgtEl>
                                          <p:spTgt spid="5"/>
                                        </p:tgtEl>
                                        <p:attrNameLst>
                                          <p:attrName>ppt_x</p:attrName>
                                        </p:attrNameLst>
                                      </p:cBhvr>
                                      <p:tavLst>
                                        <p:tav tm="0">
                                          <p:val>
                                            <p:strVal val="#ppt_x"/>
                                          </p:val>
                                        </p:tav>
                                        <p:tav tm="100000">
                                          <p:val>
                                            <p:strVal val="#ppt_x"/>
                                          </p:val>
                                        </p:tav>
                                      </p:tavLst>
                                    </p:anim>
                                    <p:anim calcmode="lin" valueType="num">
                                      <p:cBhvr>
                                        <p:cTn id="5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1" fill="hold" nodeType="clickPar">
                      <p:stCondLst>
                        <p:cond delay="indefinite"/>
                      </p:stCondLst>
                      <p:childTnLst>
                        <p:par>
                          <p:cTn id="52" fill="hold" nodeType="afterGroup">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barn(inVertical)">
                                      <p:cBhvr>
                                        <p:cTn id="55" dur="500"/>
                                        <p:tgtEl>
                                          <p:spTgt spid="71"/>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barn(inVertical)">
                                      <p:cBhvr>
                                        <p:cTn id="58" dur="500"/>
                                        <p:tgtEl>
                                          <p:spTgt spid="10"/>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barn(inVertical)">
                                      <p:cBhvr>
                                        <p:cTn id="61" dur="500"/>
                                        <p:tgtEl>
                                          <p:spTgt spid="7"/>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70"/>
                                        </p:tgtEl>
                                        <p:attrNameLst>
                                          <p:attrName>style.visibility</p:attrName>
                                        </p:attrNameLst>
                                      </p:cBhvr>
                                      <p:to>
                                        <p:strVal val="visible"/>
                                      </p:to>
                                    </p:set>
                                    <p:animEffect transition="in" filter="barn(inVertical)">
                                      <p:cBhvr>
                                        <p:cTn id="6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P spid="34" grpId="0"/>
      <p:bldP spid="35" grpId="0"/>
      <p:bldP spid="51" grpId="0"/>
      <p:bldP spid="4" grpId="0"/>
      <p:bldP spid="5" grpId="0"/>
      <p:bldP spid="6" grpId="0"/>
      <p:bldP spid="70" grpId="0"/>
      <p:bldP spid="71" grpId="0"/>
      <p:bldP spid="7" grpId="0"/>
      <p:bldP spid="10" grpId="0"/>
    </p:bldLst>
  </p:timing>
</p:sld>
</file>

<file path=ppt/slides/slide14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BCE73526-2B67-40A1-82F6-29AA9830165A}"/>
              </a:ext>
            </a:extLst>
          </p:cNvPr>
          <p:cNvSpPr txBox="1"/>
          <p:nvPr/>
        </p:nvSpPr>
        <p:spPr>
          <a:xfrm>
            <a:off x="286628" y="395971"/>
            <a:ext cx="6105378" cy="584775"/>
          </a:xfrm>
          <a:prstGeom prst="rect">
            <a:avLst/>
          </a:prstGeom>
          <a:noFill/>
        </p:spPr>
        <p:txBody>
          <a:bodyPr wrap="square">
            <a:spAutoFit/>
          </a:bodyPr>
          <a:lstStyle>
            <a:defPPr>
              <a:defRPr lang="en-US"/>
            </a:defPPr>
          </a:lstStyle>
          <a:p>
            <a:pPr>
              <a:spcBef>
                <a:spcPts val="600"/>
              </a:spcBef>
              <a:spcAft>
                <a:spcPts val="600"/>
              </a:spcAft>
            </a:pPr>
            <a:r>
              <a:rPr lang="en-IN" sz="3200" b="1">
                <a:effectLst>
                  <a:outerShdw blurRad="38100" dist="38100" dir="2700000" algn="tl">
                    <a:srgbClr val="000000">
                      <a:alpha val="43137"/>
                    </a:srgbClr>
                  </a:outerShdw>
                </a:effectLst>
              </a:rPr>
              <a:t>6. Discard Calling Process</a:t>
            </a:r>
          </a:p>
        </p:txBody>
      </p:sp>
      <p:sp>
        <p:nvSpPr>
          <p:cNvPr id="18" name="TextBox 17">
            <a:extLst>
              <a:ext uri="{FF2B5EF4-FFF2-40B4-BE49-F238E27FC236}">
                <a16:creationId xmlns:a16="http://schemas.microsoft.com/office/drawing/2014/main" id="{D80AFDAC-6DC3-405C-AAC5-417A8F3B0EF3}"/>
              </a:ext>
            </a:extLst>
          </p:cNvPr>
          <p:cNvSpPr txBox="1"/>
          <p:nvPr/>
        </p:nvSpPr>
        <p:spPr>
          <a:xfrm>
            <a:off x="286628" y="1545578"/>
            <a:ext cx="4932486" cy="3170099"/>
          </a:xfrm>
          <a:prstGeom prst="rect">
            <a:avLst/>
          </a:prstGeom>
          <a:noFill/>
        </p:spPr>
        <p:txBody>
          <a:bodyPr wrap="square">
            <a:spAutoFit/>
          </a:bodyPr>
          <a:lstStyle>
            <a:defPPr>
              <a:defRPr lang="en-US"/>
            </a:defPPr>
          </a:lstStyle>
          <a:p>
            <a:pPr marL="285750" indent="-285750">
              <a:buFont typeface="Arial" pitchFamily="34" charset="0"/>
              <a:buChar char="•"/>
            </a:pPr>
            <a:r>
              <a:rPr lang="en-IN" sz="2000"/>
              <a:t>Exec must wait to free the old image until it is sure that the system call will succeed: </a:t>
            </a:r>
          </a:p>
          <a:p>
            <a:pPr marL="285750" indent="-285750">
              <a:buFont typeface="Arial" pitchFamily="34" charset="0"/>
              <a:buChar char="•"/>
            </a:pPr>
            <a:r>
              <a:rPr lang="en-IN" sz="2000"/>
              <a:t>If the old image is gone, the system call cannot return –1 to it. </a:t>
            </a:r>
          </a:p>
          <a:p>
            <a:pPr marL="285750" indent="-285750">
              <a:buFont typeface="Arial" pitchFamily="34" charset="0"/>
              <a:buChar char="•"/>
            </a:pPr>
            <a:r>
              <a:rPr lang="en-IN" sz="2000"/>
              <a:t>The only error cases in exec happen during the creation of the image. </a:t>
            </a:r>
          </a:p>
          <a:p>
            <a:pPr marL="285750" indent="-285750">
              <a:buFont typeface="Arial" pitchFamily="34" charset="0"/>
              <a:buChar char="•"/>
            </a:pPr>
            <a:r>
              <a:rPr lang="en-IN" sz="2000"/>
              <a:t>Once the image is complete, exec can install the new image (6701) and free the old one (6702). </a:t>
            </a:r>
          </a:p>
          <a:p>
            <a:pPr marL="285750" indent="-285750">
              <a:buFont typeface="Arial" pitchFamily="34" charset="0"/>
              <a:buChar char="•"/>
            </a:pPr>
            <a:r>
              <a:rPr lang="en-IN" sz="2000"/>
              <a:t>Finally, exec returns 0.</a:t>
            </a:r>
            <a:endParaRPr lang="en-US" sz="2000"/>
          </a:p>
        </p:txBody>
      </p:sp>
      <p:sp>
        <p:nvSpPr>
          <p:cNvPr id="20" name="TextBox 19">
            <a:extLst>
              <a:ext uri="{FF2B5EF4-FFF2-40B4-BE49-F238E27FC236}">
                <a16:creationId xmlns:a16="http://schemas.microsoft.com/office/drawing/2014/main" id="{2A63FD4B-5F37-4C93-BA04-EE8E12F38897}"/>
              </a:ext>
            </a:extLst>
          </p:cNvPr>
          <p:cNvSpPr txBox="1"/>
          <p:nvPr/>
        </p:nvSpPr>
        <p:spPr>
          <a:xfrm>
            <a:off x="5514535" y="1866401"/>
            <a:ext cx="6105378"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6695 // Commit to the user image.</a:t>
            </a:r>
          </a:p>
          <a:p>
            <a:pPr/>
            <a:r>
              <a:rPr lang="en-US"/>
              <a:t>6696 oldpgdir = curproc−&gt;pgdir;</a:t>
            </a:r>
          </a:p>
          <a:p>
            <a:pPr/>
            <a:r>
              <a:rPr lang="en-US"/>
              <a:t>6697 curproc−&gt;pgdir = pgdir;</a:t>
            </a:r>
          </a:p>
          <a:p>
            <a:pPr/>
            <a:r>
              <a:rPr lang="en-US"/>
              <a:t>6698 curproc−&gt;sz = sz;</a:t>
            </a:r>
          </a:p>
          <a:p>
            <a:pPr/>
            <a:r>
              <a:rPr lang="en-US"/>
              <a:t>6699 curproc−&gt;tf−&gt;eip = elf.entry; // main</a:t>
            </a:r>
          </a:p>
          <a:p>
            <a:pPr/>
            <a:r>
              <a:rPr lang="en-US"/>
              <a:t>6700 curproc−&gt;tf−&gt;esp = sp;</a:t>
            </a:r>
          </a:p>
          <a:p>
            <a:pPr/>
            <a:r>
              <a:rPr lang="en-US"/>
              <a:t>6701 switchuvm(curproc);</a:t>
            </a:r>
          </a:p>
          <a:p>
            <a:pPr/>
            <a:r>
              <a:rPr lang="en-US"/>
              <a:t>6702 freevm(oldpgdir);</a:t>
            </a:r>
          </a:p>
          <a:p>
            <a:pPr/>
            <a:r>
              <a:rPr lang="en-US"/>
              <a:t>6703 return 0;</a:t>
            </a:r>
          </a:p>
          <a:p>
            <a:pPr/>
            <a:endParaRPr lang="en-US"/>
          </a:p>
        </p:txBody>
      </p:sp>
    </p:spTree>
    <p:extLst>
      <p:ext uri="{BB962C8B-B14F-4D97-AF65-F5344CB8AC3E}">
        <p14:creationId xmlns:p14="http://schemas.microsoft.com/office/powerpoint/2010/main" val="2730014593"/>
      </p:ext>
    </p:extLst>
  </p:cSld>
  <p:clrMapOvr>
    <a:masterClrMapping/>
  </p:clrMapOvr>
  <p:transition/>
  <p:timing/>
</p:sld>
</file>

<file path=ppt/slides/slide14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 name="TextBox 13">
            <a:extLst>
              <a:ext uri="{FF2B5EF4-FFF2-40B4-BE49-F238E27FC236}">
                <a16:creationId xmlns:a16="http://schemas.microsoft.com/office/drawing/2014/main" id="{172D315F-9BA2-4DA2-9B11-A3F24BEE9214}"/>
              </a:ext>
            </a:extLst>
          </p:cNvPr>
          <p:cNvSpPr txBox="1"/>
          <p:nvPr/>
        </p:nvSpPr>
        <p:spPr>
          <a:xfrm>
            <a:off x="5438969" y="1009229"/>
            <a:ext cx="6112412" cy="563231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2555 // Grow current process’s memory by n bytes.</a:t>
            </a:r>
          </a:p>
          <a:p>
            <a:pPr/>
            <a:r>
              <a:rPr lang="en-US"/>
              <a:t>2556 // Return 0 on success, −1 on failure.</a:t>
            </a:r>
          </a:p>
          <a:p>
            <a:pPr/>
            <a:r>
              <a:rPr lang="en-US"/>
              <a:t>2557 int</a:t>
            </a:r>
          </a:p>
          <a:p>
            <a:pPr/>
            <a:r>
              <a:rPr lang="en-US"/>
              <a:t>2558 growproc(int n)</a:t>
            </a:r>
          </a:p>
          <a:p>
            <a:pPr/>
            <a:r>
              <a:rPr lang="en-US"/>
              <a:t>2559 {</a:t>
            </a:r>
          </a:p>
          <a:p>
            <a:pPr/>
            <a:r>
              <a:rPr lang="en-US"/>
              <a:t>2560     uint sz;</a:t>
            </a:r>
          </a:p>
          <a:p>
            <a:pPr/>
            <a:r>
              <a:rPr lang="en-US"/>
              <a:t>2561     struct proc *curproc = myproc();</a:t>
            </a:r>
          </a:p>
          <a:p>
            <a:pPr/>
            <a:r>
              <a:rPr lang="en-US"/>
              <a:t>2562</a:t>
            </a:r>
          </a:p>
          <a:p>
            <a:pPr/>
            <a:r>
              <a:rPr lang="en-US"/>
              <a:t>2563     sz = curproc−&gt;sz;</a:t>
            </a:r>
          </a:p>
          <a:p>
            <a:pPr/>
            <a:r>
              <a:rPr lang="en-US"/>
              <a:t>2564     if(n &gt; 0){</a:t>
            </a:r>
          </a:p>
          <a:p>
            <a:pPr/>
            <a:r>
              <a:rPr lang="en-US"/>
              <a:t>2565          if((sz = allocuvm(curproc−&gt;pgdir, sz, sz + n)) == 0)</a:t>
            </a:r>
          </a:p>
          <a:p>
            <a:pPr/>
            <a:r>
              <a:rPr lang="en-US"/>
              <a:t>2566               return −1;</a:t>
            </a:r>
          </a:p>
          <a:p>
            <a:pPr/>
            <a:r>
              <a:rPr lang="en-US"/>
              <a:t>2567        } else if(n &lt; 0){</a:t>
            </a:r>
          </a:p>
          <a:p>
            <a:pPr/>
            <a:r>
              <a:rPr lang="en-US"/>
              <a:t>2568            if((sz = deallocuvm(curproc−&gt;pgdir, sz, sz + n)) == 0)</a:t>
            </a:r>
          </a:p>
          <a:p>
            <a:pPr/>
            <a:r>
              <a:rPr lang="en-US"/>
              <a:t>2569                return −1;</a:t>
            </a:r>
          </a:p>
          <a:p>
            <a:pPr/>
            <a:r>
              <a:rPr lang="en-US"/>
              <a:t>2570        }</a:t>
            </a:r>
          </a:p>
          <a:p>
            <a:pPr/>
            <a:r>
              <a:rPr lang="en-US"/>
              <a:t>2571      curproc−&gt;sz = sz;</a:t>
            </a:r>
          </a:p>
          <a:p>
            <a:pPr/>
            <a:r>
              <a:rPr lang="en-US"/>
              <a:t>2572      switchuvm(curproc);</a:t>
            </a:r>
          </a:p>
          <a:p>
            <a:pPr/>
            <a:r>
              <a:rPr lang="en-US"/>
              <a:t>2573       return 0;</a:t>
            </a:r>
          </a:p>
          <a:p>
            <a:pPr/>
            <a:r>
              <a:rPr lang="en-US"/>
              <a:t>2574 }</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7" name="Rectangle 46">
            <a:extLst>
              <a:ext uri="{FF2B5EF4-FFF2-40B4-BE49-F238E27FC236}">
                <a16:creationId xmlns:a16="http://schemas.microsoft.com/office/drawing/2014/main" id="{155F7920-28F4-48E6-81BC-48EDF169C327}"/>
              </a:ext>
            </a:extLst>
          </p:cNvPr>
          <p:cNvSpPr/>
          <p:nvPr/>
        </p:nvSpPr>
        <p:spPr>
          <a:xfrm>
            <a:off x="222692" y="324196"/>
            <a:ext cx="10603315" cy="769441"/>
          </a:xfrm>
          <a:prstGeom prst="rect">
            <a:avLst/>
          </a:prstGeom>
        </p:spPr>
        <p:txBody>
          <a:bodyPr wrap="square">
            <a:spAutoFit/>
          </a:bodyPr>
          <a:lstStyle>
            <a:defPPr>
              <a:defRPr lang="en-US"/>
            </a:defPPr>
          </a:lstStyle>
          <a:p>
            <a:pPr>
              <a:spcBef>
                <a:spcPts val="600"/>
              </a:spcBef>
              <a:spcAft>
                <a:spcPts val="600"/>
              </a:spcAft>
            </a:pPr>
            <a:r>
              <a:rPr lang="en-US" sz="4400" b="1" err="1">
                <a:effectLst>
                  <a:outerShdw blurRad="38100" dist="38100" dir="2700000" algn="tl">
                    <a:srgbClr val="000000">
                      <a:alpha val="43137"/>
                    </a:srgbClr>
                  </a:outerShdw>
                </a:effectLst>
              </a:rPr>
              <a:t>sbrk - </a:t>
            </a:r>
            <a:r>
              <a:rPr lang="en-IN" sz="4400" b="1">
                <a:effectLst>
                  <a:outerShdw blurRad="38100" dist="38100" dir="2700000" algn="tl">
                    <a:srgbClr val="000000">
                      <a:alpha val="43137"/>
                    </a:srgbClr>
                  </a:outerShdw>
                </a:effectLst>
              </a:rPr>
              <a:t>process to shrink or grow its memory</a:t>
            </a:r>
            <a:endParaRPr lang="en-US" sz="4400" b="1">
              <a:effectLst>
                <a:outerShdw blurRad="38100" dist="38100" dir="2700000" algn="tl">
                  <a:srgbClr val="000000">
                    <a:alpha val="43137"/>
                  </a:srgbClr>
                </a:outerShdw>
              </a:effectLst>
            </a:endParaRPr>
          </a:p>
        </p:txBody>
      </p:sp>
      <p:sp>
        <p:nvSpPr>
          <p:cNvPr id="3" name="Rectangle 2"/>
          <p:cNvSpPr/>
          <p:nvPr/>
        </p:nvSpPr>
        <p:spPr>
          <a:xfrm>
            <a:off x="190500" y="1813836"/>
            <a:ext cx="4761328" cy="4616648"/>
          </a:xfrm>
          <a:prstGeom prst="rect">
            <a:avLst/>
          </a:prstGeom>
        </p:spPr>
        <p:txBody>
          <a:bodyPr wrap="square">
            <a:spAutoFit/>
          </a:bodyPr>
          <a:lstStyle>
            <a:defPPr>
              <a:defRPr lang="en-US"/>
            </a:defPPr>
          </a:lstStyle>
          <a:p>
            <a:pPr marL="285750" indent="-285750">
              <a:spcBef>
                <a:spcPts val="600"/>
              </a:spcBef>
              <a:spcAft>
                <a:spcPts val="600"/>
              </a:spcAft>
              <a:buFont typeface="Arial" pitchFamily="34" charset="0"/>
              <a:buChar char="•"/>
            </a:pPr>
            <a:r>
              <a:rPr lang="en-IN" sz="2400"/>
              <a:t>The system call is implemented by the function </a:t>
            </a:r>
            <a:r>
              <a:rPr lang="en-IN" sz="2400" b="1" err="1"/>
              <a:t>growproc</a:t>
            </a:r>
            <a:endParaRPr lang="en-IN" sz="2400" b="1"/>
          </a:p>
          <a:p>
            <a:pPr marL="285750" indent="-285750">
              <a:spcBef>
                <a:spcPts val="600"/>
              </a:spcBef>
              <a:spcAft>
                <a:spcPts val="600"/>
              </a:spcAft>
              <a:buFont typeface="Arial" pitchFamily="34" charset="0"/>
              <a:buChar char="•"/>
            </a:pPr>
            <a:r>
              <a:rPr lang="en-IN" sz="2400"/>
              <a:t>If </a:t>
            </a:r>
            <a:r>
              <a:rPr lang="en-IN" sz="2400" b="1"/>
              <a:t>n is postive</a:t>
            </a:r>
            <a:r>
              <a:rPr lang="en-IN" sz="2400"/>
              <a:t>, growproc allocates one or more physical pages and maps them at the top of the process’s address space. </a:t>
            </a:r>
          </a:p>
          <a:p>
            <a:pPr marL="285750" indent="-285750">
              <a:spcBef>
                <a:spcPts val="600"/>
              </a:spcBef>
              <a:spcAft>
                <a:spcPts val="600"/>
              </a:spcAft>
              <a:buFont typeface="Arial" pitchFamily="34" charset="0"/>
              <a:buChar char="•"/>
            </a:pPr>
            <a:r>
              <a:rPr lang="en-IN" sz="2400"/>
              <a:t>If </a:t>
            </a:r>
            <a:r>
              <a:rPr lang="en-IN" sz="2400" b="1"/>
              <a:t>n is negative</a:t>
            </a:r>
            <a:r>
              <a:rPr lang="en-IN" sz="2400"/>
              <a:t>, growproc unmaps one or more pages from the process’s address space and frees the corresponding physical pages.</a:t>
            </a:r>
          </a:p>
          <a:p>
            <a:pPr marL="285750" indent="-285750">
              <a:spcBef>
                <a:spcPts val="600"/>
              </a:spcBef>
              <a:spcAft>
                <a:spcPts val="600"/>
              </a:spcAft>
              <a:buFont typeface="Arial" pitchFamily="34" charset="0"/>
              <a:buChar char="•"/>
            </a:pPr>
            <a:endParaRPr lang="te-IN" sz="2400" b="1"/>
          </a:p>
        </p:txBody>
      </p:sp>
    </p:spTree>
    <p:extLst>
      <p:ext uri="{BB962C8B-B14F-4D97-AF65-F5344CB8AC3E}">
        <p14:creationId xmlns:p14="http://schemas.microsoft.com/office/powerpoint/2010/main" val="42274426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4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a:extLst>
              <a:ext uri="{FF2B5EF4-FFF2-40B4-BE49-F238E27FC236}">
                <a16:creationId xmlns:a16="http://schemas.microsoft.com/office/drawing/2014/main" id="{E6F8D17B-9457-4A2D-98CD-889C5DFA895C}"/>
              </a:ext>
            </a:extLst>
          </p:cNvPr>
          <p:cNvSpPr/>
          <p:nvPr/>
        </p:nvSpPr>
        <p:spPr>
          <a:xfrm>
            <a:off x="0" y="1446028"/>
            <a:ext cx="12192000" cy="4040372"/>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 name="Title 1">
            <a:extLst>
              <a:ext uri="{FF2B5EF4-FFF2-40B4-BE49-F238E27FC236}">
                <a16:creationId xmlns:a16="http://schemas.microsoft.com/office/drawing/2014/main" id="{6B46DE73-3A40-4B12-8697-E0C74FE3CF0C}"/>
              </a:ext>
            </a:extLst>
          </p:cNvPr>
          <p:cNvSpPr>
            <a:spLocks noGrp="1"/>
          </p:cNvSpPr>
          <p:nvPr>
            <p:ph type="ctrTitle"/>
          </p:nvPr>
        </p:nvSpPr>
        <p:spPr>
          <a:xfrm>
            <a:off x="-933" y="3521421"/>
            <a:ext cx="12192000" cy="1907927"/>
          </a:xfrm>
        </p:spPr>
        <p:txBody>
          <a:bodyPr>
            <a:noAutofit/>
          </a:bodyPr>
          <a:lstStyle>
            <a:defPPr/>
          </a:lstStyle>
          <a:p>
            <a:pPr>
              <a:lnSpc>
                <a:spcPct val="150000"/>
              </a:lnSpc>
              <a:spcBef>
                <a:spcPts val="600"/>
              </a:spcBef>
              <a:spcAft>
                <a:spcPts val="600"/>
              </a:spcAft>
            </a:pPr>
            <a:br>
              <a:rPr lang="en-US" sz="7200" b="1" spc="50">
                <a:ln w="0"/>
                <a:solidFill>
                  <a:schemeClr val="bg1"/>
                </a:solidFill>
                <a:effectLst>
                  <a:innerShdw blurRad="63500" dist="50800" dir="13500000">
                    <a:srgbClr val="000000">
                      <a:alpha val="50000"/>
                    </a:srgbClr>
                  </a:innerShdw>
                </a:effectLst>
              </a:rPr>
            </a:br>
            <a:r>
              <a:rPr lang="en-US" sz="4800" b="1" i="0" u="none" strike="noStrike" spc="50">
                <a:ln w="0"/>
                <a:solidFill>
                  <a:schemeClr val="bg1"/>
                </a:solidFill>
                <a:effectLst>
                  <a:innerShdw blurRad="63500" dist="50800" dir="13500000">
                    <a:srgbClr val="000000">
                      <a:alpha val="50000"/>
                    </a:srgbClr>
                  </a:innerShdw>
                </a:effectLst>
                <a:latin typeface="Calibri" panose="020f0502020204030204" pitchFamily="34" charset="0"/>
              </a:rPr>
              <a:t>Operating Systems Design</a:t>
            </a:r>
            <a: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t>​</a:t>
            </a:r>
            <a:b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br>
            <a:r>
              <a:rPr lang="en-US" sz="4400" b="1" spc="50">
                <a:ln w="0"/>
                <a:solidFill>
                  <a:schemeClr val="bg1"/>
                </a:solidFill>
                <a:effectLst>
                  <a:innerShdw blurRad="63500" dist="50800" dir="13500000">
                    <a:srgbClr val="000000">
                      <a:alpha val="50000"/>
                    </a:srgbClr>
                  </a:innerShdw>
                </a:effectLst>
                <a:latin typeface="+mn-lt"/>
              </a:rPr>
              <a:t>Session 27: </a:t>
            </a:r>
            <a:br>
              <a:rPr lang="en-US" sz="4400" b="1" spc="50">
                <a:ln w="0"/>
                <a:solidFill>
                  <a:schemeClr val="bg1"/>
                </a:solidFill>
                <a:effectLst>
                  <a:innerShdw blurRad="63500" dist="50800" dir="13500000">
                    <a:srgbClr val="000000">
                      <a:alpha val="50000"/>
                    </a:srgbClr>
                  </a:innerShdw>
                </a:effectLst>
                <a:latin typeface="+mn-lt"/>
              </a:rPr>
            </a:br>
            <a:r>
              <a:rPr lang="en-US" sz="4400" b="1" spc="50">
                <a:ln w="0"/>
                <a:solidFill>
                  <a:schemeClr val="bg1"/>
                </a:solidFill>
                <a:effectLst>
                  <a:innerShdw blurRad="63500" dist="50800" dir="13500000">
                    <a:srgbClr val="000000">
                      <a:alpha val="50000"/>
                    </a:srgbClr>
                  </a:innerShdw>
                </a:effectLst>
                <a:latin typeface="+mn-lt"/>
              </a:rPr>
              <a:t>Swapping and Demand Paging</a:t>
            </a:r>
            <a:endParaRPr lang="en-US" sz="3600" b="1" spc="50">
              <a:ln w="0"/>
              <a:solidFill>
                <a:schemeClr val="bg1"/>
              </a:solidFill>
              <a:effectLst>
                <a:innerShdw blurRad="63500" dist="50800" dir="13500000">
                  <a:srgbClr val="000000">
                    <a:alpha val="50000"/>
                  </a:srgbClr>
                </a:innerShdw>
              </a:effectLst>
              <a:latin typeface="+mn-lt"/>
            </a:endParaRPr>
          </a:p>
        </p:txBody>
      </p:sp>
      <p:sp>
        <p:nvSpPr>
          <p:cNvPr id="12" name="TextBox 11">
            <a:extLst>
              <a:ext uri="{FF2B5EF4-FFF2-40B4-BE49-F238E27FC236}">
                <a16:creationId xmlns:a16="http://schemas.microsoft.com/office/drawing/2014/main" id="{3854C4E1-D9BB-4CEF-B300-13701DFDCF8E}"/>
              </a:ext>
            </a:extLst>
          </p:cNvPr>
          <p:cNvSpPr txBox="1"/>
          <p:nvPr/>
        </p:nvSpPr>
        <p:spPr>
          <a:xfrm>
            <a:off x="0" y="1800196"/>
            <a:ext cx="12192000" cy="769441"/>
          </a:xfrm>
          <a:prstGeom prst="rect">
            <a:avLst/>
          </a:prstGeom>
          <a:noFill/>
        </p:spPr>
        <p:txBody>
          <a:bodyPr wrap="square">
            <a:spAutoFit/>
          </a:bodyPr>
          <a:lstStyle>
            <a:defPPr>
              <a:defRPr lang="en-US"/>
            </a:defPPr>
          </a:lstStyle>
          <a:p>
            <a:pPr algn="ctr"/>
            <a:r>
              <a:rPr lang="en-IN" sz="4400" b="1" spc="50">
                <a:ln w="0"/>
                <a:solidFill>
                  <a:schemeClr val="bg1"/>
                </a:solidFill>
                <a:effectLst>
                  <a:innerShdw blurRad="63500" dist="50800" dir="13500000">
                    <a:srgbClr val="000000">
                      <a:alpha val="50000"/>
                    </a:srgbClr>
                  </a:innerShdw>
                </a:effectLst>
              </a:rPr>
              <a:t>19CS2106R​</a:t>
            </a:r>
          </a:p>
        </p:txBody>
      </p:sp>
      <p:sp>
        <p:nvSpPr>
          <p:cNvPr id="14" name="TextBox 13">
            <a:extLst>
              <a:ext uri="{FF2B5EF4-FFF2-40B4-BE49-F238E27FC236}">
                <a16:creationId xmlns:a16="http://schemas.microsoft.com/office/drawing/2014/main" id="{84BAEC50-F360-44B5-9CD6-F2332A6A95AB}"/>
              </a:ext>
            </a:extLst>
          </p:cNvPr>
          <p:cNvSpPr txBox="1"/>
          <p:nvPr/>
        </p:nvSpPr>
        <p:spPr>
          <a:xfrm>
            <a:off x="2525086" y="6048017"/>
            <a:ext cx="6962163" cy="369332"/>
          </a:xfrm>
          <a:prstGeom prst="rect">
            <a:avLst/>
          </a:prstGeom>
          <a:noFill/>
        </p:spPr>
        <p:txBody>
          <a:bodyPr wrap="square">
            <a:spAutoFit/>
          </a:bodyPr>
          <a:lstStyle>
            <a:defPPr>
              <a:defRPr lang="en-US"/>
            </a:defPPr>
          </a:lstStyle>
          <a:p>
            <a:pPr algn="ctr"/>
            <a:r>
              <a:rPr lang="en-US" b="0" i="0">
                <a:solidFill>
                  <a:srgbClr val="898989"/>
                </a:solidFill>
                <a:effectLst/>
                <a:latin typeface="Calibri" panose="020f0502020204030204" pitchFamily="34" charset="0"/>
              </a:rPr>
              <a:t>© 2020 KL University </a:t>
            </a:r>
            <a:endParaRPr lang="en-IN"/>
          </a:p>
        </p:txBody>
      </p:sp>
      <p:pic>
        <p:nvPicPr>
          <p:cNvPr id="1026" name="Picture 2" descr="KL Deemed to be University Logo">
            <a:extLst>
              <a:ext uri="{FF2B5EF4-FFF2-40B4-BE49-F238E27FC236}">
                <a16:creationId xmlns:a16="http://schemas.microsoft.com/office/drawing/2014/main" id="{B40BD21A-190E-4213-8A75-AE891938F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8755"/>
          <a:stretch>
            <a:fillRect/>
          </a:stretch>
        </p:blipFill>
        <p:spPr bwMode="auto">
          <a:xfrm>
            <a:off x="4879800" y="201699"/>
            <a:ext cx="2432399" cy="102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755058"/>
      </p:ext>
    </p:extLst>
  </p:cSld>
  <p:clrMapOvr>
    <a:masterClrMapping/>
  </p:clrMapOvr>
  <p:transition/>
  <p:timing/>
</p:sld>
</file>

<file path=ppt/slides/slide14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IN" sz="4400" b="1">
                <a:effectLst>
                  <a:outerShdw blurRad="38100" dist="38100" dir="2700000" algn="tl">
                    <a:srgbClr val="000000">
                      <a:alpha val="43137"/>
                    </a:srgbClr>
                  </a:outerShdw>
                </a:effectLst>
              </a:rPr>
              <a:t>Swapping and Demand Paging</a:t>
            </a:r>
            <a:endParaRPr lang="en-US" sz="4400" b="1">
              <a:effectLst>
                <a:outerShdw blurRad="38100" dist="38100" dir="2700000" algn="tl">
                  <a:srgbClr val="000000">
                    <a:alpha val="43137"/>
                  </a:srgbClr>
                </a:outerShdw>
              </a:effectLst>
            </a:endParaRP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295252" y="1499889"/>
            <a:ext cx="11395000" cy="4616648"/>
          </a:xfrm>
          <a:prstGeom prst="rect">
            <a:avLst/>
          </a:prstGeom>
          <a:noFill/>
        </p:spPr>
        <p:txBody>
          <a:bodyPr wrap="square">
            <a:spAutoFit/>
          </a:bodyPr>
          <a:lstStyle>
            <a:defPPr>
              <a:defRPr lang="en-US"/>
            </a:defPPr>
          </a:lstStyle>
          <a:p>
            <a:pPr marL="285750" indent="-285750">
              <a:spcBef>
                <a:spcPts val="600"/>
              </a:spcBef>
              <a:spcAft>
                <a:spcPts val="600"/>
              </a:spcAft>
              <a:buFont typeface="Arial" pitchFamily="34" charset="0"/>
              <a:buChar char="•"/>
            </a:pPr>
            <a:r>
              <a:rPr lang="en-IN" sz="2400"/>
              <a:t>UNIX systems transferred entire processes between primary memory and the swap device, but did not transfer parts of a process independently, except for shared text. Such a memory management policy is called </a:t>
            </a:r>
            <a:r>
              <a:rPr lang="en-IN" sz="2400" b="1"/>
              <a:t>swapping. </a:t>
            </a:r>
          </a:p>
          <a:p>
            <a:pPr marL="285750" indent="-285750">
              <a:spcBef>
                <a:spcPts val="600"/>
              </a:spcBef>
              <a:spcAft>
                <a:spcPts val="600"/>
              </a:spcAft>
              <a:buFont typeface="Arial" pitchFamily="34" charset="0"/>
              <a:buChar char="•"/>
            </a:pPr>
            <a:r>
              <a:rPr lang="en-IN" sz="2400" b="1"/>
              <a:t>Demand paging</a:t>
            </a:r>
            <a:r>
              <a:rPr lang="en-IN" sz="2400"/>
              <a:t>, transferring memory pages instead of processes to and from a secondary device.</a:t>
            </a:r>
          </a:p>
          <a:p>
            <a:pPr marL="285750" indent="-285750">
              <a:spcBef>
                <a:spcPts val="600"/>
              </a:spcBef>
              <a:spcAft>
                <a:spcPts val="600"/>
              </a:spcAft>
              <a:buFont typeface="Arial" pitchFamily="34" charset="0"/>
              <a:buChar char="•"/>
            </a:pPr>
            <a:r>
              <a:rPr lang="en-IN" sz="2400"/>
              <a:t>The advantage of a demand paging policy is that it permits greater flexibility in mapping the virtual address space of a process into the physical memory of a machine, usually allowing the size of a process to be greater than the amount of available physical memory and allowing more processes to fit simultaneously in main memory. </a:t>
            </a:r>
          </a:p>
          <a:p>
            <a:pPr marL="285750" indent="-285750">
              <a:spcBef>
                <a:spcPts val="600"/>
              </a:spcBef>
              <a:spcAft>
                <a:spcPts val="600"/>
              </a:spcAft>
              <a:buFont typeface="Arial" pitchFamily="34" charset="0"/>
              <a:buChar char="•"/>
            </a:pPr>
            <a:r>
              <a:rPr lang="en-IN" sz="2400"/>
              <a:t>The advantage of a swapping policy is that it is easier to implement and results in less system overhead.</a:t>
            </a:r>
            <a:endParaRPr lang="en-US" sz="2400" b="1"/>
          </a:p>
        </p:txBody>
      </p:sp>
    </p:spTree>
    <p:extLst>
      <p:ext uri="{BB962C8B-B14F-4D97-AF65-F5344CB8AC3E}">
        <p14:creationId xmlns:p14="http://schemas.microsoft.com/office/powerpoint/2010/main" val="3813817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4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IN" sz="4400" b="1">
                <a:effectLst>
                  <a:outerShdw blurRad="38100" dist="38100" dir="2700000" algn="tl">
                    <a:srgbClr val="000000">
                      <a:alpha val="43137"/>
                    </a:srgbClr>
                  </a:outerShdw>
                </a:effectLst>
              </a:rPr>
              <a:t>Allocation on swap space – malloc</a:t>
            </a:r>
            <a:endParaRPr lang="en-US" sz="4400" b="1">
              <a:effectLst>
                <a:outerShdw blurRad="38100" dist="38100" dir="2700000" algn="tl">
                  <a:srgbClr val="000000">
                    <a:alpha val="43137"/>
                  </a:srgbClr>
                </a:outerShdw>
              </a:effectLst>
            </a:endParaRP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295252" y="1499889"/>
            <a:ext cx="7441979" cy="4770537"/>
          </a:xfrm>
          <a:prstGeom prst="rect">
            <a:avLst/>
          </a:prstGeom>
          <a:noFill/>
        </p:spPr>
        <p:txBody>
          <a:bodyPr wrap="square">
            <a:spAutoFit/>
          </a:bodyPr>
          <a:lstStyle>
            <a:defPPr>
              <a:defRPr lang="en-US"/>
            </a:defPPr>
          </a:lstStyle>
          <a:p>
            <a:pPr marL="285750" indent="-285750">
              <a:spcBef>
                <a:spcPts val="600"/>
              </a:spcBef>
              <a:spcAft>
                <a:spcPts val="600"/>
              </a:spcAft>
              <a:buFont typeface="Arial" pitchFamily="34" charset="0"/>
              <a:buChar char="•"/>
            </a:pPr>
            <a:r>
              <a:rPr lang="en-IN" sz="2400"/>
              <a:t>The free space for the swap device is maintained in an in-core table, called a </a:t>
            </a:r>
            <a:r>
              <a:rPr lang="en-IN" sz="2400" b="1"/>
              <a:t>map.</a:t>
            </a:r>
          </a:p>
          <a:p>
            <a:pPr marL="285750" indent="-285750">
              <a:spcBef>
                <a:spcPts val="600"/>
              </a:spcBef>
              <a:spcAft>
                <a:spcPts val="600"/>
              </a:spcAft>
              <a:buFont typeface="Arial" pitchFamily="34" charset="0"/>
              <a:buChar char="•"/>
            </a:pPr>
            <a:r>
              <a:rPr lang="en-IN" sz="2400" b="1"/>
              <a:t>A map </a:t>
            </a:r>
            <a:r>
              <a:rPr lang="en-IN" sz="2400"/>
              <a:t>is an </a:t>
            </a:r>
            <a:r>
              <a:rPr lang="en-IN" sz="2400" b="1"/>
              <a:t>array </a:t>
            </a:r>
            <a:r>
              <a:rPr lang="en-IN" sz="2400"/>
              <a:t>where each entry consists of an address of an allocatable resource and the number of resource units available there.</a:t>
            </a:r>
          </a:p>
          <a:p>
            <a:pPr marL="285750" indent="-285750">
              <a:spcBef>
                <a:spcPts val="600"/>
              </a:spcBef>
              <a:spcAft>
                <a:spcPts val="600"/>
              </a:spcAft>
              <a:buFont typeface="Arial" pitchFamily="34" charset="0"/>
              <a:buChar char="•"/>
            </a:pPr>
            <a:r>
              <a:rPr lang="en-IN" sz="2400"/>
              <a:t>The algorithm </a:t>
            </a:r>
            <a:r>
              <a:rPr lang="en-IN" sz="2400" b="1"/>
              <a:t>malloc </a:t>
            </a:r>
            <a:r>
              <a:rPr lang="en-IN" sz="2400"/>
              <a:t>for allocating space from maps. </a:t>
            </a:r>
          </a:p>
          <a:p>
            <a:pPr marL="285750" indent="-285750">
              <a:spcBef>
                <a:spcPts val="600"/>
              </a:spcBef>
              <a:spcAft>
                <a:spcPts val="600"/>
              </a:spcAft>
              <a:buFont typeface="Arial" pitchFamily="34" charset="0"/>
              <a:buChar char="•"/>
            </a:pPr>
            <a:r>
              <a:rPr lang="en-IN" sz="2400"/>
              <a:t>The kernel searches the map for the first entry that contains enough space to accommodate the request.</a:t>
            </a:r>
          </a:p>
          <a:p>
            <a:pPr marL="285750" indent="-285750">
              <a:spcBef>
                <a:spcPts val="600"/>
              </a:spcBef>
              <a:spcAft>
                <a:spcPts val="600"/>
              </a:spcAft>
              <a:buFont typeface="Arial" pitchFamily="34" charset="0"/>
              <a:buChar char="•"/>
            </a:pPr>
            <a:r>
              <a:rPr lang="en-IN" sz="2400"/>
              <a:t>Figure 9.3 shows the sequence of swap map configurations after allocating 100 units, 50 units, then 100 units again. </a:t>
            </a:r>
            <a:endParaRPr lang="en-US" sz="2400" b="1"/>
          </a:p>
        </p:txBody>
      </p:sp>
      <p:pic>
        <p:nvPicPr>
          <p:cNvPr id="20" name="Picture 19">
            <a:extLst>
              <a:ext uri="{FF2B5EF4-FFF2-40B4-BE49-F238E27FC236}">
                <a16:creationId xmlns:a16="http://schemas.microsoft.com/office/drawing/2014/main" id="{E2D1D11C-A94B-46D6-8AF7-94F0ACAAB132}"/>
              </a:ext>
            </a:extLst>
          </p:cNvPr>
          <p:cNvPicPr>
            <a:picLocks noChangeAspect="1"/>
          </p:cNvPicPr>
          <p:nvPr/>
        </p:nvPicPr>
        <p:blipFill>
          <a:blip r:embed="rId3"/>
          <a:srcRect l="44308" t="44715" r="37954" b="37096"/>
          <a:stretch>
            <a:fillRect/>
          </a:stretch>
        </p:blipFill>
        <p:spPr>
          <a:xfrm>
            <a:off x="9861452" y="1499889"/>
            <a:ext cx="2162697" cy="1246839"/>
          </a:xfrm>
          <a:prstGeom prst="rect">
            <a:avLst/>
          </a:prstGeom>
        </p:spPr>
      </p:pic>
      <p:pic>
        <p:nvPicPr>
          <p:cNvPr id="23" name="Picture 22">
            <a:extLst>
              <a:ext uri="{FF2B5EF4-FFF2-40B4-BE49-F238E27FC236}">
                <a16:creationId xmlns:a16="http://schemas.microsoft.com/office/drawing/2014/main" id="{4BA9DA07-BEA4-4FE0-91F9-E176EC900B2D}"/>
              </a:ext>
            </a:extLst>
          </p:cNvPr>
          <p:cNvPicPr>
            <a:picLocks noChangeAspect="1"/>
          </p:cNvPicPr>
          <p:nvPr/>
        </p:nvPicPr>
        <p:blipFill>
          <a:blip r:embed="rId4"/>
          <a:srcRect l="31500" t="37652" r="25461" b="14239"/>
          <a:stretch>
            <a:fillRect/>
          </a:stretch>
        </p:blipFill>
        <p:spPr>
          <a:xfrm>
            <a:off x="7630222" y="2985221"/>
            <a:ext cx="4561778" cy="2866939"/>
          </a:xfrm>
          <a:prstGeom prst="rect">
            <a:avLst/>
          </a:prstGeom>
        </p:spPr>
      </p:pic>
    </p:spTree>
    <p:extLst>
      <p:ext uri="{BB962C8B-B14F-4D97-AF65-F5344CB8AC3E}">
        <p14:creationId xmlns:p14="http://schemas.microsoft.com/office/powerpoint/2010/main" val="25226580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4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7" name="Rectangle 46">
            <a:extLst>
              <a:ext uri="{FF2B5EF4-FFF2-40B4-BE49-F238E27FC236}">
                <a16:creationId xmlns:a16="http://schemas.microsoft.com/office/drawing/2014/main" id="{155F7920-28F4-48E6-81BC-48EDF169C327}"/>
              </a:ext>
            </a:extLst>
          </p:cNvPr>
          <p:cNvSpPr/>
          <p:nvPr/>
        </p:nvSpPr>
        <p:spPr>
          <a:xfrm>
            <a:off x="222692" y="324196"/>
            <a:ext cx="10603315" cy="769441"/>
          </a:xfrm>
          <a:prstGeom prst="rect">
            <a:avLst/>
          </a:prstGeom>
        </p:spPr>
        <p:txBody>
          <a:bodyPr wrap="square">
            <a:spAutoFit/>
          </a:bodyPr>
          <a:lstStyle>
            <a:defPPr>
              <a:defRPr lang="en-US"/>
            </a:defPPr>
          </a:lstStyle>
          <a:p>
            <a:pPr>
              <a:spcBef>
                <a:spcPts val="600"/>
              </a:spcBef>
              <a:spcAft>
                <a:spcPts val="600"/>
              </a:spcAft>
            </a:pPr>
            <a:r>
              <a:rPr lang="en-US" sz="4400" b="1">
                <a:effectLst>
                  <a:outerShdw blurRad="38100" dist="38100" dir="2700000" algn="tl">
                    <a:srgbClr val="000000">
                      <a:alpha val="43137"/>
                    </a:srgbClr>
                  </a:outerShdw>
                </a:effectLst>
              </a:rPr>
              <a:t>malloc</a:t>
            </a:r>
          </a:p>
        </p:txBody>
      </p:sp>
      <p:sp>
        <p:nvSpPr>
          <p:cNvPr id="15" name="TextBox 14">
            <a:extLst>
              <a:ext uri="{FF2B5EF4-FFF2-40B4-BE49-F238E27FC236}">
                <a16:creationId xmlns:a16="http://schemas.microsoft.com/office/drawing/2014/main" id="{82E3CA56-BD2D-410D-A147-534A52806C47}"/>
              </a:ext>
            </a:extLst>
          </p:cNvPr>
          <p:cNvSpPr txBox="1"/>
          <p:nvPr/>
        </p:nvSpPr>
        <p:spPr>
          <a:xfrm>
            <a:off x="4507618" y="1093637"/>
            <a:ext cx="6126480" cy="507831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algorithm </a:t>
            </a:r>
            <a:r>
              <a:rPr lang="en-IN" b="1"/>
              <a:t>malloc</a:t>
            </a:r>
            <a:r>
              <a:rPr lang="en-IN"/>
              <a:t> /* algorithm to allocate map space */</a:t>
            </a:r>
          </a:p>
          <a:p>
            <a:pPr/>
            <a:r>
              <a:rPr lang="en-IN" b="1"/>
              <a:t>input: </a:t>
            </a:r>
            <a:r>
              <a:rPr lang="en-IN"/>
              <a:t>(1) map address /* indicates which map to use 'V</a:t>
            </a:r>
          </a:p>
          <a:p>
            <a:pPr/>
            <a:r>
              <a:rPr lang="en-IN"/>
              <a:t>(2) requested number of units</a:t>
            </a:r>
          </a:p>
          <a:p>
            <a:pPr/>
            <a:r>
              <a:rPr lang="en-IN" b="1"/>
              <a:t>output: </a:t>
            </a:r>
            <a:r>
              <a:rPr lang="en-IN"/>
              <a:t>address, if successful   0, otherwise</a:t>
            </a:r>
          </a:p>
          <a:p>
            <a:pPr/>
            <a:r>
              <a:rPr lang="en-IN"/>
              <a:t>  {</a:t>
            </a:r>
          </a:p>
          <a:p>
            <a:pPr/>
            <a:r>
              <a:rPr lang="en-IN"/>
              <a:t>      for (every map entry)</a:t>
            </a:r>
          </a:p>
          <a:p>
            <a:pPr/>
            <a:r>
              <a:rPr lang="en-IN"/>
              <a:t>         {</a:t>
            </a:r>
          </a:p>
          <a:p>
            <a:pPr/>
            <a:r>
              <a:rPr lang="en-IN"/>
              <a:t>              if (current map entry can fit requested units)</a:t>
            </a:r>
          </a:p>
          <a:p>
            <a:pPr/>
            <a:r>
              <a:rPr lang="en-IN"/>
              <a:t>                 {</a:t>
            </a:r>
          </a:p>
          <a:p>
            <a:pPr/>
            <a:r>
              <a:rPr lang="en-IN"/>
              <a:t>                      if (requested units = number of units in entry)</a:t>
            </a:r>
          </a:p>
          <a:p>
            <a:pPr/>
            <a:r>
              <a:rPr lang="en-IN"/>
              <a:t>		delete entry from map;</a:t>
            </a:r>
          </a:p>
          <a:p>
            <a:pPr/>
            <a:r>
              <a:rPr lang="en-IN"/>
              <a:t>	     else</a:t>
            </a:r>
          </a:p>
          <a:p>
            <a:pPr/>
            <a:r>
              <a:rPr lang="en-IN"/>
              <a:t>		adjust start address of entry;</a:t>
            </a:r>
          </a:p>
          <a:p>
            <a:pPr/>
            <a:r>
              <a:rPr lang="en-IN"/>
              <a:t>	     return (original address of entry);</a:t>
            </a:r>
          </a:p>
          <a:p>
            <a:pPr/>
            <a:r>
              <a:rPr lang="en-IN"/>
              <a:t>	}</a:t>
            </a:r>
          </a:p>
          <a:p>
            <a:pPr/>
            <a:r>
              <a:rPr lang="en-IN"/>
              <a:t>          }</a:t>
            </a:r>
          </a:p>
          <a:p>
            <a:pPr/>
            <a:r>
              <a:rPr lang="en-IN"/>
              <a:t>return (0);</a:t>
            </a:r>
          </a:p>
          <a:p>
            <a:pPr/>
            <a:r>
              <a:rPr lang="en-IN"/>
              <a:t>}</a:t>
            </a:r>
            <a:endParaRPr lang="en-US"/>
          </a:p>
        </p:txBody>
      </p:sp>
    </p:spTree>
    <p:extLst>
      <p:ext uri="{BB962C8B-B14F-4D97-AF65-F5344CB8AC3E}">
        <p14:creationId xmlns:p14="http://schemas.microsoft.com/office/powerpoint/2010/main" val="42274426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4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IN" sz="4400" b="1">
                <a:effectLst>
                  <a:outerShdw blurRad="38100" dist="38100" dir="2700000" algn="tl">
                    <a:srgbClr val="000000">
                      <a:alpha val="43137"/>
                    </a:srgbClr>
                  </a:outerShdw>
                </a:effectLst>
              </a:rPr>
              <a:t>Swapping Process in - Swapper</a:t>
            </a:r>
            <a:endParaRPr lang="en-US" sz="4400" b="1">
              <a:effectLst>
                <a:outerShdw blurRad="38100" dist="38100" dir="2700000" algn="tl">
                  <a:srgbClr val="000000">
                    <a:alpha val="43137"/>
                  </a:srgbClr>
                </a:outerShdw>
              </a:effectLst>
            </a:endParaRP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496097" y="1778895"/>
            <a:ext cx="11166021" cy="4401205"/>
          </a:xfrm>
          <a:prstGeom prst="rect">
            <a:avLst/>
          </a:prstGeom>
          <a:noFill/>
        </p:spPr>
        <p:txBody>
          <a:bodyPr wrap="square">
            <a:spAutoFit/>
          </a:bodyPr>
          <a:lstStyle>
            <a:defPPr>
              <a:defRPr lang="en-US"/>
            </a:defPPr>
          </a:lstStyle>
          <a:p>
            <a:pPr marL="285750" indent="-285750">
              <a:spcBef>
                <a:spcPts val="600"/>
              </a:spcBef>
              <a:spcAft>
                <a:spcPts val="600"/>
              </a:spcAft>
              <a:buFont typeface="Arial" pitchFamily="34" charset="0"/>
              <a:buChar char="•"/>
            </a:pPr>
            <a:r>
              <a:rPr lang="en-IN" sz="2400"/>
              <a:t>Process 0, the swapper, is the only process that swaps processes into memory from swap devices. </a:t>
            </a:r>
          </a:p>
          <a:p>
            <a:pPr marL="285750" indent="-285750">
              <a:spcBef>
                <a:spcPts val="600"/>
              </a:spcBef>
              <a:spcAft>
                <a:spcPts val="600"/>
              </a:spcAft>
              <a:buFont typeface="Arial" pitchFamily="34" charset="0"/>
              <a:buChar char="•"/>
            </a:pPr>
            <a:r>
              <a:rPr lang="en-IN" sz="2400"/>
              <a:t>At the conclusion of system initialization, the swapper goes into an infinite loop, where its only task is to do process swapping.</a:t>
            </a:r>
          </a:p>
          <a:p>
            <a:pPr marL="285750" indent="-285750">
              <a:spcBef>
                <a:spcPts val="600"/>
              </a:spcBef>
              <a:spcAft>
                <a:spcPts val="600"/>
              </a:spcAft>
              <a:buFont typeface="Arial" pitchFamily="34" charset="0"/>
              <a:buChar char="•"/>
            </a:pPr>
            <a:r>
              <a:rPr lang="en-IN" sz="2400"/>
              <a:t>It attempts to swap processes in from the swap device, and it swaps processes out if it needs space in main memory. </a:t>
            </a:r>
          </a:p>
          <a:p>
            <a:pPr marL="285750" indent="-285750">
              <a:spcBef>
                <a:spcPts val="600"/>
              </a:spcBef>
              <a:spcAft>
                <a:spcPts val="600"/>
              </a:spcAft>
              <a:buFont typeface="Arial" pitchFamily="34" charset="0"/>
              <a:buChar char="•"/>
            </a:pPr>
            <a:r>
              <a:rPr lang="en-IN" sz="2400"/>
              <a:t>The swapper sleeps if there is no work for it to do (for example, if there are no processes to swap in) or if it is unable to do any work (there are no processes eligible to swap out); the kernel periodically wakes it up, as will be seen. </a:t>
            </a:r>
          </a:p>
          <a:p>
            <a:pPr marL="285750" indent="-285750">
              <a:spcBef>
                <a:spcPts val="600"/>
              </a:spcBef>
              <a:spcAft>
                <a:spcPts val="600"/>
              </a:spcAft>
              <a:buFont typeface="Arial" pitchFamily="34" charset="0"/>
              <a:buChar char="•"/>
            </a:pPr>
            <a:endParaRPr lang="en-US" sz="2400" b="1"/>
          </a:p>
        </p:txBody>
      </p:sp>
    </p:spTree>
    <p:extLst>
      <p:ext uri="{BB962C8B-B14F-4D97-AF65-F5344CB8AC3E}">
        <p14:creationId xmlns:p14="http://schemas.microsoft.com/office/powerpoint/2010/main" val="15289666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4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IN" sz="4400" b="1">
                <a:effectLst>
                  <a:outerShdw blurRad="38100" dist="38100" dir="2700000" algn="tl">
                    <a:srgbClr val="000000">
                      <a:alpha val="43137"/>
                    </a:srgbClr>
                  </a:outerShdw>
                </a:effectLst>
              </a:rPr>
              <a:t>Swapping Processes Out - Swapper</a:t>
            </a:r>
            <a:endParaRPr lang="en-US" sz="4400" b="1">
              <a:effectLst>
                <a:outerShdw blurRad="38100" dist="38100" dir="2700000" algn="tl">
                  <a:srgbClr val="000000">
                    <a:alpha val="43137"/>
                  </a:srgbClr>
                </a:outerShdw>
              </a:effectLst>
            </a:endParaRP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496097" y="1778895"/>
            <a:ext cx="11166021" cy="3293209"/>
          </a:xfrm>
          <a:prstGeom prst="rect">
            <a:avLst/>
          </a:prstGeom>
          <a:noFill/>
        </p:spPr>
        <p:txBody>
          <a:bodyPr wrap="square">
            <a:spAutoFit/>
          </a:bodyPr>
          <a:lstStyle>
            <a:defPPr>
              <a:defRPr lang="en-US"/>
            </a:defPPr>
          </a:lstStyle>
          <a:p>
            <a:pPr marL="285750" indent="-285750">
              <a:spcBef>
                <a:spcPts val="600"/>
              </a:spcBef>
              <a:spcAft>
                <a:spcPts val="600"/>
              </a:spcAft>
              <a:buFont typeface="Arial" pitchFamily="34" charset="0"/>
              <a:buChar char="•"/>
            </a:pPr>
            <a:r>
              <a:rPr lang="en-IN" sz="2400"/>
              <a:t>The kernel swaps a process out if it needs space in memory, which may result from any of the following: </a:t>
            </a:r>
          </a:p>
          <a:p>
            <a:pPr marL="457200" indent="-457200">
              <a:spcBef>
                <a:spcPts val="600"/>
              </a:spcBef>
              <a:spcAft>
                <a:spcPts val="600"/>
              </a:spcAft>
              <a:buFont typeface="+mj-lt"/>
              <a:buAutoNum type="arabicPeriod"/>
            </a:pPr>
            <a:r>
              <a:rPr lang="en-IN" sz="2400"/>
              <a:t>The fork system call must allocate space for a child process</a:t>
            </a:r>
          </a:p>
          <a:p>
            <a:pPr marL="457200" indent="-457200">
              <a:spcBef>
                <a:spcPts val="600"/>
              </a:spcBef>
              <a:spcAft>
                <a:spcPts val="600"/>
              </a:spcAft>
              <a:buFont typeface="+mj-lt"/>
              <a:buAutoNum type="arabicPeriod"/>
            </a:pPr>
            <a:r>
              <a:rPr lang="en-IN" sz="2400"/>
              <a:t>The brk system call increases the size of a process</a:t>
            </a:r>
          </a:p>
          <a:p>
            <a:pPr marL="457200" indent="-457200">
              <a:spcBef>
                <a:spcPts val="600"/>
              </a:spcBef>
              <a:spcAft>
                <a:spcPts val="600"/>
              </a:spcAft>
              <a:buFont typeface="+mj-lt"/>
              <a:buAutoNum type="arabicPeriod"/>
            </a:pPr>
            <a:r>
              <a:rPr lang="en-IN" sz="2400"/>
              <a:t>A process becomes larger by the natural growth of its stack</a:t>
            </a:r>
          </a:p>
          <a:p>
            <a:pPr marL="457200" indent="-457200">
              <a:spcBef>
                <a:spcPts val="600"/>
              </a:spcBef>
              <a:spcAft>
                <a:spcPts val="600"/>
              </a:spcAft>
              <a:buFont typeface="+mj-lt"/>
              <a:buAutoNum type="arabicPeriod"/>
            </a:pPr>
            <a:r>
              <a:rPr lang="en-IN" sz="2400"/>
              <a:t>The kernel wants to free space in memory for processes it had previously swapped out and should now swap in. </a:t>
            </a:r>
            <a:endParaRPr lang="en-US" sz="2400" b="1"/>
          </a:p>
        </p:txBody>
      </p:sp>
    </p:spTree>
    <p:extLst>
      <p:ext uri="{BB962C8B-B14F-4D97-AF65-F5344CB8AC3E}">
        <p14:creationId xmlns:p14="http://schemas.microsoft.com/office/powerpoint/2010/main" val="32585312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4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IN" sz="4400" b="1">
                <a:effectLst>
                  <a:outerShdw blurRad="38100" dist="38100" dir="2700000" algn="tl">
                    <a:srgbClr val="000000">
                      <a:alpha val="43137"/>
                    </a:srgbClr>
                  </a:outerShdw>
                </a:effectLst>
              </a:rPr>
              <a:t>Swapper</a:t>
            </a:r>
            <a:endParaRPr lang="en-US" sz="4400" b="1">
              <a:effectLst>
                <a:outerShdw blurRad="38100" dist="38100" dir="2700000" algn="tl">
                  <a:srgbClr val="000000">
                    <a:alpha val="43137"/>
                  </a:srgbClr>
                </a:outerShdw>
              </a:effectLst>
            </a:endParaRP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4" name="TextBox 13">
            <a:extLst>
              <a:ext uri="{FF2B5EF4-FFF2-40B4-BE49-F238E27FC236}">
                <a16:creationId xmlns:a16="http://schemas.microsoft.com/office/drawing/2014/main" id="{7FECE59C-DACD-4905-89C5-778098BCF2D7}"/>
              </a:ext>
            </a:extLst>
          </p:cNvPr>
          <p:cNvSpPr txBox="1"/>
          <p:nvPr/>
        </p:nvSpPr>
        <p:spPr>
          <a:xfrm>
            <a:off x="5211995" y="318585"/>
            <a:ext cx="7685240" cy="5940088"/>
          </a:xfrm>
          <a:prstGeom prst="rect">
            <a:avLst/>
          </a:prstGeom>
          <a:noFill/>
        </p:spPr>
        <p:txBody>
          <a:bodyPr wrap="square">
            <a:spAutoFit/>
          </a:bodyPr>
          <a:lstStyle>
            <a:defPPr>
              <a:defRPr lang="en-US"/>
            </a:defPPr>
          </a:lstStyle>
          <a:p>
            <a:pPr/>
            <a:r>
              <a:rPr lang="en-IN" sz="2000"/>
              <a:t>algorithm</a:t>
            </a:r>
            <a:r>
              <a:rPr lang="en-IN" sz="2000" b="1"/>
              <a:t> swapper </a:t>
            </a:r>
            <a:r>
              <a:rPr lang="en-IN" sz="2000"/>
              <a:t>/* swap in swapped out processes,</a:t>
            </a:r>
          </a:p>
          <a:p>
            <a:pPr/>
            <a:r>
              <a:rPr lang="en-IN" sz="2000"/>
              <a:t>* swap out other processes to make room */</a:t>
            </a:r>
          </a:p>
          <a:p>
            <a:pPr/>
            <a:r>
              <a:rPr lang="en-IN" sz="2000"/>
              <a:t>input: none</a:t>
            </a:r>
          </a:p>
          <a:p>
            <a:pPr/>
            <a:r>
              <a:rPr lang="en-IN" sz="2000"/>
              <a:t>output: none</a:t>
            </a:r>
          </a:p>
          <a:p>
            <a:pPr/>
            <a:r>
              <a:rPr lang="en-IN" sz="2000"/>
              <a:t>  {</a:t>
            </a:r>
          </a:p>
          <a:p>
            <a:pPr/>
            <a:r>
              <a:rPr lang="en-IN" sz="2000"/>
              <a:t>      loop:</a:t>
            </a:r>
          </a:p>
          <a:p>
            <a:pPr/>
            <a:r>
              <a:rPr lang="en-IN" sz="2000"/>
              <a:t>	for (all swapped out processes that are ready to run)</a:t>
            </a:r>
          </a:p>
          <a:p>
            <a:pPr/>
            <a:r>
              <a:rPr lang="en-IN" sz="2000"/>
              <a:t>	      pick process swapped out longest;</a:t>
            </a:r>
          </a:p>
          <a:p>
            <a:pPr/>
            <a:r>
              <a:rPr lang="en-IN" sz="2000"/>
              <a:t>	      if (no such process)</a:t>
            </a:r>
          </a:p>
          <a:p>
            <a:pPr/>
            <a:r>
              <a:rPr lang="en-IN" sz="2000"/>
              <a:t>	          {</a:t>
            </a:r>
          </a:p>
          <a:p>
            <a:pPr/>
            <a:r>
              <a:rPr lang="en-IN" sz="2000"/>
              <a:t>		sleep (event must swap in);</a:t>
            </a:r>
          </a:p>
          <a:p>
            <a:pPr/>
            <a:r>
              <a:rPr lang="en-IN" sz="2000"/>
              <a:t>		goto loop;</a:t>
            </a:r>
          </a:p>
          <a:p>
            <a:pPr/>
            <a:r>
              <a:rPr lang="en-IN" sz="2000"/>
              <a:t>	          }</a:t>
            </a:r>
          </a:p>
          <a:p>
            <a:pPr/>
            <a:r>
              <a:rPr lang="en-IN" sz="2000"/>
              <a:t>	      if (enough room in main memory for process)</a:t>
            </a:r>
          </a:p>
          <a:p>
            <a:pPr/>
            <a:r>
              <a:rPr lang="en-IN" sz="2000"/>
              <a:t>	          {</a:t>
            </a:r>
          </a:p>
          <a:p>
            <a:pPr/>
            <a:r>
              <a:rPr lang="en-IN" sz="2000"/>
              <a:t>		swap process in;</a:t>
            </a:r>
          </a:p>
          <a:p>
            <a:pPr/>
            <a:r>
              <a:rPr lang="en-IN" sz="2000"/>
              <a:t>		goto loop;</a:t>
            </a:r>
          </a:p>
          <a:p>
            <a:pPr/>
            <a:r>
              <a:rPr lang="en-IN" sz="2000"/>
              <a:t>	          }</a:t>
            </a:r>
          </a:p>
          <a:p>
            <a:pPr/>
            <a:r>
              <a:rPr lang="en-IN" sz="2000"/>
              <a:t>/* </a:t>
            </a:r>
            <a:endParaRPr lang="en-US" sz="2000"/>
          </a:p>
        </p:txBody>
      </p:sp>
      <p:sp>
        <p:nvSpPr>
          <p:cNvPr id="16" name="TextBox 15">
            <a:extLst>
              <a:ext uri="{FF2B5EF4-FFF2-40B4-BE49-F238E27FC236}">
                <a16:creationId xmlns:a16="http://schemas.microsoft.com/office/drawing/2014/main" id="{30C003F7-B50C-4412-8D5D-5EAEDD901484}"/>
              </a:ext>
            </a:extLst>
          </p:cNvPr>
          <p:cNvSpPr txBox="1"/>
          <p:nvPr/>
        </p:nvSpPr>
        <p:spPr>
          <a:xfrm>
            <a:off x="305254" y="3429000"/>
            <a:ext cx="4916742"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No "ready-to-run" processes exist on the swap device: The swapper goes to sleep until a process on the swap device wakes up or until the kernel swaps out a process that is "ready to run."</a:t>
            </a:r>
            <a:endParaRPr lang="en-US"/>
          </a:p>
        </p:txBody>
      </p:sp>
      <p:sp>
        <p:nvSpPr>
          <p:cNvPr id="18" name="TextBox 17">
            <a:extLst>
              <a:ext uri="{FF2B5EF4-FFF2-40B4-BE49-F238E27FC236}">
                <a16:creationId xmlns:a16="http://schemas.microsoft.com/office/drawing/2014/main" id="{7923D2EE-38EC-4CF5-8A6E-83CFBC510A85}"/>
              </a:ext>
            </a:extLst>
          </p:cNvPr>
          <p:cNvSpPr txBox="1"/>
          <p:nvPr/>
        </p:nvSpPr>
        <p:spPr>
          <a:xfrm>
            <a:off x="629318" y="1755710"/>
            <a:ext cx="4248612"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When the swapper wakes up to swap processes in, it examines all processes that are in the state "ready to run but swapped out" and selects one that has been swapped out the longest </a:t>
            </a:r>
            <a:endParaRPr lang="en-US"/>
          </a:p>
        </p:txBody>
      </p:sp>
    </p:spTree>
    <p:extLst>
      <p:ext uri="{BB962C8B-B14F-4D97-AF65-F5344CB8AC3E}">
        <p14:creationId xmlns:p14="http://schemas.microsoft.com/office/powerpoint/2010/main" val="34799314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4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IN" sz="4400" b="1">
                <a:effectLst>
                  <a:outerShdw blurRad="38100" dist="38100" dir="2700000" algn="tl">
                    <a:srgbClr val="000000">
                      <a:alpha val="43137"/>
                    </a:srgbClr>
                  </a:outerShdw>
                </a:effectLst>
              </a:rPr>
              <a:t>Swapper</a:t>
            </a:r>
            <a:endParaRPr lang="en-US" sz="4400" b="1">
              <a:effectLst>
                <a:outerShdw blurRad="38100" dist="38100" dir="2700000" algn="tl">
                  <a:srgbClr val="000000">
                    <a:alpha val="43137"/>
                  </a:srgbClr>
                </a:outerShdw>
              </a:effectLst>
            </a:endParaRP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5" name="TextBox 14">
            <a:extLst>
              <a:ext uri="{FF2B5EF4-FFF2-40B4-BE49-F238E27FC236}">
                <a16:creationId xmlns:a16="http://schemas.microsoft.com/office/drawing/2014/main" id="{7626C6D6-FF34-4AEB-8B94-90226789168A}"/>
              </a:ext>
            </a:extLst>
          </p:cNvPr>
          <p:cNvSpPr txBox="1"/>
          <p:nvPr/>
        </p:nvSpPr>
        <p:spPr>
          <a:xfrm>
            <a:off x="2982351" y="1616403"/>
            <a:ext cx="9209649" cy="440120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sz="2000"/>
              <a:t>loop2; here in revised algorithm */</a:t>
            </a:r>
          </a:p>
          <a:p>
            <a:pPr/>
            <a:r>
              <a:rPr lang="en-IN" sz="2000"/>
              <a:t>   for (all processes loaded in main memory, not zombie and not locked in memory)</a:t>
            </a:r>
          </a:p>
          <a:p>
            <a:pPr/>
            <a:r>
              <a:rPr lang="en-IN" sz="2000"/>
              <a:t>         {	       </a:t>
            </a:r>
          </a:p>
          <a:p>
            <a:pPr/>
            <a:r>
              <a:rPr lang="en-IN" sz="2000"/>
              <a:t>	if (there is a sleeping process)</a:t>
            </a:r>
          </a:p>
          <a:p>
            <a:pPr/>
            <a:r>
              <a:rPr lang="en-IN" sz="2000"/>
              <a:t>	      choose process such that priority + residence time is numerically highest;</a:t>
            </a:r>
          </a:p>
          <a:p>
            <a:pPr/>
            <a:r>
              <a:rPr lang="en-IN" sz="2000"/>
              <a:t>	else /* no sleeping processes */</a:t>
            </a:r>
          </a:p>
          <a:p>
            <a:pPr/>
            <a:r>
              <a:rPr lang="en-IN" sz="2000"/>
              <a:t>	      choose process such that residence time + nice is numerically highest;</a:t>
            </a:r>
          </a:p>
          <a:p>
            <a:pPr/>
            <a:r>
              <a:rPr lang="en-IN" sz="2000"/>
              <a:t>          }	</a:t>
            </a:r>
          </a:p>
          <a:p>
            <a:pPr/>
            <a:r>
              <a:rPr lang="en-IN" sz="2000"/>
              <a:t>          if (chosen process not sleeping or residency requirements not satisfied)</a:t>
            </a:r>
          </a:p>
          <a:p>
            <a:pPr/>
            <a:r>
              <a:rPr lang="en-IN" sz="2000"/>
              <a:t>	     sleep (event must swap process in);</a:t>
            </a:r>
          </a:p>
          <a:p>
            <a:pPr/>
            <a:r>
              <a:rPr lang="en-IN" sz="2000"/>
              <a:t>          else</a:t>
            </a:r>
          </a:p>
          <a:p>
            <a:pPr/>
            <a:r>
              <a:rPr lang="en-IN" sz="2000"/>
              <a:t>	      swap out process;</a:t>
            </a:r>
          </a:p>
          <a:p>
            <a:pPr/>
            <a:r>
              <a:rPr lang="en-IN" sz="2000"/>
              <a:t>          goto loop2;</a:t>
            </a:r>
          </a:p>
          <a:p>
            <a:pPr/>
            <a:r>
              <a:rPr lang="en-IN" sz="2000"/>
              <a:t>		 /* goto loop2 in revised algorithm */</a:t>
            </a:r>
            <a:endParaRPr lang="en-US" sz="2000"/>
          </a:p>
        </p:txBody>
      </p:sp>
      <p:sp>
        <p:nvSpPr>
          <p:cNvPr id="2" name="TextBox 1">
            <a:extLst>
              <a:ext uri="{FF2B5EF4-FFF2-40B4-BE49-F238E27FC236}">
                <a16:creationId xmlns:a16="http://schemas.microsoft.com/office/drawing/2014/main" id="{57F125A9-D2B9-4F6D-B209-B54775042D31}"/>
              </a:ext>
            </a:extLst>
          </p:cNvPr>
          <p:cNvSpPr txBox="1"/>
          <p:nvPr/>
        </p:nvSpPr>
        <p:spPr>
          <a:xfrm>
            <a:off x="9214337" y="526746"/>
            <a:ext cx="1828801" cy="584775"/>
          </a:xfrm>
          <a:prstGeom prst="rect">
            <a:avLst/>
          </a:prstGeom>
          <a:noFill/>
        </p:spPr>
        <p:txBody>
          <a:bodyPr wrap="square">
            <a:spAutoFit/>
          </a:bodyPr>
          <a:lstStyle>
            <a:defPPr>
              <a:defRPr lang="en-US"/>
            </a:defPPr>
          </a:lstStyle>
          <a:p>
            <a:pPr/>
            <a:r>
              <a:rPr lang="en-IN" sz="3200" b="1"/>
              <a:t>swap out </a:t>
            </a:r>
            <a:endParaRPr lang="en-US" sz="3200" b="1"/>
          </a:p>
        </p:txBody>
      </p:sp>
      <p:sp>
        <p:nvSpPr>
          <p:cNvPr id="16" name="TextBox 15">
            <a:extLst>
              <a:ext uri="{FF2B5EF4-FFF2-40B4-BE49-F238E27FC236}">
                <a16:creationId xmlns:a16="http://schemas.microsoft.com/office/drawing/2014/main" id="{C91613F7-4B21-4948-9236-F7D98F70CAE5}"/>
              </a:ext>
            </a:extLst>
          </p:cNvPr>
          <p:cNvSpPr txBox="1"/>
          <p:nvPr/>
        </p:nvSpPr>
        <p:spPr>
          <a:xfrm>
            <a:off x="88135" y="1616403"/>
            <a:ext cx="2725403"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1f the swapper must swap a process out, </a:t>
            </a:r>
          </a:p>
          <a:p>
            <a:pPr/>
            <a:r>
              <a:rPr lang="en-IN"/>
              <a:t>The kernel swaps out sleeping processes rather than those "ready to run," </a:t>
            </a:r>
            <a:endParaRPr lang="en-US"/>
          </a:p>
        </p:txBody>
      </p:sp>
      <p:sp>
        <p:nvSpPr>
          <p:cNvPr id="18" name="TextBox 17">
            <a:extLst>
              <a:ext uri="{FF2B5EF4-FFF2-40B4-BE49-F238E27FC236}">
                <a16:creationId xmlns:a16="http://schemas.microsoft.com/office/drawing/2014/main" id="{CE471B3F-20A2-4AC8-A93D-C16AF1525920}"/>
              </a:ext>
            </a:extLst>
          </p:cNvPr>
          <p:cNvSpPr txBox="1"/>
          <p:nvPr/>
        </p:nvSpPr>
        <p:spPr>
          <a:xfrm>
            <a:off x="88135" y="3815672"/>
            <a:ext cx="2725403"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A "ready-to-run" process must be core resident for at least 2 seconds before being swapped out, and a process to be swapped in must have been swapped out for at least 2 seconds.</a:t>
            </a:r>
            <a:endParaRPr lang="en-US"/>
          </a:p>
        </p:txBody>
      </p:sp>
    </p:spTree>
    <p:extLst>
      <p:ext uri="{BB962C8B-B14F-4D97-AF65-F5344CB8AC3E}">
        <p14:creationId xmlns:p14="http://schemas.microsoft.com/office/powerpoint/2010/main" val="13772031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object 2">
            <a:extLst>
              <a:ext uri="{FF2B5EF4-FFF2-40B4-BE49-F238E27FC236}">
                <a16:creationId xmlns:a16="http://schemas.microsoft.com/office/drawing/2014/main" id="{743AFDA0-00A2-44AF-8FB5-DE71666875F4}"/>
              </a:ext>
            </a:extLst>
          </p:cNvPr>
          <p:cNvSpPr txBox="1">
            <a:spLocks noGrp="1"/>
          </p:cNvSpPr>
          <p:nvPr>
            <p:ph type="title"/>
          </p:nvPr>
        </p:nvSpPr>
        <p:spPr>
          <a:xfrm>
            <a:off x="321310" y="455395"/>
            <a:ext cx="4838065" cy="695960"/>
          </a:xfrm>
          <a:prstGeom prst="rect">
            <a:avLst/>
          </a:prstGeom>
        </p:spPr>
        <p:txBody>
          <a:bodyPr vert="horz" wrap="square" lIns="0" tIns="12700" rIns="0" bIns="0" rtlCol="0">
            <a:spAutoFit/>
          </a:bodyPr>
          <a:lstStyle>
            <a:defPPr/>
          </a:lstStyle>
          <a:p>
            <a:pPr marL="12700">
              <a:lnSpc>
                <a:spcPct val="100000"/>
              </a:lnSpc>
              <a:spcBef>
                <a:spcPts val="100"/>
              </a:spcBef>
            </a:pPr>
            <a:r>
              <a:rPr b="1" spc="-5">
                <a:effectLst>
                  <a:outerShdw blurRad="38100" dist="38100" dir="2700000" algn="tl">
                    <a:srgbClr val="000000">
                      <a:alpha val="43137"/>
                    </a:srgbClr>
                  </a:outerShdw>
                </a:effectLst>
              </a:rPr>
              <a:t>Powering up </a:t>
            </a:r>
            <a:r>
              <a:rPr b="1">
                <a:effectLst>
                  <a:outerShdw blurRad="38100" dist="38100" dir="2700000" algn="tl">
                    <a:srgbClr val="000000">
                      <a:alpha val="43137"/>
                    </a:srgbClr>
                  </a:outerShdw>
                </a:effectLst>
              </a:rPr>
              <a:t>:</a:t>
            </a:r>
            <a:r>
              <a:rPr b="1" spc="-90">
                <a:effectLst>
                  <a:outerShdw blurRad="38100" dist="38100" dir="2700000" algn="tl">
                    <a:srgbClr val="000000">
                      <a:alpha val="43137"/>
                    </a:srgbClr>
                  </a:outerShdw>
                </a:effectLst>
              </a:rPr>
              <a:t> </a:t>
            </a:r>
            <a:r>
              <a:rPr b="1">
                <a:effectLst>
                  <a:outerShdw blurRad="38100" dist="38100" dir="2700000" algn="tl">
                    <a:srgbClr val="000000">
                      <a:alpha val="43137"/>
                    </a:srgbClr>
                  </a:outerShdw>
                </a:effectLst>
              </a:rPr>
              <a:t>MBR</a:t>
            </a:r>
          </a:p>
        </p:txBody>
      </p:sp>
      <p:sp>
        <p:nvSpPr>
          <p:cNvPr id="25" name="object 11">
            <a:extLst>
              <a:ext uri="{FF2B5EF4-FFF2-40B4-BE49-F238E27FC236}">
                <a16:creationId xmlns:a16="http://schemas.microsoft.com/office/drawing/2014/main" id="{2F768E9C-7420-48DF-8990-A5D02B7BB1FF}"/>
              </a:ext>
            </a:extLst>
          </p:cNvPr>
          <p:cNvSpPr txBox="1"/>
          <p:nvPr/>
        </p:nvSpPr>
        <p:spPr>
          <a:xfrm>
            <a:off x="532619" y="1746014"/>
            <a:ext cx="10911645" cy="3893374"/>
          </a:xfrm>
          <a:prstGeom prst="rect">
            <a:avLst/>
          </a:prstGeom>
        </p:spPr>
        <p:txBody>
          <a:bodyPr vert="horz" wrap="square" lIns="0" tIns="15240" rIns="0" bIns="0" rtlCol="0">
            <a:spAutoFit/>
          </a:bodyPr>
          <a:lstStyle>
            <a:defPPr>
              <a:defRPr lang="en-US"/>
            </a:defPPr>
          </a:lstStyle>
          <a:p>
            <a:pPr marL="342900" indent="-342900">
              <a:spcBef>
                <a:spcPts val="600"/>
              </a:spcBef>
              <a:spcAft>
                <a:spcPts val="600"/>
              </a:spcAft>
              <a:buFont typeface="Arial" pitchFamily="34" charset="0"/>
              <a:buChar char="•"/>
              <a:tabLst>
                <a:tab pos="327025"/>
                <a:tab pos="327660"/>
              </a:tabLst>
            </a:pPr>
            <a:r>
              <a:rPr sz="2400" spc="5">
                <a:cs typeface="Liberation Sans"/>
              </a:rPr>
              <a:t>Sector </a:t>
            </a:r>
            <a:r>
              <a:rPr sz="2400" spc="10">
                <a:cs typeface="Liberation Sans"/>
              </a:rPr>
              <a:t>0 </a:t>
            </a:r>
            <a:r>
              <a:rPr sz="2400">
                <a:cs typeface="Liberation Sans"/>
              </a:rPr>
              <a:t>in </a:t>
            </a:r>
            <a:r>
              <a:rPr sz="2400" spc="5">
                <a:cs typeface="Liberation Sans"/>
              </a:rPr>
              <a:t>the disk called </a:t>
            </a:r>
            <a:r>
              <a:rPr sz="2400" spc="5">
                <a:solidFill>
                  <a:srgbClr val="3366FF"/>
                </a:solidFill>
                <a:cs typeface="Liberation Sans"/>
              </a:rPr>
              <a:t>Master Boot Record</a:t>
            </a:r>
            <a:r>
              <a:rPr sz="2400" spc="45">
                <a:solidFill>
                  <a:srgbClr val="3366FF"/>
                </a:solidFill>
                <a:cs typeface="Liberation Sans"/>
              </a:rPr>
              <a:t> </a:t>
            </a:r>
            <a:r>
              <a:rPr sz="2400" spc="5">
                <a:cs typeface="Liberation Sans"/>
              </a:rPr>
              <a:t>(MBR)</a:t>
            </a:r>
            <a:endParaRPr sz="2400">
              <a:cs typeface="Liberation Sans"/>
            </a:endParaRPr>
          </a:p>
          <a:p>
            <a:pPr marL="342900" indent="-342900">
              <a:spcBef>
                <a:spcPts val="600"/>
              </a:spcBef>
              <a:spcAft>
                <a:spcPts val="600"/>
              </a:spcAft>
              <a:buFont typeface="Arial" pitchFamily="34" charset="0"/>
              <a:buChar char="•"/>
              <a:tabLst>
                <a:tab pos="327025"/>
                <a:tab pos="327660"/>
              </a:tabLst>
            </a:pPr>
            <a:r>
              <a:rPr sz="2400" spc="5">
                <a:cs typeface="Liberation Sans"/>
              </a:rPr>
              <a:t>Contains </a:t>
            </a:r>
            <a:r>
              <a:rPr sz="2400" spc="10">
                <a:cs typeface="Liberation Sans"/>
              </a:rPr>
              <a:t>code </a:t>
            </a:r>
            <a:r>
              <a:rPr sz="2400" spc="5">
                <a:cs typeface="Liberation Sans"/>
              </a:rPr>
              <a:t>that boots the </a:t>
            </a:r>
            <a:r>
              <a:rPr sz="2400" spc="10">
                <a:cs typeface="Liberation Sans"/>
              </a:rPr>
              <a:t>OS </a:t>
            </a:r>
            <a:r>
              <a:rPr sz="2400">
                <a:cs typeface="Liberation Sans"/>
              </a:rPr>
              <a:t>or </a:t>
            </a:r>
            <a:r>
              <a:rPr sz="2400" spc="5">
                <a:cs typeface="Liberation Sans"/>
              </a:rPr>
              <a:t>another </a:t>
            </a:r>
            <a:r>
              <a:rPr sz="2400" b="1" spc="5">
                <a:cs typeface="Liberation Sans"/>
              </a:rPr>
              <a:t>boot</a:t>
            </a:r>
            <a:r>
              <a:rPr sz="2400" b="1" spc="-35">
                <a:cs typeface="Liberation Sans"/>
              </a:rPr>
              <a:t> </a:t>
            </a:r>
            <a:r>
              <a:rPr sz="2400" b="1" spc="5">
                <a:cs typeface="Liberation Sans"/>
              </a:rPr>
              <a:t>loader</a:t>
            </a:r>
            <a:endParaRPr sz="2400" b="1">
              <a:cs typeface="Liberation Sans"/>
            </a:endParaRPr>
          </a:p>
          <a:p>
            <a:pPr marL="342900" marR="22860" indent="-342900">
              <a:spcBef>
                <a:spcPts val="600"/>
              </a:spcBef>
              <a:spcAft>
                <a:spcPts val="600"/>
              </a:spcAft>
              <a:buFont typeface="Arial" pitchFamily="34" charset="0"/>
              <a:buChar char="•"/>
              <a:tabLst>
                <a:tab pos="327025"/>
                <a:tab pos="327660"/>
              </a:tabLst>
            </a:pPr>
            <a:r>
              <a:rPr sz="2400" spc="5">
                <a:cs typeface="Liberation Sans"/>
              </a:rPr>
              <a:t>Copied </a:t>
            </a:r>
            <a:r>
              <a:rPr sz="2400" spc="10">
                <a:cs typeface="Liberation Sans"/>
              </a:rPr>
              <a:t>from </a:t>
            </a:r>
            <a:r>
              <a:rPr sz="2400" spc="5">
                <a:cs typeface="Liberation Sans"/>
              </a:rPr>
              <a:t>disk to </a:t>
            </a:r>
            <a:r>
              <a:rPr sz="2400" spc="10">
                <a:cs typeface="Liberation Sans"/>
              </a:rPr>
              <a:t>RAM </a:t>
            </a:r>
            <a:r>
              <a:rPr sz="2400" spc="5">
                <a:cs typeface="Liberation Sans"/>
              </a:rPr>
              <a:t>(@0x7c00) </a:t>
            </a:r>
            <a:r>
              <a:rPr sz="2400" spc="10">
                <a:cs typeface="Liberation Sans"/>
              </a:rPr>
              <a:t>by BIOS </a:t>
            </a:r>
            <a:r>
              <a:rPr sz="2400" spc="5">
                <a:cs typeface="Liberation Sans"/>
              </a:rPr>
              <a:t>and then  begins to</a:t>
            </a:r>
            <a:r>
              <a:rPr sz="2400" spc="-10">
                <a:cs typeface="Liberation Sans"/>
              </a:rPr>
              <a:t> </a:t>
            </a:r>
            <a:r>
              <a:rPr sz="2400" spc="5">
                <a:cs typeface="Liberation Sans"/>
              </a:rPr>
              <a:t>execute</a:t>
            </a:r>
            <a:endParaRPr sz="2400">
              <a:cs typeface="Liberation Sans"/>
            </a:endParaRPr>
          </a:p>
          <a:p>
            <a:pPr marL="800100" lvl="1" indent="-342900">
              <a:spcBef>
                <a:spcPts val="600"/>
              </a:spcBef>
              <a:spcAft>
                <a:spcPts val="600"/>
              </a:spcAft>
              <a:buFont typeface="Arial" pitchFamily="34" charset="0"/>
              <a:buChar char="•"/>
              <a:tabLst>
                <a:tab pos="327025"/>
                <a:tab pos="327660"/>
              </a:tabLst>
            </a:pPr>
            <a:r>
              <a:rPr sz="2400" spc="5">
                <a:cs typeface="Liberation Sans"/>
              </a:rPr>
              <a:t>Size 512</a:t>
            </a:r>
            <a:r>
              <a:rPr sz="2400" spc="-10">
                <a:cs typeface="Liberation Sans"/>
              </a:rPr>
              <a:t> </a:t>
            </a:r>
            <a:r>
              <a:rPr sz="2400">
                <a:cs typeface="Liberation Sans"/>
              </a:rPr>
              <a:t>bytes</a:t>
            </a:r>
          </a:p>
          <a:p>
            <a:pPr marL="800100" lvl="1" indent="-342900">
              <a:spcBef>
                <a:spcPts val="600"/>
              </a:spcBef>
              <a:spcAft>
                <a:spcPts val="600"/>
              </a:spcAft>
              <a:buFont typeface="Arial" pitchFamily="34" charset="0"/>
              <a:buChar char="•"/>
            </a:pPr>
            <a:r>
              <a:rPr sz="2400">
                <a:cs typeface="Liberation Sans"/>
              </a:rPr>
              <a:t>446 </a:t>
            </a:r>
            <a:r>
              <a:rPr sz="2400" spc="-5">
                <a:cs typeface="Liberation Sans"/>
              </a:rPr>
              <a:t>bytes </a:t>
            </a:r>
            <a:r>
              <a:rPr sz="2400">
                <a:cs typeface="Liberation Sans"/>
              </a:rPr>
              <a:t>bootable</a:t>
            </a:r>
            <a:r>
              <a:rPr sz="2400" spc="10">
                <a:cs typeface="Liberation Sans"/>
              </a:rPr>
              <a:t> </a:t>
            </a:r>
            <a:r>
              <a:rPr sz="2400">
                <a:cs typeface="Liberation Sans"/>
              </a:rPr>
              <a:t>code</a:t>
            </a:r>
          </a:p>
          <a:p>
            <a:pPr marL="800100" marR="211454" lvl="1" indent="-342900">
              <a:spcBef>
                <a:spcPts val="600"/>
              </a:spcBef>
              <a:spcAft>
                <a:spcPts val="600"/>
              </a:spcAft>
              <a:buFont typeface="Arial" pitchFamily="34" charset="0"/>
              <a:buChar char="•"/>
            </a:pPr>
            <a:r>
              <a:rPr sz="2400" spc="-5">
                <a:cs typeface="Liberation Sans"/>
              </a:rPr>
              <a:t>64 bytes </a:t>
            </a:r>
            <a:r>
              <a:rPr sz="2400">
                <a:cs typeface="Liberation Sans"/>
              </a:rPr>
              <a:t>disk partition information </a:t>
            </a:r>
            <a:r>
              <a:rPr sz="2400" spc="-5">
                <a:cs typeface="Liberation Sans"/>
              </a:rPr>
              <a:t>(16 bytes </a:t>
            </a:r>
            <a:r>
              <a:rPr sz="2400">
                <a:cs typeface="Liberation Sans"/>
              </a:rPr>
              <a:t>per partition)  </a:t>
            </a:r>
            <a:r>
              <a:rPr sz="2400" spc="-10">
                <a:cs typeface="Liberation Sans"/>
              </a:rPr>
              <a:t>2 </a:t>
            </a:r>
            <a:r>
              <a:rPr sz="2400" spc="-5">
                <a:cs typeface="Liberation Sans"/>
              </a:rPr>
              <a:t>bytes</a:t>
            </a:r>
            <a:r>
              <a:rPr sz="2400" spc="20">
                <a:cs typeface="Liberation Sans"/>
              </a:rPr>
              <a:t> </a:t>
            </a:r>
            <a:r>
              <a:rPr sz="2400">
                <a:cs typeface="Liberation Sans"/>
              </a:rPr>
              <a:t>signature</a:t>
            </a:r>
          </a:p>
          <a:p>
            <a:pPr marL="342900" marR="214629" indent="-342900">
              <a:spcBef>
                <a:spcPts val="600"/>
              </a:spcBef>
              <a:spcAft>
                <a:spcPts val="600"/>
              </a:spcAft>
              <a:buFont typeface="Arial" pitchFamily="34" charset="0"/>
              <a:buChar char="•"/>
              <a:tabLst>
                <a:tab pos="327025"/>
                <a:tab pos="327660"/>
              </a:tabLst>
            </a:pPr>
            <a:r>
              <a:rPr sz="2400" spc="-20">
                <a:cs typeface="Liberation Sans"/>
              </a:rPr>
              <a:t>Typically, </a:t>
            </a:r>
            <a:r>
              <a:rPr sz="2400" spc="10">
                <a:cs typeface="Liberation Sans"/>
              </a:rPr>
              <a:t>MBR </a:t>
            </a:r>
            <a:r>
              <a:rPr sz="2400" spc="5">
                <a:cs typeface="Liberation Sans"/>
              </a:rPr>
              <a:t>code looks through </a:t>
            </a:r>
            <a:r>
              <a:rPr sz="2400">
                <a:cs typeface="Liberation Sans"/>
              </a:rPr>
              <a:t>partition table </a:t>
            </a:r>
            <a:r>
              <a:rPr sz="2400" spc="5">
                <a:cs typeface="Liberation Sans"/>
              </a:rPr>
              <a:t>and  loads the bootloader </a:t>
            </a:r>
            <a:r>
              <a:rPr sz="2400" spc="10">
                <a:cs typeface="Liberation Sans"/>
              </a:rPr>
              <a:t>(such as </a:t>
            </a:r>
            <a:r>
              <a:rPr sz="2400" spc="5">
                <a:cs typeface="Liberation Sans"/>
              </a:rPr>
              <a:t>Linux or</a:t>
            </a:r>
            <a:r>
              <a:rPr sz="2400" spc="-55">
                <a:cs typeface="Liberation Sans"/>
              </a:rPr>
              <a:t> </a:t>
            </a:r>
            <a:r>
              <a:rPr sz="2400" spc="5">
                <a:cs typeface="Liberation Sans"/>
              </a:rPr>
              <a:t>Windows)</a:t>
            </a:r>
            <a:r>
              <a:rPr lang="en-US" sz="2400">
                <a:cs typeface="Liberation Sans"/>
              </a:rPr>
              <a:t>  </a:t>
            </a:r>
            <a:r>
              <a:rPr sz="2400" spc="-25">
                <a:cs typeface="Liberation Sans"/>
              </a:rPr>
              <a:t>or, </a:t>
            </a:r>
            <a:r>
              <a:rPr sz="2400">
                <a:cs typeface="Liberation Sans"/>
              </a:rPr>
              <a:t>it </a:t>
            </a:r>
            <a:r>
              <a:rPr sz="2400" spc="15">
                <a:cs typeface="Liberation Sans"/>
              </a:rPr>
              <a:t>may </a:t>
            </a:r>
            <a:r>
              <a:rPr sz="2400" spc="5">
                <a:cs typeface="Liberation Sans"/>
              </a:rPr>
              <a:t>directly </a:t>
            </a:r>
            <a:r>
              <a:rPr sz="2400">
                <a:cs typeface="Liberation Sans"/>
              </a:rPr>
              <a:t>load </a:t>
            </a:r>
            <a:r>
              <a:rPr sz="2400" spc="5">
                <a:cs typeface="Liberation Sans"/>
              </a:rPr>
              <a:t>the</a:t>
            </a:r>
            <a:r>
              <a:rPr sz="2400" spc="-25">
                <a:cs typeface="Liberation Sans"/>
              </a:rPr>
              <a:t> </a:t>
            </a:r>
            <a:r>
              <a:rPr sz="2400" spc="10">
                <a:cs typeface="Liberation Sans"/>
              </a:rPr>
              <a:t>OS</a:t>
            </a:r>
            <a:endParaRPr sz="2400">
              <a:cs typeface="Liberation Sans"/>
            </a:endParaRPr>
          </a:p>
        </p:txBody>
      </p:sp>
      <p:sp>
        <p:nvSpPr>
          <p:cNvPr id="40" name="object 26">
            <a:extLst>
              <a:ext uri="{FF2B5EF4-FFF2-40B4-BE49-F238E27FC236}">
                <a16:creationId xmlns:a16="http://schemas.microsoft.com/office/drawing/2014/main" id="{776187E0-F576-4EB2-A2F5-E386B9434FF3}"/>
              </a:ext>
            </a:extLst>
          </p:cNvPr>
          <p:cNvSpPr txBox="1"/>
          <p:nvPr/>
        </p:nvSpPr>
        <p:spPr>
          <a:xfrm>
            <a:off x="8817609" y="6604332"/>
            <a:ext cx="274320" cy="224154"/>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45"/>
              </a:lnSpc>
            </a:pPr>
            <a:fld id="{81D60167-4931-47E6-BA6A-407CBD079E47}" type="slidenum">
              <a:rPr lang="en-US" smtClean="0"/>
              <a:pPr marL="38100">
                <a:lnSpc>
                  <a:spcPts val="1645"/>
                </a:lnSpc>
              </a:pPr>
              <a:t>15</a:t>
            </a:fld>
            <a:endParaRPr lang="en-US"/>
          </a:p>
        </p:txBody>
      </p:sp>
    </p:spTree>
    <p:extLst>
      <p:ext uri="{BB962C8B-B14F-4D97-AF65-F5344CB8AC3E}">
        <p14:creationId xmlns:p14="http://schemas.microsoft.com/office/powerpoint/2010/main" val="270675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5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IN" sz="4400" b="1">
                <a:effectLst>
                  <a:outerShdw blurRad="38100" dist="38100" dir="2700000" algn="tl">
                    <a:srgbClr val="000000">
                      <a:alpha val="43137"/>
                    </a:srgbClr>
                  </a:outerShdw>
                </a:effectLst>
              </a:rPr>
              <a:t>Demand Paging</a:t>
            </a:r>
            <a:endParaRPr lang="en-US" sz="4400" b="1">
              <a:effectLst>
                <a:outerShdw blurRad="38100" dist="38100" dir="2700000" algn="tl">
                  <a:srgbClr val="000000">
                    <a:alpha val="43137"/>
                  </a:srgbClr>
                </a:outerShdw>
              </a:effectLst>
            </a:endParaRP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278243" y="1583699"/>
            <a:ext cx="11166021" cy="4770537"/>
          </a:xfrm>
          <a:prstGeom prst="rect">
            <a:avLst/>
          </a:prstGeom>
          <a:noFill/>
        </p:spPr>
        <p:txBody>
          <a:bodyPr wrap="square">
            <a:spAutoFit/>
          </a:bodyPr>
          <a:lstStyle>
            <a:defPPr>
              <a:defRPr lang="en-US"/>
            </a:defPPr>
          </a:lstStyle>
          <a:p>
            <a:pPr marL="285750" indent="-285750">
              <a:spcBef>
                <a:spcPts val="600"/>
              </a:spcBef>
              <a:spcAft>
                <a:spcPts val="600"/>
              </a:spcAft>
              <a:buFont typeface="Arial" pitchFamily="34" charset="0"/>
              <a:buChar char="•"/>
            </a:pPr>
            <a:r>
              <a:rPr lang="en-IN" sz="2400" b="1"/>
              <a:t>Demand paging </a:t>
            </a:r>
            <a:r>
              <a:rPr lang="en-IN" sz="2400"/>
              <a:t>systems free processes from size limitations otherwise imposed by the amount of physical memory available on a machine</a:t>
            </a:r>
          </a:p>
          <a:p>
            <a:pPr marL="285750" indent="-285750">
              <a:spcBef>
                <a:spcPts val="600"/>
              </a:spcBef>
              <a:spcAft>
                <a:spcPts val="600"/>
              </a:spcAft>
              <a:buFont typeface="Arial" pitchFamily="34" charset="0"/>
              <a:buChar char="•"/>
            </a:pPr>
            <a:r>
              <a:rPr lang="en-IN" sz="2400"/>
              <a:t>Processes tend to execute instructions in small portions of their text space, such as program loops and frequently called subroutines, and their data references tend to cluster in small subsets of the total data space of the process. This is known as the </a:t>
            </a:r>
            <a:r>
              <a:rPr lang="en-IN" sz="2400" b="1"/>
              <a:t>principle of "locality." </a:t>
            </a:r>
          </a:p>
          <a:p>
            <a:pPr marL="285750" indent="-285750">
              <a:spcBef>
                <a:spcPts val="600"/>
              </a:spcBef>
              <a:spcAft>
                <a:spcPts val="600"/>
              </a:spcAft>
              <a:buFont typeface="Arial" pitchFamily="34" charset="0"/>
              <a:buChar char="•"/>
            </a:pPr>
            <a:r>
              <a:rPr lang="en-IN" sz="2400" b="1"/>
              <a:t>working set of a process </a:t>
            </a:r>
            <a:r>
              <a:rPr lang="en-IN" sz="2400"/>
              <a:t>is the set of pages that the process has referenced in its last n memory references; the number n is called the window of the working set. </a:t>
            </a:r>
          </a:p>
          <a:p>
            <a:pPr marL="285750" indent="-285750">
              <a:spcBef>
                <a:spcPts val="600"/>
              </a:spcBef>
              <a:spcAft>
                <a:spcPts val="600"/>
              </a:spcAft>
              <a:buFont typeface="Arial" pitchFamily="34" charset="0"/>
              <a:buChar char="•"/>
            </a:pPr>
            <a:r>
              <a:rPr lang="en-IN" sz="2400"/>
              <a:t>When a process addresses a page that is not in its working set, it incurs a </a:t>
            </a:r>
            <a:r>
              <a:rPr lang="en-IN" sz="2400" b="1"/>
              <a:t>page fault</a:t>
            </a:r>
            <a:r>
              <a:rPr lang="en-IN" sz="2400"/>
              <a:t>;</a:t>
            </a:r>
          </a:p>
          <a:p>
            <a:pPr marL="285750" indent="-285750">
              <a:spcBef>
                <a:spcPts val="600"/>
              </a:spcBef>
              <a:spcAft>
                <a:spcPts val="600"/>
              </a:spcAft>
              <a:buFont typeface="Arial" pitchFamily="34" charset="0"/>
              <a:buChar char="•"/>
            </a:pPr>
            <a:r>
              <a:rPr lang="en-IN" sz="2400"/>
              <a:t>In handling the fault, the kernel updates the working set, reading in pages from a secondary device if necessary</a:t>
            </a:r>
            <a:endParaRPr lang="en-US" sz="2400" b="1"/>
          </a:p>
        </p:txBody>
      </p:sp>
    </p:spTree>
    <p:extLst>
      <p:ext uri="{BB962C8B-B14F-4D97-AF65-F5344CB8AC3E}">
        <p14:creationId xmlns:p14="http://schemas.microsoft.com/office/powerpoint/2010/main" val="704580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5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IN" sz="4400" b="1">
                <a:effectLst>
                  <a:outerShdw blurRad="38100" dist="38100" dir="2700000" algn="tl">
                    <a:srgbClr val="000000">
                      <a:alpha val="43137"/>
                    </a:srgbClr>
                  </a:outerShdw>
                </a:effectLst>
              </a:rPr>
              <a:t>Yield</a:t>
            </a:r>
            <a:endParaRPr lang="en-US" sz="4400" b="1">
              <a:effectLst>
                <a:outerShdw blurRad="38100" dist="38100" dir="2700000" algn="tl">
                  <a:srgbClr val="000000">
                    <a:alpha val="43137"/>
                  </a:srgbClr>
                </a:outerShdw>
              </a:effectLst>
            </a:endParaRP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4" name="TextBox 13">
            <a:extLst>
              <a:ext uri="{FF2B5EF4-FFF2-40B4-BE49-F238E27FC236}">
                <a16:creationId xmlns:a16="http://schemas.microsoft.com/office/drawing/2014/main" id="{9FEC1DED-53EB-4AFF-AD56-2452AC96DA19}"/>
              </a:ext>
            </a:extLst>
          </p:cNvPr>
          <p:cNvSpPr txBox="1"/>
          <p:nvPr/>
        </p:nvSpPr>
        <p:spPr>
          <a:xfrm>
            <a:off x="900332" y="1596371"/>
            <a:ext cx="6105378"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sz="2000"/>
              <a:t>2826 // Give up the CPU for one scheduling round.</a:t>
            </a:r>
          </a:p>
          <a:p>
            <a:pPr/>
            <a:r>
              <a:rPr lang="en-IN" sz="2000"/>
              <a:t>2827 void</a:t>
            </a:r>
          </a:p>
          <a:p>
            <a:pPr/>
            <a:r>
              <a:rPr lang="en-IN" sz="2000"/>
              <a:t>2828 yield(void)</a:t>
            </a:r>
          </a:p>
          <a:p>
            <a:pPr/>
            <a:r>
              <a:rPr lang="en-IN" sz="2000"/>
              <a:t>2829   {</a:t>
            </a:r>
          </a:p>
          <a:p>
            <a:pPr/>
            <a:r>
              <a:rPr lang="en-IN" sz="2000"/>
              <a:t>2830      acquire(&amp;ptable.lock);</a:t>
            </a:r>
          </a:p>
          <a:p>
            <a:pPr/>
            <a:r>
              <a:rPr lang="en-IN" sz="2000"/>
              <a:t>2831      myproc()−&gt;state = RUNNABLE;</a:t>
            </a:r>
          </a:p>
          <a:p>
            <a:pPr/>
            <a:r>
              <a:rPr lang="en-IN" sz="2000"/>
              <a:t>2832      sched();</a:t>
            </a:r>
          </a:p>
          <a:p>
            <a:pPr/>
            <a:r>
              <a:rPr lang="en-IN" sz="2000"/>
              <a:t>2833      release(&amp;ptable.lock);</a:t>
            </a:r>
          </a:p>
          <a:p>
            <a:pPr/>
            <a:r>
              <a:rPr lang="en-IN" sz="2000"/>
              <a:t>2834   }</a:t>
            </a:r>
            <a:endParaRPr lang="en-US" sz="2000"/>
          </a:p>
        </p:txBody>
      </p:sp>
    </p:spTree>
    <p:extLst>
      <p:ext uri="{BB962C8B-B14F-4D97-AF65-F5344CB8AC3E}">
        <p14:creationId xmlns:p14="http://schemas.microsoft.com/office/powerpoint/2010/main" val="33344252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5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IN" sz="4400" b="1" err="1">
                <a:effectLst>
                  <a:outerShdw blurRad="38100" dist="38100" dir="2700000" algn="tl">
                    <a:srgbClr val="000000">
                      <a:alpha val="43137"/>
                    </a:srgbClr>
                  </a:outerShdw>
                </a:effectLst>
              </a:rPr>
              <a:t>vm.c</a:t>
            </a:r>
            <a:endParaRPr lang="en-IN" sz="4400" b="1">
              <a:effectLst>
                <a:outerShdw blurRad="38100" dist="38100" dir="2700000" algn="tl">
                  <a:srgbClr val="000000">
                    <a:alpha val="43137"/>
                  </a:srgbClr>
                </a:outerShdw>
              </a:effectLst>
            </a:endParaRP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5" name="TextBox 14">
            <a:extLst>
              <a:ext uri="{FF2B5EF4-FFF2-40B4-BE49-F238E27FC236}">
                <a16:creationId xmlns:a16="http://schemas.microsoft.com/office/drawing/2014/main" id="{3EB57870-CC91-4857-AE2C-7DA1606363E7}"/>
              </a:ext>
            </a:extLst>
          </p:cNvPr>
          <p:cNvSpPr txBox="1"/>
          <p:nvPr/>
        </p:nvSpPr>
        <p:spPr>
          <a:xfrm>
            <a:off x="4179347" y="871592"/>
            <a:ext cx="7322264" cy="5078313"/>
          </a:xfrm>
          <a:prstGeom prst="rect">
            <a:avLst/>
          </a:prstGeom>
          <a:noFill/>
        </p:spPr>
        <p:txBody>
          <a:bodyPr wrap="square">
            <a:spAutoFit/>
          </a:bodyPr>
          <a:lstStyle>
            <a:defPPr>
              <a:defRPr lang="en-US"/>
            </a:defPPr>
          </a:lstStyle>
          <a:p>
            <a:pPr/>
            <a:r>
              <a:rPr lang="en-US"/>
              <a:t>1712 // Set up CPU’s kernel segment descriptors.</a:t>
            </a:r>
          </a:p>
          <a:p>
            <a:pPr/>
            <a:r>
              <a:rPr lang="en-US"/>
              <a:t>1713 // </a:t>
            </a:r>
            <a:r>
              <a:rPr lang="en-US" b="1"/>
              <a:t>Run once on entry on each CPU.</a:t>
            </a:r>
          </a:p>
          <a:p>
            <a:pPr/>
            <a:r>
              <a:rPr lang="en-US"/>
              <a:t>1714 void</a:t>
            </a:r>
          </a:p>
          <a:p>
            <a:pPr/>
            <a:r>
              <a:rPr lang="en-US"/>
              <a:t>1715 seginit(void)</a:t>
            </a:r>
          </a:p>
          <a:p>
            <a:pPr/>
            <a:r>
              <a:rPr lang="en-US"/>
              <a:t>1716 {</a:t>
            </a:r>
          </a:p>
          <a:p>
            <a:pPr/>
            <a:r>
              <a:rPr lang="en-US"/>
              <a:t>1717 struct cpu *c;</a:t>
            </a:r>
          </a:p>
          <a:p>
            <a:pPr/>
            <a:r>
              <a:rPr lang="en-US"/>
              <a:t>1718</a:t>
            </a:r>
          </a:p>
          <a:p>
            <a:pPr/>
            <a:r>
              <a:rPr lang="en-US"/>
              <a:t>1719 // Map "logical" addresses to virtual addresses using identity map.</a:t>
            </a:r>
          </a:p>
          <a:p>
            <a:pPr/>
            <a:r>
              <a:rPr lang="en-US"/>
              <a:t>1720 // Cannot share a CODE descriptor for both kernel and user</a:t>
            </a:r>
          </a:p>
          <a:p>
            <a:pPr/>
            <a:r>
              <a:rPr lang="en-US"/>
              <a:t>1721 // because it would have to have DPL_USR, but the CPU forbids</a:t>
            </a:r>
          </a:p>
          <a:p>
            <a:pPr/>
            <a:r>
              <a:rPr lang="en-US"/>
              <a:t>1722 // an interrupt from CPL=0 to DPL=3.</a:t>
            </a:r>
          </a:p>
          <a:p>
            <a:pPr/>
            <a:r>
              <a:rPr lang="en-US"/>
              <a:t>1723 c = &amp;cpus[cpuid()];</a:t>
            </a:r>
          </a:p>
          <a:p>
            <a:pPr/>
            <a:r>
              <a:rPr lang="en-US"/>
              <a:t>1724 c−&gt;gdt[SEG_KCODE] = SEG(STA_X|STA_R, 0, 0xffffffff, 0);</a:t>
            </a:r>
          </a:p>
          <a:p>
            <a:pPr/>
            <a:r>
              <a:rPr lang="en-US"/>
              <a:t>1725 c−&gt;gdt[SEG_KDATA] = SEG(STA_W, 0, 0xffffffff, 0);</a:t>
            </a:r>
          </a:p>
          <a:p>
            <a:pPr/>
            <a:r>
              <a:rPr lang="en-US"/>
              <a:t>1726 c−&gt;gdt[SEG_UCODE] = SEG(STA_X|STA_R, 0, 0xffffffff, DPL_USER);</a:t>
            </a:r>
          </a:p>
          <a:p>
            <a:pPr/>
            <a:r>
              <a:rPr lang="en-US"/>
              <a:t>1727 c−&gt;gdt[SEG_UDATA] = SEG(STA_W, 0, 0xffffffff, DPL_USER);</a:t>
            </a:r>
          </a:p>
          <a:p>
            <a:pPr/>
            <a:r>
              <a:rPr lang="en-US"/>
              <a:t>1728 lgdt(c−&gt;gdt, sizeof(c−&gt;gdt));</a:t>
            </a:r>
          </a:p>
          <a:p>
            <a:pPr/>
            <a:r>
              <a:rPr lang="en-US"/>
              <a:t>1729 }</a:t>
            </a:r>
          </a:p>
        </p:txBody>
      </p:sp>
      <p:sp>
        <p:nvSpPr>
          <p:cNvPr id="16" name="TextBox 15">
            <a:extLst>
              <a:ext uri="{FF2B5EF4-FFF2-40B4-BE49-F238E27FC236}">
                <a16:creationId xmlns:a16="http://schemas.microsoft.com/office/drawing/2014/main" id="{B3B81BEC-B89E-451A-96EB-6A7989BC8A99}"/>
              </a:ext>
            </a:extLst>
          </p:cNvPr>
          <p:cNvSpPr txBox="1"/>
          <p:nvPr/>
        </p:nvSpPr>
        <p:spPr>
          <a:xfrm>
            <a:off x="690389" y="3173199"/>
            <a:ext cx="3248565" cy="646331"/>
          </a:xfrm>
          <a:prstGeom prst="rect">
            <a:avLst/>
          </a:prstGeom>
          <a:noFill/>
        </p:spPr>
        <p:txBody>
          <a:bodyPr wrap="square">
            <a:spAutoFit/>
          </a:bodyPr>
          <a:lstStyle>
            <a:defPPr>
              <a:defRPr lang="en-US"/>
            </a:defPPr>
          </a:lstStyle>
          <a:p>
            <a:pPr/>
            <a:r>
              <a:rPr lang="en-IN" sz="1800" b="1">
                <a:effectLst>
                  <a:outerShdw blurRad="38100" dist="38100" dir="2700000" algn="tl">
                    <a:srgbClr val="000000">
                      <a:alpha val="43137"/>
                    </a:srgbClr>
                  </a:outerShdw>
                </a:effectLst>
              </a:rPr>
              <a:t>First Part</a:t>
            </a:r>
          </a:p>
          <a:p>
            <a:pPr/>
            <a:r>
              <a:rPr lang="en-IN" sz="1800" b="1">
                <a:effectLst>
                  <a:outerShdw blurRad="38100" dist="38100" dir="2700000" algn="tl">
                    <a:srgbClr val="000000">
                      <a:alpha val="43137"/>
                    </a:srgbClr>
                  </a:outerShdw>
                </a:effectLst>
              </a:rPr>
              <a:t>Defines Segments in GDT</a:t>
            </a:r>
            <a:endParaRPr lang="en-US" sz="18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485939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5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IN" sz="4400" b="1" err="1">
                <a:effectLst>
                  <a:outerShdw blurRad="38100" dist="38100" dir="2700000" algn="tl">
                    <a:srgbClr val="000000">
                      <a:alpha val="43137"/>
                    </a:srgbClr>
                  </a:outerShdw>
                </a:effectLst>
              </a:rPr>
              <a:t>vm.c</a:t>
            </a:r>
            <a:endParaRPr lang="en-IN" sz="4400" b="1">
              <a:effectLst>
                <a:outerShdw blurRad="38100" dist="38100" dir="2700000" algn="tl">
                  <a:srgbClr val="000000">
                    <a:alpha val="43137"/>
                  </a:srgbClr>
                </a:outerShdw>
              </a:effectLst>
            </a:endParaRP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7" name="TextBox 16">
            <a:extLst>
              <a:ext uri="{FF2B5EF4-FFF2-40B4-BE49-F238E27FC236}">
                <a16:creationId xmlns:a16="http://schemas.microsoft.com/office/drawing/2014/main" id="{23234FD0-169B-4DB5-9751-FE0508BB51C1}"/>
              </a:ext>
            </a:extLst>
          </p:cNvPr>
          <p:cNvSpPr txBox="1"/>
          <p:nvPr/>
        </p:nvSpPr>
        <p:spPr>
          <a:xfrm>
            <a:off x="436268" y="1411705"/>
            <a:ext cx="8454513"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1731 // Return the address of the PTE in page table pgdir</a:t>
            </a:r>
            <a:endParaRPr lang="en-IN"/>
          </a:p>
          <a:p>
            <a:pPr/>
            <a:r>
              <a:rPr lang="en-IN"/>
              <a:t>1732 // that corresponds to virtual address va. If alloc!=0,</a:t>
            </a:r>
          </a:p>
          <a:p>
            <a:pPr/>
            <a:r>
              <a:rPr lang="en-IN"/>
              <a:t>1733 // create any required page table pages.</a:t>
            </a:r>
          </a:p>
          <a:p>
            <a:pPr/>
            <a:r>
              <a:rPr lang="en-IN"/>
              <a:t>1734 static pte_t *</a:t>
            </a:r>
          </a:p>
          <a:p>
            <a:pPr/>
            <a:r>
              <a:rPr lang="en-IN"/>
              <a:t>1735 </a:t>
            </a:r>
            <a:r>
              <a:rPr lang="en-IN" b="1" err="1"/>
              <a:t>walkpgdir(pde_t *pgdir, const void *va, int alloc) – Session 22</a:t>
            </a:r>
            <a:endParaRPr lang="en-US" b="1"/>
          </a:p>
        </p:txBody>
      </p:sp>
      <p:sp>
        <p:nvSpPr>
          <p:cNvPr id="18" name="TextBox 17">
            <a:extLst>
              <a:ext uri="{FF2B5EF4-FFF2-40B4-BE49-F238E27FC236}">
                <a16:creationId xmlns:a16="http://schemas.microsoft.com/office/drawing/2014/main" id="{F6EB950F-0197-4974-941B-2339908CB8F0}"/>
              </a:ext>
            </a:extLst>
          </p:cNvPr>
          <p:cNvSpPr txBox="1"/>
          <p:nvPr/>
        </p:nvSpPr>
        <p:spPr>
          <a:xfrm>
            <a:off x="3354437" y="3239249"/>
            <a:ext cx="8715641"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1756 // Create PTEs for virtual addresses starting at va that refer to</a:t>
            </a:r>
          </a:p>
          <a:p>
            <a:pPr/>
            <a:r>
              <a:rPr lang="en-US"/>
              <a:t>1757 // physical addresses starting at pa. va and size might not</a:t>
            </a:r>
          </a:p>
          <a:p>
            <a:pPr/>
            <a:r>
              <a:rPr lang="en-US"/>
              <a:t>1758 // be page−aligned.</a:t>
            </a:r>
          </a:p>
          <a:p>
            <a:pPr/>
            <a:r>
              <a:rPr lang="en-US"/>
              <a:t>1759 static int</a:t>
            </a:r>
          </a:p>
          <a:p>
            <a:pPr/>
            <a:r>
              <a:rPr lang="en-US"/>
              <a:t>1760 </a:t>
            </a:r>
            <a:r>
              <a:rPr lang="en-US" b="1" err="1"/>
              <a:t>mappages(pde_t *pgdir, void *va, uint size, uint pa, int perm) – Session 22</a:t>
            </a:r>
          </a:p>
        </p:txBody>
      </p:sp>
      <p:sp>
        <p:nvSpPr>
          <p:cNvPr id="19" name="TextBox 18">
            <a:extLst>
              <a:ext uri="{FF2B5EF4-FFF2-40B4-BE49-F238E27FC236}">
                <a16:creationId xmlns:a16="http://schemas.microsoft.com/office/drawing/2014/main" id="{D97D5105-907F-40F9-AD0D-BF7011BEB467}"/>
              </a:ext>
            </a:extLst>
          </p:cNvPr>
          <p:cNvSpPr txBox="1"/>
          <p:nvPr/>
        </p:nvSpPr>
        <p:spPr>
          <a:xfrm>
            <a:off x="565870" y="5187215"/>
            <a:ext cx="7146388"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1802 // This table defines the kernel’s mappings, which are present in</a:t>
            </a:r>
          </a:p>
          <a:p>
            <a:pPr/>
            <a:r>
              <a:rPr lang="en-IN"/>
              <a:t>1803 // every process’s page table.</a:t>
            </a:r>
          </a:p>
          <a:p>
            <a:pPr/>
            <a:r>
              <a:rPr lang="en-IN"/>
              <a:t>1804 </a:t>
            </a:r>
            <a:r>
              <a:rPr lang="en-IN" b="1"/>
              <a:t>static struct kmap {</a:t>
            </a:r>
            <a:endParaRPr lang="en-US" b="1"/>
          </a:p>
        </p:txBody>
      </p:sp>
    </p:spTree>
    <p:extLst>
      <p:ext uri="{BB962C8B-B14F-4D97-AF65-F5344CB8AC3E}">
        <p14:creationId xmlns:p14="http://schemas.microsoft.com/office/powerpoint/2010/main" val="30965578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5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IN" sz="4400" b="1" err="1">
                <a:effectLst>
                  <a:outerShdw blurRad="38100" dist="38100" dir="2700000" algn="tl">
                    <a:srgbClr val="000000">
                      <a:alpha val="43137"/>
                    </a:srgbClr>
                  </a:outerShdw>
                </a:effectLst>
              </a:rPr>
              <a:t>vm.c</a:t>
            </a:r>
            <a:endParaRPr lang="en-IN" sz="4400" b="1">
              <a:effectLst>
                <a:outerShdw blurRad="38100" dist="38100" dir="2700000" algn="tl">
                  <a:srgbClr val="000000">
                    <a:alpha val="43137"/>
                  </a:srgbClr>
                </a:outerShdw>
              </a:effectLst>
            </a:endParaRP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TextBox 15">
            <a:extLst>
              <a:ext uri="{FF2B5EF4-FFF2-40B4-BE49-F238E27FC236}">
                <a16:creationId xmlns:a16="http://schemas.microsoft.com/office/drawing/2014/main" id="{0030F713-101F-4253-BCD0-02848219A605}"/>
              </a:ext>
            </a:extLst>
          </p:cNvPr>
          <p:cNvSpPr txBox="1"/>
          <p:nvPr/>
        </p:nvSpPr>
        <p:spPr>
          <a:xfrm>
            <a:off x="295253" y="1517083"/>
            <a:ext cx="4937929"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1816 // Set up kernel part of a page table. </a:t>
            </a:r>
          </a:p>
          <a:p>
            <a:pPr/>
            <a:r>
              <a:rPr lang="en-IN"/>
              <a:t>1817 pde_t* </a:t>
            </a:r>
          </a:p>
          <a:p>
            <a:pPr/>
            <a:r>
              <a:rPr lang="en-IN"/>
              <a:t>1818 </a:t>
            </a:r>
            <a:r>
              <a:rPr lang="en-IN" b="1" err="1"/>
              <a:t>setupkvm(void)   - Session 22</a:t>
            </a:r>
            <a:endParaRPr lang="en-US" b="1"/>
          </a:p>
        </p:txBody>
      </p:sp>
      <p:sp>
        <p:nvSpPr>
          <p:cNvPr id="20" name="TextBox 19">
            <a:extLst>
              <a:ext uri="{FF2B5EF4-FFF2-40B4-BE49-F238E27FC236}">
                <a16:creationId xmlns:a16="http://schemas.microsoft.com/office/drawing/2014/main" id="{05E06F1A-E97F-4381-8106-46DC22C2DF82}"/>
              </a:ext>
            </a:extLst>
          </p:cNvPr>
          <p:cNvSpPr txBox="1"/>
          <p:nvPr/>
        </p:nvSpPr>
        <p:spPr>
          <a:xfrm>
            <a:off x="5726201" y="988852"/>
            <a:ext cx="5274394"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1837 // Allocate one page table for the machine for the kernel address </a:t>
            </a:r>
          </a:p>
          <a:p>
            <a:pPr/>
            <a:r>
              <a:rPr lang="en-US"/>
              <a:t>1838 // space for scheduler processes. </a:t>
            </a:r>
          </a:p>
          <a:p>
            <a:pPr/>
            <a:r>
              <a:rPr lang="en-US"/>
              <a:t>1839 void </a:t>
            </a:r>
          </a:p>
          <a:p>
            <a:pPr/>
            <a:r>
              <a:rPr lang="en-US"/>
              <a:t>1840 </a:t>
            </a:r>
            <a:r>
              <a:rPr lang="en-US" b="1" err="1"/>
              <a:t>kvmalloc(void)  - Session 22</a:t>
            </a:r>
          </a:p>
        </p:txBody>
      </p:sp>
      <p:sp>
        <p:nvSpPr>
          <p:cNvPr id="22" name="TextBox 21">
            <a:extLst>
              <a:ext uri="{FF2B5EF4-FFF2-40B4-BE49-F238E27FC236}">
                <a16:creationId xmlns:a16="http://schemas.microsoft.com/office/drawing/2014/main" id="{9E1BBA57-C241-480C-95D1-240E66A1C9B6}"/>
              </a:ext>
            </a:extLst>
          </p:cNvPr>
          <p:cNvSpPr txBox="1"/>
          <p:nvPr/>
        </p:nvSpPr>
        <p:spPr>
          <a:xfrm>
            <a:off x="295253" y="2733681"/>
            <a:ext cx="6105378"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1858 // Switch TSS and h/w page table to correspond to process p.</a:t>
            </a:r>
            <a:endParaRPr lang="en-IN"/>
          </a:p>
          <a:p>
            <a:pPr/>
            <a:r>
              <a:rPr lang="en-IN"/>
              <a:t>1859 void</a:t>
            </a:r>
          </a:p>
          <a:p>
            <a:pPr/>
            <a:r>
              <a:rPr lang="en-IN"/>
              <a:t>1860 </a:t>
            </a:r>
            <a:r>
              <a:rPr lang="en-IN" b="1" err="1"/>
              <a:t>switchuvm(struct proc *p)</a:t>
            </a:r>
            <a:endParaRPr lang="en-US" b="1"/>
          </a:p>
        </p:txBody>
      </p:sp>
      <p:sp>
        <p:nvSpPr>
          <p:cNvPr id="24" name="TextBox 23">
            <a:extLst>
              <a:ext uri="{FF2B5EF4-FFF2-40B4-BE49-F238E27FC236}">
                <a16:creationId xmlns:a16="http://schemas.microsoft.com/office/drawing/2014/main" id="{C765E350-BEF6-4CD3-AD81-2B42EA7BE101}"/>
              </a:ext>
            </a:extLst>
          </p:cNvPr>
          <p:cNvSpPr txBox="1"/>
          <p:nvPr/>
        </p:nvSpPr>
        <p:spPr>
          <a:xfrm>
            <a:off x="6654018" y="2768638"/>
            <a:ext cx="5327927"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1883 // Load the initcode into address 0 of pgdir.</a:t>
            </a:r>
          </a:p>
          <a:p>
            <a:pPr/>
            <a:r>
              <a:rPr lang="en-IN"/>
              <a:t>1884 // sz must be less than a page.</a:t>
            </a:r>
          </a:p>
          <a:p>
            <a:pPr/>
            <a:r>
              <a:rPr lang="en-IN"/>
              <a:t>1885 void</a:t>
            </a:r>
          </a:p>
          <a:p>
            <a:pPr/>
            <a:r>
              <a:rPr lang="en-IN" b="1"/>
              <a:t>1886 inituvm(pde_t *pgdir, char *init, uint sz)</a:t>
            </a:r>
            <a:endParaRPr lang="en-US" b="1"/>
          </a:p>
        </p:txBody>
      </p:sp>
      <p:sp>
        <p:nvSpPr>
          <p:cNvPr id="30" name="TextBox 29">
            <a:extLst>
              <a:ext uri="{FF2B5EF4-FFF2-40B4-BE49-F238E27FC236}">
                <a16:creationId xmlns:a16="http://schemas.microsoft.com/office/drawing/2014/main" id="{E3D1E5F6-07B7-47D4-98E2-5F7C08F51325}"/>
              </a:ext>
            </a:extLst>
          </p:cNvPr>
          <p:cNvSpPr txBox="1"/>
          <p:nvPr/>
        </p:nvSpPr>
        <p:spPr>
          <a:xfrm>
            <a:off x="529885" y="4187862"/>
            <a:ext cx="7840392"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1902 int</a:t>
            </a:r>
          </a:p>
          <a:p>
            <a:pPr/>
            <a:r>
              <a:rPr lang="en-US"/>
              <a:t>1903 </a:t>
            </a:r>
            <a:r>
              <a:rPr lang="en-US" b="1" err="1"/>
              <a:t>loaduvm</a:t>
            </a:r>
            <a:r>
              <a:rPr lang="en-US"/>
              <a:t>(pde_t *pgdir, char *addr, struct inode *ip, uint offset, uint sz)</a:t>
            </a:r>
          </a:p>
        </p:txBody>
      </p:sp>
      <p:sp>
        <p:nvSpPr>
          <p:cNvPr id="34" name="TextBox 33">
            <a:extLst>
              <a:ext uri="{FF2B5EF4-FFF2-40B4-BE49-F238E27FC236}">
                <a16:creationId xmlns:a16="http://schemas.microsoft.com/office/drawing/2014/main" id="{B7F0EAD7-AFCC-48C3-8E8F-A7EA946A143F}"/>
              </a:ext>
            </a:extLst>
          </p:cNvPr>
          <p:cNvSpPr txBox="1"/>
          <p:nvPr/>
        </p:nvSpPr>
        <p:spPr>
          <a:xfrm>
            <a:off x="529885" y="5088045"/>
            <a:ext cx="6105378"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1926 int</a:t>
            </a:r>
          </a:p>
          <a:p>
            <a:pPr/>
            <a:r>
              <a:rPr lang="en-US"/>
              <a:t>1927 allocuvm(pde_t *pgdir, uint oldsz, uint newsz)</a:t>
            </a:r>
          </a:p>
        </p:txBody>
      </p:sp>
      <p:sp>
        <p:nvSpPr>
          <p:cNvPr id="36" name="TextBox 35">
            <a:extLst>
              <a:ext uri="{FF2B5EF4-FFF2-40B4-BE49-F238E27FC236}">
                <a16:creationId xmlns:a16="http://schemas.microsoft.com/office/drawing/2014/main" id="{BBD0E9B2-4FB0-4B71-871E-9176309B73C9}"/>
              </a:ext>
            </a:extLst>
          </p:cNvPr>
          <p:cNvSpPr txBox="1"/>
          <p:nvPr/>
        </p:nvSpPr>
        <p:spPr>
          <a:xfrm>
            <a:off x="2159306" y="5853797"/>
            <a:ext cx="6105378"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1960 int</a:t>
            </a:r>
          </a:p>
          <a:p>
            <a:pPr/>
            <a:r>
              <a:rPr lang="en-US"/>
              <a:t>1961 deallocuvm(pde_t *pgdir, uint oldsz, uint newsz)</a:t>
            </a:r>
          </a:p>
        </p:txBody>
      </p:sp>
    </p:spTree>
    <p:extLst>
      <p:ext uri="{BB962C8B-B14F-4D97-AF65-F5344CB8AC3E}">
        <p14:creationId xmlns:p14="http://schemas.microsoft.com/office/powerpoint/2010/main" val="9208785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5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a:extLst>
              <a:ext uri="{FF2B5EF4-FFF2-40B4-BE49-F238E27FC236}">
                <a16:creationId xmlns="" xmlns:a16="http://schemas.microsoft.com/office/drawing/2014/main" id="{E6F8D17B-9457-4A2D-98CD-889C5DFA895C}"/>
              </a:ext>
            </a:extLst>
          </p:cNvPr>
          <p:cNvSpPr/>
          <p:nvPr/>
        </p:nvSpPr>
        <p:spPr>
          <a:xfrm>
            <a:off x="0" y="1446028"/>
            <a:ext cx="12192000" cy="4040372"/>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 name="Title 1">
            <a:extLst>
              <a:ext uri="{FF2B5EF4-FFF2-40B4-BE49-F238E27FC236}">
                <a16:creationId xmlns="" xmlns:a16="http://schemas.microsoft.com/office/drawing/2014/main" id="{6B46DE73-3A40-4B12-8697-E0C74FE3CF0C}"/>
              </a:ext>
            </a:extLst>
          </p:cNvPr>
          <p:cNvSpPr>
            <a:spLocks noGrp="1"/>
          </p:cNvSpPr>
          <p:nvPr>
            <p:ph type="ctrTitle"/>
          </p:nvPr>
        </p:nvSpPr>
        <p:spPr>
          <a:xfrm>
            <a:off x="-933" y="3521421"/>
            <a:ext cx="12192000" cy="1907927"/>
          </a:xfrm>
        </p:spPr>
        <p:txBody>
          <a:bodyPr>
            <a:noAutofit/>
          </a:bodyPr>
          <a:lstStyle>
            <a:defPPr/>
          </a:lstStyle>
          <a:p>
            <a:pPr>
              <a:lnSpc>
                <a:spcPct val="150000"/>
              </a:lnSpc>
              <a:spcBef>
                <a:spcPts val="600"/>
              </a:spcBef>
              <a:spcAft>
                <a:spcPts val="600"/>
              </a:spcAft>
            </a:pPr>
            <a:br>
              <a:rPr lang="en-US" sz="7200" b="1" spc="50">
                <a:ln w="0"/>
                <a:solidFill>
                  <a:schemeClr val="bg1"/>
                </a:solidFill>
                <a:effectLst>
                  <a:innerShdw blurRad="63500" dist="50800" dir="13500000">
                    <a:srgbClr val="000000">
                      <a:alpha val="50000"/>
                    </a:srgbClr>
                  </a:innerShdw>
                </a:effectLst>
              </a:rPr>
            </a:br>
            <a:r>
              <a:rPr lang="en-US" sz="4800" b="1" i="0" u="none" strike="noStrike" spc="50">
                <a:ln w="0"/>
                <a:solidFill>
                  <a:schemeClr val="bg1"/>
                </a:solidFill>
                <a:effectLst>
                  <a:innerShdw blurRad="63500" dist="50800" dir="13500000">
                    <a:srgbClr val="000000">
                      <a:alpha val="50000"/>
                    </a:srgbClr>
                  </a:innerShdw>
                </a:effectLst>
                <a:latin typeface="Calibri" panose="020f0502020204030204" pitchFamily="34" charset="0"/>
              </a:rPr>
              <a:t>Operating Systems Design</a:t>
            </a:r>
            <a: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t>​</a:t>
            </a:r>
            <a:b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br>
            <a:r>
              <a:rPr lang="en-US" sz="4400" b="1" spc="50">
                <a:ln w="0"/>
                <a:solidFill>
                  <a:schemeClr val="bg1"/>
                </a:solidFill>
                <a:effectLst>
                  <a:innerShdw blurRad="63500" dist="50800" dir="13500000">
                    <a:srgbClr val="000000">
                      <a:alpha val="50000"/>
                    </a:srgbClr>
                  </a:innerShdw>
                </a:effectLst>
                <a:latin typeface="+mn-lt"/>
              </a:rPr>
              <a:t>Session </a:t>
            </a:r>
            <a:r>
              <a:rPr lang="en-US" sz="4400" b="1" spc="50" smtClean="0">
                <a:ln w="0"/>
                <a:solidFill>
                  <a:schemeClr val="bg1"/>
                </a:solidFill>
                <a:effectLst>
                  <a:innerShdw blurRad="63500" dist="50800" dir="13500000">
                    <a:srgbClr val="000000">
                      <a:alpha val="50000"/>
                    </a:srgbClr>
                  </a:innerShdw>
                </a:effectLst>
                <a:latin typeface="+mn-lt"/>
              </a:rPr>
              <a:t>28: </a:t>
            </a:r>
            <a:br>
              <a:rPr lang="en-US" sz="4400" b="1" spc="50">
                <a:ln w="0"/>
                <a:solidFill>
                  <a:schemeClr val="bg1"/>
                </a:solidFill>
                <a:effectLst>
                  <a:innerShdw blurRad="63500" dist="50800" dir="13500000">
                    <a:srgbClr val="000000">
                      <a:alpha val="50000"/>
                    </a:srgbClr>
                  </a:innerShdw>
                </a:effectLst>
                <a:latin typeface="+mn-lt"/>
              </a:rPr>
            </a:br>
            <a:r>
              <a:rPr lang="en-US" sz="4400" b="1" spc="50" smtClean="0">
                <a:ln w="0"/>
                <a:solidFill>
                  <a:schemeClr val="bg1"/>
                </a:solidFill>
                <a:effectLst>
                  <a:innerShdw blurRad="63500" dist="50800" dir="13500000">
                    <a:srgbClr val="000000">
                      <a:alpha val="50000"/>
                    </a:srgbClr>
                  </a:innerShdw>
                </a:effectLst>
                <a:latin typeface="+mn-lt"/>
              </a:rPr>
              <a:t>Demand Paging and Page Faults</a:t>
            </a:r>
            <a:endParaRPr lang="en-US" sz="3600" b="1" spc="50">
              <a:ln w="0"/>
              <a:solidFill>
                <a:schemeClr val="bg1"/>
              </a:solidFill>
              <a:effectLst>
                <a:innerShdw blurRad="63500" dist="50800" dir="13500000">
                  <a:srgbClr val="000000">
                    <a:alpha val="50000"/>
                  </a:srgbClr>
                </a:innerShdw>
              </a:effectLst>
              <a:latin typeface="+mn-lt"/>
            </a:endParaRPr>
          </a:p>
        </p:txBody>
      </p:sp>
      <p:sp>
        <p:nvSpPr>
          <p:cNvPr id="12" name="TextBox 11">
            <a:extLst>
              <a:ext uri="{FF2B5EF4-FFF2-40B4-BE49-F238E27FC236}">
                <a16:creationId xmlns="" xmlns:a16="http://schemas.microsoft.com/office/drawing/2014/main" id="{3854C4E1-D9BB-4CEF-B300-13701DFDCF8E}"/>
              </a:ext>
            </a:extLst>
          </p:cNvPr>
          <p:cNvSpPr txBox="1"/>
          <p:nvPr/>
        </p:nvSpPr>
        <p:spPr>
          <a:xfrm>
            <a:off x="0" y="1800196"/>
            <a:ext cx="12192000" cy="769441"/>
          </a:xfrm>
          <a:prstGeom prst="rect">
            <a:avLst/>
          </a:prstGeom>
          <a:noFill/>
        </p:spPr>
        <p:txBody>
          <a:bodyPr wrap="square">
            <a:spAutoFit/>
          </a:bodyPr>
          <a:lstStyle>
            <a:defPPr>
              <a:defRPr lang="en-US"/>
            </a:defPPr>
          </a:lstStyle>
          <a:p>
            <a:pPr algn="ctr"/>
            <a:r>
              <a:rPr lang="en-IN" sz="4400" b="1" spc="50">
                <a:ln w="0"/>
                <a:solidFill>
                  <a:schemeClr val="bg1"/>
                </a:solidFill>
                <a:effectLst>
                  <a:innerShdw blurRad="63500" dist="50800" dir="13500000">
                    <a:srgbClr val="000000">
                      <a:alpha val="50000"/>
                    </a:srgbClr>
                  </a:innerShdw>
                </a:effectLst>
              </a:rPr>
              <a:t>19CS2106R​</a:t>
            </a:r>
          </a:p>
        </p:txBody>
      </p:sp>
      <p:sp>
        <p:nvSpPr>
          <p:cNvPr id="14" name="TextBox 13">
            <a:extLst>
              <a:ext uri="{FF2B5EF4-FFF2-40B4-BE49-F238E27FC236}">
                <a16:creationId xmlns="" xmlns:a16="http://schemas.microsoft.com/office/drawing/2014/main" id="{84BAEC50-F360-44B5-9CD6-F2332A6A95AB}"/>
              </a:ext>
            </a:extLst>
          </p:cNvPr>
          <p:cNvSpPr txBox="1"/>
          <p:nvPr/>
        </p:nvSpPr>
        <p:spPr>
          <a:xfrm>
            <a:off x="2525086" y="6048017"/>
            <a:ext cx="6962163" cy="369332"/>
          </a:xfrm>
          <a:prstGeom prst="rect">
            <a:avLst/>
          </a:prstGeom>
          <a:noFill/>
        </p:spPr>
        <p:txBody>
          <a:bodyPr wrap="square">
            <a:spAutoFit/>
          </a:bodyPr>
          <a:lstStyle>
            <a:defPPr>
              <a:defRPr lang="en-US"/>
            </a:defPPr>
          </a:lstStyle>
          <a:p>
            <a:pPr algn="ctr"/>
            <a:r>
              <a:rPr lang="en-US" b="0" i="0">
                <a:solidFill>
                  <a:srgbClr val="898989"/>
                </a:solidFill>
                <a:effectLst/>
                <a:latin typeface="Calibri" panose="020f0502020204030204" pitchFamily="34" charset="0"/>
              </a:rPr>
              <a:t>© 2020 KL University </a:t>
            </a:r>
            <a:endParaRPr lang="en-IN"/>
          </a:p>
        </p:txBody>
      </p:sp>
      <p:pic>
        <p:nvPicPr>
          <p:cNvPr id="1026" name="Picture 2" descr="KL Deemed to be University Logo">
            <a:extLst>
              <a:ext uri="{FF2B5EF4-FFF2-40B4-BE49-F238E27FC236}">
                <a16:creationId xmlns="" xmlns:a16="http://schemas.microsoft.com/office/drawing/2014/main" id="{B40BD21A-190E-4213-8A75-AE891938F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8755"/>
          <a:stretch>
            <a:fillRect/>
          </a:stretch>
        </p:blipFill>
        <p:spPr bwMode="auto">
          <a:xfrm>
            <a:off x="4879800" y="201699"/>
            <a:ext cx="2432399" cy="102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755058"/>
      </p:ext>
    </p:extLst>
  </p:cSld>
  <p:clrMapOvr>
    <a:masterClrMapping/>
  </p:clrMapOvr>
  <p:transition/>
  <p:timing/>
</p:sld>
</file>

<file path=ppt/slides/slide15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IN" sz="4400" b="1">
                <a:effectLst>
                  <a:outerShdw blurRad="38100" dist="38100" dir="2700000" algn="tl">
                    <a:srgbClr val="000000">
                      <a:alpha val="43137"/>
                    </a:srgbClr>
                  </a:outerShdw>
                </a:effectLst>
              </a:rPr>
              <a:t>Demand Paging</a:t>
            </a:r>
            <a:endParaRPr lang="en-US" sz="4400" b="1">
              <a:effectLst>
                <a:outerShdw blurRad="38100" dist="38100" dir="2700000" algn="tl">
                  <a:srgbClr val="000000">
                    <a:alpha val="43137"/>
                  </a:srgbClr>
                </a:outerShdw>
              </a:effectLst>
            </a:endParaRPr>
          </a:p>
        </p:txBody>
      </p:sp>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 xmlns:a16="http://schemas.microsoft.com/office/drawing/2014/main" id="{F637BF83-7EB9-4FCB-A55C-6DA2F548125B}"/>
              </a:ext>
            </a:extLst>
          </p:cNvPr>
          <p:cNvSpPr txBox="1"/>
          <p:nvPr/>
        </p:nvSpPr>
        <p:spPr>
          <a:xfrm>
            <a:off x="278243" y="1583699"/>
            <a:ext cx="11166021" cy="4462760"/>
          </a:xfrm>
          <a:prstGeom prst="rect">
            <a:avLst/>
          </a:prstGeom>
          <a:noFill/>
        </p:spPr>
        <p:txBody>
          <a:bodyPr wrap="square">
            <a:spAutoFit/>
          </a:bodyPr>
          <a:lstStyle>
            <a:defPPr>
              <a:defRPr lang="en-US"/>
            </a:defPPr>
          </a:lstStyle>
          <a:p>
            <a:pPr marL="285750" indent="-285750">
              <a:spcBef>
                <a:spcPts val="600"/>
              </a:spcBef>
              <a:spcAft>
                <a:spcPts val="600"/>
              </a:spcAft>
              <a:buFont typeface="Arial" pitchFamily="34" charset="0"/>
              <a:buChar char="•"/>
            </a:pPr>
            <a:r>
              <a:rPr lang="en-IN" sz="2400" b="1"/>
              <a:t>Demand paging </a:t>
            </a:r>
            <a:r>
              <a:rPr lang="en-IN" sz="2400"/>
              <a:t>systems free processes from size limitations otherwise imposed by the amount of physical memory available on a machine</a:t>
            </a:r>
          </a:p>
          <a:p>
            <a:pPr marL="285750" indent="-285750">
              <a:spcBef>
                <a:spcPts val="600"/>
              </a:spcBef>
              <a:spcAft>
                <a:spcPts val="600"/>
              </a:spcAft>
              <a:buFont typeface="Arial" pitchFamily="34" charset="0"/>
              <a:buChar char="•"/>
            </a:pPr>
            <a:r>
              <a:rPr lang="en-IN" sz="2400"/>
              <a:t>Processes tend to execute instructions in small portions of their text space, such as program loops and frequently called subroutines, and their data references tend to cluster in small subsets of the total data space of the process. This is known as the </a:t>
            </a:r>
            <a:r>
              <a:rPr lang="en-IN" sz="2400" b="1"/>
              <a:t>principle of "locality." </a:t>
            </a:r>
            <a:endParaRPr lang="en-IN" sz="2400" b="1" smtClean="0"/>
          </a:p>
          <a:p>
            <a:pPr marL="285750" indent="-285750">
              <a:spcBef>
                <a:spcPts val="600"/>
              </a:spcBef>
              <a:spcAft>
                <a:spcPts val="600"/>
              </a:spcAft>
              <a:buFont typeface="Arial" pitchFamily="34" charset="0"/>
              <a:buChar char="•"/>
            </a:pPr>
            <a:r>
              <a:rPr lang="en-US" sz="2400"/>
              <a:t>In operating systems, the concept of locality of reference states that, instead of loading the entire process in the main memory, OS can load only those number of pages in the main memory that are frequently accessed by the CPU and along with that, the OS can also load only those page table entries which are corresponding to those many pages</a:t>
            </a:r>
            <a:r>
              <a:rPr lang="en-US" sz="2400" smtClean="0"/>
              <a:t>.</a:t>
            </a:r>
            <a:endParaRPr lang="en-IN" sz="2400" b="1"/>
          </a:p>
        </p:txBody>
      </p:sp>
    </p:spTree>
    <p:extLst>
      <p:ext uri="{BB962C8B-B14F-4D97-AF65-F5344CB8AC3E}">
        <p14:creationId xmlns:p14="http://schemas.microsoft.com/office/powerpoint/2010/main" val="704580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5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IN" sz="4400" b="1" smtClean="0">
                <a:effectLst>
                  <a:outerShdw blurRad="38100" dist="38100" dir="2700000" algn="tl">
                    <a:srgbClr val="000000">
                      <a:alpha val="43137"/>
                    </a:srgbClr>
                  </a:outerShdw>
                </a:effectLst>
              </a:rPr>
              <a:t>Working Set</a:t>
            </a:r>
            <a:endParaRPr lang="en-US" sz="4400" b="1">
              <a:effectLst>
                <a:outerShdw blurRad="38100" dist="38100" dir="2700000" algn="tl">
                  <a:srgbClr val="000000">
                    <a:alpha val="43137"/>
                  </a:srgbClr>
                </a:outerShdw>
              </a:effectLst>
            </a:endParaRPr>
          </a:p>
        </p:txBody>
      </p:sp>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 xmlns:a16="http://schemas.microsoft.com/office/drawing/2014/main" id="{F637BF83-7EB9-4FCB-A55C-6DA2F548125B}"/>
              </a:ext>
            </a:extLst>
          </p:cNvPr>
          <p:cNvSpPr txBox="1"/>
          <p:nvPr/>
        </p:nvSpPr>
        <p:spPr>
          <a:xfrm>
            <a:off x="463296" y="1583699"/>
            <a:ext cx="10753994" cy="2769989"/>
          </a:xfrm>
          <a:prstGeom prst="rect">
            <a:avLst/>
          </a:prstGeom>
          <a:noFill/>
        </p:spPr>
        <p:txBody>
          <a:bodyPr wrap="square">
            <a:spAutoFit/>
          </a:bodyPr>
          <a:lstStyle>
            <a:defPPr>
              <a:defRPr lang="en-US"/>
            </a:defPPr>
          </a:lstStyle>
          <a:p>
            <a:pPr marL="285750" indent="-285750">
              <a:spcBef>
                <a:spcPts val="1200"/>
              </a:spcBef>
              <a:spcAft>
                <a:spcPts val="600"/>
              </a:spcAft>
              <a:buFont typeface="Arial" pitchFamily="34" charset="0"/>
              <a:buChar char="•"/>
            </a:pPr>
            <a:r>
              <a:rPr lang="en-IN" sz="2400" b="1" smtClean="0"/>
              <a:t>Working </a:t>
            </a:r>
            <a:r>
              <a:rPr lang="en-IN" sz="2400" b="1"/>
              <a:t>set of a process </a:t>
            </a:r>
            <a:r>
              <a:rPr lang="en-IN" sz="2400"/>
              <a:t>is the set of pages that the process has referenced in its last n memory references; the number n is called the window of the working set. </a:t>
            </a:r>
          </a:p>
          <a:p>
            <a:pPr marL="285750" indent="-285750">
              <a:spcBef>
                <a:spcPts val="1200"/>
              </a:spcBef>
              <a:spcAft>
                <a:spcPts val="600"/>
              </a:spcAft>
              <a:buFont typeface="Arial" pitchFamily="34" charset="0"/>
              <a:buChar char="•"/>
            </a:pPr>
            <a:r>
              <a:rPr lang="en-IN" sz="2400"/>
              <a:t>When a process addresses a page that is not in its working set, it incurs a </a:t>
            </a:r>
            <a:r>
              <a:rPr lang="en-IN" sz="2400" b="1"/>
              <a:t>page fault</a:t>
            </a:r>
            <a:r>
              <a:rPr lang="en-IN" sz="2400"/>
              <a:t>;</a:t>
            </a:r>
          </a:p>
          <a:p>
            <a:pPr marL="285750" indent="-285750">
              <a:spcBef>
                <a:spcPts val="1200"/>
              </a:spcBef>
              <a:spcAft>
                <a:spcPts val="600"/>
              </a:spcAft>
              <a:buFont typeface="Arial" pitchFamily="34" charset="0"/>
              <a:buChar char="•"/>
            </a:pPr>
            <a:r>
              <a:rPr lang="en-IN" sz="2400"/>
              <a:t>In handling the fault, the kernel updates the working set, reading in pages from a secondary device if necessary</a:t>
            </a:r>
            <a:endParaRPr lang="en-US" sz="2400" b="1"/>
          </a:p>
        </p:txBody>
      </p:sp>
    </p:spTree>
    <p:extLst>
      <p:ext uri="{BB962C8B-B14F-4D97-AF65-F5344CB8AC3E}">
        <p14:creationId xmlns:p14="http://schemas.microsoft.com/office/powerpoint/2010/main" val="5031842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5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IN" sz="4400" b="1" smtClean="0">
                <a:effectLst>
                  <a:outerShdw blurRad="38100" dist="38100" dir="2700000" algn="tl">
                    <a:srgbClr val="000000">
                      <a:alpha val="43137"/>
                    </a:srgbClr>
                  </a:outerShdw>
                </a:effectLst>
              </a:rPr>
              <a:t>Page Replacement</a:t>
            </a:r>
            <a:endParaRPr lang="en-US" sz="4400" b="1">
              <a:effectLst>
                <a:outerShdw blurRad="38100" dist="38100" dir="2700000" algn="tl">
                  <a:srgbClr val="000000">
                    <a:alpha val="43137"/>
                  </a:srgbClr>
                </a:outerShdw>
              </a:effectLst>
            </a:endParaRPr>
          </a:p>
        </p:txBody>
      </p:sp>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 xmlns:a16="http://schemas.microsoft.com/office/drawing/2014/main" id="{F637BF83-7EB9-4FCB-A55C-6DA2F548125B}"/>
              </a:ext>
            </a:extLst>
          </p:cNvPr>
          <p:cNvSpPr txBox="1"/>
          <p:nvPr/>
        </p:nvSpPr>
        <p:spPr>
          <a:xfrm>
            <a:off x="278243" y="1583699"/>
            <a:ext cx="11166021" cy="2923877"/>
          </a:xfrm>
          <a:prstGeom prst="rect">
            <a:avLst/>
          </a:prstGeom>
          <a:noFill/>
        </p:spPr>
        <p:txBody>
          <a:bodyPr wrap="square">
            <a:spAutoFit/>
          </a:bodyPr>
          <a:lstStyle>
            <a:defPPr>
              <a:defRPr lang="en-US"/>
            </a:defPPr>
          </a:lstStyle>
          <a:p>
            <a:pPr>
              <a:spcBef>
                <a:spcPts val="600"/>
              </a:spcBef>
              <a:spcAft>
                <a:spcPts val="600"/>
              </a:spcAft>
            </a:pPr>
            <a:r>
              <a:rPr lang="en-US" sz="2400" smtClean="0"/>
              <a:t>Operating </a:t>
            </a:r>
            <a:r>
              <a:rPr lang="en-US" sz="2400"/>
              <a:t>System might have to replace one of the existing pages with the newly needed page</a:t>
            </a:r>
            <a:r>
              <a:rPr lang="en-US" sz="2400" smtClean="0"/>
              <a:t>.</a:t>
            </a:r>
          </a:p>
          <a:p>
            <a:pPr marL="342900" indent="-342900">
              <a:spcBef>
                <a:spcPts val="600"/>
              </a:spcBef>
              <a:spcAft>
                <a:spcPts val="600"/>
              </a:spcAft>
              <a:buFont typeface="Arial" pitchFamily="34" charset="0"/>
              <a:buChar char="•"/>
            </a:pPr>
            <a:r>
              <a:rPr lang="en-US" sz="2400" b="1"/>
              <a:t>Optimal Page </a:t>
            </a:r>
            <a:r>
              <a:rPr lang="en-US" sz="2400" b="1" smtClean="0"/>
              <a:t>replacement</a:t>
            </a:r>
          </a:p>
          <a:p>
            <a:pPr marL="342900" indent="-342900">
              <a:spcBef>
                <a:spcPts val="600"/>
              </a:spcBef>
              <a:spcAft>
                <a:spcPts val="600"/>
              </a:spcAft>
              <a:buFont typeface="Arial" pitchFamily="34" charset="0"/>
              <a:buChar char="•"/>
            </a:pPr>
            <a:r>
              <a:rPr lang="en-US" sz="2400" b="1"/>
              <a:t>First In First Out (FIFO)</a:t>
            </a:r>
            <a:endParaRPr lang="en-US" sz="2400"/>
          </a:p>
          <a:p>
            <a:pPr marL="342900" indent="-342900">
              <a:spcBef>
                <a:spcPts val="600"/>
              </a:spcBef>
              <a:spcAft>
                <a:spcPts val="600"/>
              </a:spcAft>
              <a:buFont typeface="Arial" pitchFamily="34" charset="0"/>
              <a:buChar char="•"/>
            </a:pPr>
            <a:r>
              <a:rPr lang="en-US" sz="2400" b="1"/>
              <a:t>Least Recently Used </a:t>
            </a:r>
            <a:endParaRPr lang="en-US" sz="2400"/>
          </a:p>
          <a:p>
            <a:pPr>
              <a:spcBef>
                <a:spcPts val="600"/>
              </a:spcBef>
              <a:spcAft>
                <a:spcPts val="600"/>
              </a:spcAft>
            </a:pPr>
            <a:endParaRPr lang="en-US" sz="2400" b="1"/>
          </a:p>
        </p:txBody>
      </p:sp>
    </p:spTree>
    <p:extLst>
      <p:ext uri="{BB962C8B-B14F-4D97-AF65-F5344CB8AC3E}">
        <p14:creationId xmlns:p14="http://schemas.microsoft.com/office/powerpoint/2010/main" val="13131340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5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Optimal Page replacement </a:t>
            </a:r>
            <a:endParaRPr lang="en-US" sz="4400">
              <a:effectLst>
                <a:outerShdw blurRad="38100" dist="38100" dir="2700000" algn="tl">
                  <a:srgbClr val="000000">
                    <a:alpha val="43137"/>
                  </a:srgbClr>
                </a:outerShdw>
              </a:effectLst>
            </a:endParaRPr>
          </a:p>
        </p:txBody>
      </p:sp>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 xmlns:a16="http://schemas.microsoft.com/office/drawing/2014/main" id="{F637BF83-7EB9-4FCB-A55C-6DA2F548125B}"/>
              </a:ext>
            </a:extLst>
          </p:cNvPr>
          <p:cNvSpPr txBox="1"/>
          <p:nvPr/>
        </p:nvSpPr>
        <p:spPr>
          <a:xfrm>
            <a:off x="278243" y="1583699"/>
            <a:ext cx="11166021" cy="1354217"/>
          </a:xfrm>
          <a:prstGeom prst="rect">
            <a:avLst/>
          </a:prstGeom>
          <a:noFill/>
        </p:spPr>
        <p:txBody>
          <a:bodyPr wrap="square">
            <a:spAutoFit/>
          </a:bodyPr>
          <a:lstStyle>
            <a:defPPr>
              <a:defRPr lang="en-US"/>
            </a:defPPr>
          </a:lstStyle>
          <a:p>
            <a:pPr>
              <a:spcBef>
                <a:spcPts val="600"/>
              </a:spcBef>
              <a:spcAft>
                <a:spcPts val="600"/>
              </a:spcAft>
            </a:pPr>
            <a:r>
              <a:rPr lang="en-US" sz="2400"/>
              <a:t>Optimal page replacement is perfect, but not possible in practice as the operating system cannot know future requests. </a:t>
            </a:r>
          </a:p>
          <a:p>
            <a:pPr>
              <a:spcBef>
                <a:spcPts val="600"/>
              </a:spcBef>
              <a:spcAft>
                <a:spcPts val="600"/>
              </a:spcAft>
            </a:pPr>
            <a:endParaRPr lang="en-US" sz="2400" b="1"/>
          </a:p>
        </p:txBody>
      </p:sp>
      <p:pic>
        <p:nvPicPr>
          <p:cNvPr id="13" name="Picture 2" descr="https://media.geeksforgeeks.org/wp-content/uploads/20190412160500/optimal.png">
            <a:extLst>
              <a:ext uri="{FF2B5EF4-FFF2-40B4-BE49-F238E27FC236}">
                <a16:creationId xmlns="" xmlns:a16="http://schemas.microsoft.com/office/drawing/2014/main" id="{3A0920D5-BFF8-445D-8AF8-FDE9A68E1588}"/>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auto">
          <a:xfrm>
            <a:off x="585216" y="1910035"/>
            <a:ext cx="10156586" cy="4790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8913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cond evt="onBegin" delay="0">
                          <p:tn val="8"/>
                        </p:cond>
                      </p:stCondLst>
                      <p:childTnLst>
                        <p:par>
                          <p:cTn id="10" fill="hold" nodeType="afterGroup">
                            <p:stCondLst>
                              <p:cond delay="0"/>
                            </p:stCondLst>
                            <p:childTnLst>
                              <p:par>
                                <p:cTn id="11" presetID="10"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object 2">
            <a:extLst>
              <a:ext uri="{FF2B5EF4-FFF2-40B4-BE49-F238E27FC236}">
                <a16:creationId xmlns:a16="http://schemas.microsoft.com/office/drawing/2014/main" id="{2AC54964-8E6B-4E3A-93C9-46165AE9AC92}"/>
              </a:ext>
            </a:extLst>
          </p:cNvPr>
          <p:cNvSpPr txBox="1">
            <a:spLocks noGrp="1"/>
          </p:cNvSpPr>
          <p:nvPr>
            <p:ph type="title"/>
          </p:nvPr>
        </p:nvSpPr>
        <p:spPr>
          <a:xfrm>
            <a:off x="284321" y="460463"/>
            <a:ext cx="6329045" cy="695960"/>
          </a:xfrm>
          <a:prstGeom prst="rect">
            <a:avLst/>
          </a:prstGeom>
        </p:spPr>
        <p:txBody>
          <a:bodyPr vert="horz" wrap="square" lIns="0" tIns="12700" rIns="0" bIns="0" rtlCol="0">
            <a:spAutoFit/>
          </a:bodyPr>
          <a:lstStyle>
            <a:defPPr/>
          </a:lstStyle>
          <a:p>
            <a:pPr marL="12700">
              <a:lnSpc>
                <a:spcPct val="100000"/>
              </a:lnSpc>
              <a:spcBef>
                <a:spcPts val="100"/>
              </a:spcBef>
              <a:tabLst>
                <a:tab pos="2496820"/>
              </a:tabLst>
            </a:pPr>
            <a:r>
              <a:rPr b="1" spc="-5">
                <a:effectLst>
                  <a:outerShdw blurRad="38100" dist="38100" dir="2700000" algn="tl">
                    <a:srgbClr val="000000">
                      <a:alpha val="43137"/>
                    </a:srgbClr>
                  </a:outerShdw>
                </a:effectLst>
              </a:rPr>
              <a:t>Powering</a:t>
            </a:r>
            <a:r>
              <a:rPr lang="en-US" b="1" spc="-5">
                <a:effectLst>
                  <a:outerShdw blurRad="38100" dist="38100" dir="2700000" algn="tl">
                    <a:srgbClr val="000000">
                      <a:alpha val="43137"/>
                    </a:srgbClr>
                  </a:outerShdw>
                </a:effectLst>
              </a:rPr>
              <a:t> </a:t>
            </a:r>
            <a:r>
              <a:rPr b="1" spc="-5">
                <a:effectLst>
                  <a:outerShdw blurRad="38100" dist="38100" dir="2700000" algn="tl">
                    <a:srgbClr val="000000">
                      <a:alpha val="43137"/>
                    </a:srgbClr>
                  </a:outerShdw>
                </a:effectLst>
              </a:rPr>
              <a:t>Up </a:t>
            </a:r>
            <a:r>
              <a:rPr b="1">
                <a:effectLst>
                  <a:outerShdw blurRad="38100" dist="38100" dir="2700000" algn="tl">
                    <a:srgbClr val="000000">
                      <a:alpha val="43137"/>
                    </a:srgbClr>
                  </a:outerShdw>
                </a:effectLst>
              </a:rPr>
              <a:t>:</a:t>
            </a:r>
            <a:r>
              <a:rPr b="1" spc="-100">
                <a:effectLst>
                  <a:outerShdw blurRad="38100" dist="38100" dir="2700000" algn="tl">
                    <a:srgbClr val="000000">
                      <a:alpha val="43137"/>
                    </a:srgbClr>
                  </a:outerShdw>
                </a:effectLst>
              </a:rPr>
              <a:t> </a:t>
            </a:r>
            <a:r>
              <a:rPr b="1" spc="-5">
                <a:effectLst>
                  <a:outerShdw blurRad="38100" dist="38100" dir="2700000" algn="tl">
                    <a:srgbClr val="000000">
                      <a:alpha val="43137"/>
                    </a:srgbClr>
                  </a:outerShdw>
                </a:effectLst>
              </a:rPr>
              <a:t>bootloader</a:t>
            </a:r>
          </a:p>
        </p:txBody>
      </p:sp>
      <p:sp>
        <p:nvSpPr>
          <p:cNvPr id="40" name="object 26">
            <a:extLst>
              <a:ext uri="{FF2B5EF4-FFF2-40B4-BE49-F238E27FC236}">
                <a16:creationId xmlns:a16="http://schemas.microsoft.com/office/drawing/2014/main" id="{7C2E3A18-433E-46E7-AFF1-E78040FB0E15}"/>
              </a:ext>
            </a:extLst>
          </p:cNvPr>
          <p:cNvSpPr txBox="1"/>
          <p:nvPr/>
        </p:nvSpPr>
        <p:spPr>
          <a:xfrm>
            <a:off x="3519170" y="1927859"/>
            <a:ext cx="84455" cy="269240"/>
          </a:xfrm>
          <a:prstGeom prst="rect">
            <a:avLst/>
          </a:prstGeom>
        </p:spPr>
        <p:txBody>
          <a:bodyPr vert="horz" wrap="square" lIns="0" tIns="12700" rIns="0" bIns="0" rtlCol="0">
            <a:spAutoFit/>
          </a:bodyPr>
          <a:lstStyle>
            <a:defPPr>
              <a:defRPr lang="en-US"/>
            </a:defPPr>
          </a:lstStyle>
          <a:p>
            <a:pPr>
              <a:lnSpc>
                <a:spcPct val="100000"/>
              </a:lnSpc>
              <a:spcBef>
                <a:spcPts val="100"/>
              </a:spcBef>
            </a:pPr>
            <a:r>
              <a:rPr sz="1600">
                <a:latin typeface="Liberation Sans"/>
                <a:cs typeface="Liberation Sans"/>
              </a:rPr>
              <a:t>•</a:t>
            </a:r>
            <a:endParaRPr sz="1600">
              <a:latin typeface="Liberation Sans"/>
              <a:cs typeface="Liberation Sans"/>
            </a:endParaRPr>
          </a:p>
        </p:txBody>
      </p:sp>
      <p:sp>
        <p:nvSpPr>
          <p:cNvPr id="41" name="object 27">
            <a:extLst>
              <a:ext uri="{FF2B5EF4-FFF2-40B4-BE49-F238E27FC236}">
                <a16:creationId xmlns:a16="http://schemas.microsoft.com/office/drawing/2014/main" id="{51551B17-6F22-4F03-AC15-981DB819CC2B}"/>
              </a:ext>
            </a:extLst>
          </p:cNvPr>
          <p:cNvSpPr txBox="1"/>
          <p:nvPr/>
        </p:nvSpPr>
        <p:spPr>
          <a:xfrm>
            <a:off x="498622" y="1334044"/>
            <a:ext cx="11693378" cy="1490152"/>
          </a:xfrm>
          <a:prstGeom prst="rect">
            <a:avLst/>
          </a:prstGeom>
        </p:spPr>
        <p:txBody>
          <a:bodyPr vert="horz" wrap="square" lIns="0" tIns="12700" rIns="0" bIns="0" rtlCol="0">
            <a:spAutoFit/>
          </a:bodyPr>
          <a:lstStyle>
            <a:defPPr>
              <a:defRPr lang="en-US"/>
            </a:defPPr>
          </a:lstStyle>
          <a:p>
            <a:pPr marL="342900" indent="-342900">
              <a:lnSpc>
                <a:spcPct val="100000"/>
              </a:lnSpc>
              <a:spcBef>
                <a:spcPts val="100"/>
              </a:spcBef>
              <a:buFont typeface="Arial" pitchFamily="34" charset="0"/>
              <a:buChar char="•"/>
            </a:pPr>
            <a:r>
              <a:rPr sz="2400" spc="-5">
                <a:cs typeface="Liberation Sans"/>
              </a:rPr>
              <a:t>May also allow </a:t>
            </a:r>
            <a:r>
              <a:rPr sz="2400">
                <a:cs typeface="Liberation Sans"/>
              </a:rPr>
              <a:t>the </a:t>
            </a:r>
            <a:r>
              <a:rPr sz="2400" spc="-5">
                <a:cs typeface="Liberation Sans"/>
              </a:rPr>
              <a:t>user </a:t>
            </a:r>
            <a:r>
              <a:rPr sz="2400" spc="5">
                <a:cs typeface="Liberation Sans"/>
              </a:rPr>
              <a:t>to </a:t>
            </a:r>
            <a:r>
              <a:rPr sz="2400">
                <a:cs typeface="Liberation Sans"/>
              </a:rPr>
              <a:t>select </a:t>
            </a:r>
            <a:r>
              <a:rPr sz="2400" spc="-10">
                <a:cs typeface="Liberation Sans"/>
              </a:rPr>
              <a:t>which </a:t>
            </a:r>
            <a:r>
              <a:rPr sz="2400">
                <a:cs typeface="Liberation Sans"/>
              </a:rPr>
              <a:t>OS </a:t>
            </a:r>
            <a:r>
              <a:rPr sz="2400" spc="5">
                <a:cs typeface="Liberation Sans"/>
              </a:rPr>
              <a:t>to </a:t>
            </a:r>
            <a:r>
              <a:rPr sz="2400" spc="-5">
                <a:cs typeface="Liberation Sans"/>
              </a:rPr>
              <a:t>load  (eg. Windows or</a:t>
            </a:r>
            <a:r>
              <a:rPr sz="2400" spc="25">
                <a:cs typeface="Liberation Sans"/>
              </a:rPr>
              <a:t> </a:t>
            </a:r>
            <a:r>
              <a:rPr sz="2400" spc="-5">
                <a:cs typeface="Liberation Sans"/>
              </a:rPr>
              <a:t>Linux)</a:t>
            </a:r>
            <a:endParaRPr lang="en-US" sz="2400" spc="-5">
              <a:cs typeface="Liberation Sans"/>
            </a:endParaRPr>
          </a:p>
          <a:p>
            <a:pPr marL="342900" indent="-342900">
              <a:spcBef>
                <a:spcPts val="10"/>
              </a:spcBef>
              <a:buFont typeface="Arial" pitchFamily="34" charset="0"/>
              <a:buChar char="•"/>
              <a:tabLst>
                <a:tab pos="741045"/>
                <a:tab pos="741680"/>
              </a:tabLst>
            </a:pPr>
            <a:r>
              <a:rPr lang="en-IN" sz="2400">
                <a:cs typeface="Liberation Sans"/>
              </a:rPr>
              <a:t>Disable </a:t>
            </a:r>
            <a:r>
              <a:rPr lang="en-IN" sz="2400" spc="-5">
                <a:cs typeface="Liberation Sans"/>
              </a:rPr>
              <a:t>interrupts</a:t>
            </a:r>
            <a:r>
              <a:rPr lang="en-IN" sz="2400" spc="5">
                <a:cs typeface="Liberation Sans"/>
              </a:rPr>
              <a:t> </a:t>
            </a:r>
            <a:endParaRPr lang="en-IN" sz="2400">
              <a:cs typeface="Liberation Sans"/>
            </a:endParaRPr>
          </a:p>
          <a:p>
            <a:pPr marL="342900" indent="-342900">
              <a:spcBef>
                <a:spcPts val="10"/>
              </a:spcBef>
              <a:buFont typeface="Arial" pitchFamily="34" charset="0"/>
              <a:buChar char="•"/>
              <a:tabLst>
                <a:tab pos="741045"/>
                <a:tab pos="741680"/>
              </a:tabLst>
            </a:pPr>
            <a:r>
              <a:rPr lang="en-IN" sz="2400" spc="-5">
                <a:cs typeface="Liberation Sans"/>
              </a:rPr>
              <a:t>Switch from real </a:t>
            </a:r>
            <a:r>
              <a:rPr lang="en-IN" sz="2400">
                <a:cs typeface="Liberation Sans"/>
              </a:rPr>
              <a:t>mode </a:t>
            </a:r>
            <a:r>
              <a:rPr lang="en-IN" sz="2400" spc="5">
                <a:cs typeface="Liberation Sans"/>
              </a:rPr>
              <a:t>to </a:t>
            </a:r>
            <a:r>
              <a:rPr lang="en-IN" sz="2400" spc="-5">
                <a:cs typeface="Liberation Sans"/>
              </a:rPr>
              <a:t>protected</a:t>
            </a:r>
            <a:r>
              <a:rPr lang="en-IN" sz="2400" spc="20">
                <a:cs typeface="Liberation Sans"/>
              </a:rPr>
              <a:t> </a:t>
            </a:r>
            <a:r>
              <a:rPr lang="en-IN" sz="2400" spc="-5">
                <a:cs typeface="Liberation Sans"/>
              </a:rPr>
              <a:t>mode</a:t>
            </a:r>
            <a:endParaRPr lang="en-IN" sz="2400">
              <a:cs typeface="Liberation Sans"/>
            </a:endParaRPr>
          </a:p>
          <a:p>
            <a:pPr marL="342900" indent="-342900">
              <a:buFont typeface="Arial" pitchFamily="34" charset="0"/>
              <a:buChar char="•"/>
              <a:tabLst>
                <a:tab pos="741045"/>
                <a:tab pos="741680"/>
              </a:tabLst>
            </a:pPr>
            <a:r>
              <a:rPr lang="en-IN" sz="2400" spc="-5">
                <a:cs typeface="Liberation Sans"/>
              </a:rPr>
              <a:t>Read operating system from</a:t>
            </a:r>
            <a:r>
              <a:rPr lang="en-IN" sz="2400" spc="30">
                <a:cs typeface="Liberation Sans"/>
              </a:rPr>
              <a:t> </a:t>
            </a:r>
            <a:r>
              <a:rPr lang="en-IN" sz="2400">
                <a:cs typeface="Liberation Sans"/>
              </a:rPr>
              <a:t>disk</a:t>
            </a:r>
            <a:endParaRPr sz="2400">
              <a:cs typeface="Liberation Sans"/>
            </a:endParaRPr>
          </a:p>
        </p:txBody>
      </p:sp>
      <p:sp>
        <p:nvSpPr>
          <p:cNvPr id="51" name="object 37">
            <a:extLst>
              <a:ext uri="{FF2B5EF4-FFF2-40B4-BE49-F238E27FC236}">
                <a16:creationId xmlns:a16="http://schemas.microsoft.com/office/drawing/2014/main" id="{3A436512-4487-4A0F-94A2-32A81C119C93}"/>
              </a:ext>
            </a:extLst>
          </p:cNvPr>
          <p:cNvSpPr txBox="1"/>
          <p:nvPr/>
        </p:nvSpPr>
        <p:spPr>
          <a:xfrm>
            <a:off x="8817609" y="6604332"/>
            <a:ext cx="274320" cy="224154"/>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45"/>
              </a:lnSpc>
            </a:pPr>
            <a:fld id="{81D60167-4931-47E6-BA6A-407CBD079E47}" type="slidenum">
              <a:rPr lang="en-US" smtClean="0"/>
              <a:pPr marL="38100">
                <a:lnSpc>
                  <a:spcPts val="1645"/>
                </a:lnSpc>
              </a:pPr>
              <a:t>16</a:t>
            </a:fld>
            <a:endParaRPr lang="en-US"/>
          </a:p>
        </p:txBody>
      </p:sp>
      <p:graphicFrame>
        <p:nvGraphicFramePr>
          <p:cNvPr id="4" name="Table 3">
            <a:extLst>
              <a:ext uri="{FF2B5EF4-FFF2-40B4-BE49-F238E27FC236}">
                <a16:creationId xmlns:a16="http://schemas.microsoft.com/office/drawing/2014/main" id="{5B516904-B6D3-4765-B069-7D1963418B17}"/>
              </a:ext>
            </a:extLst>
          </p:cNvPr>
          <p:cNvGraphicFramePr>
            <a:graphicFrameLocks noGrp="1"/>
          </p:cNvGraphicFramePr>
          <p:nvPr>
            <p:extLst>
              <p:ext uri="{D42A27DB-BD31-4B8C-83A1-F6EECF244321}">
                <p14:modId xmlns:p14="http://schemas.microsoft.com/office/powerpoint/2010/main" val="2622446564"/>
              </p:ext>
            </p:extLst>
          </p:nvPr>
        </p:nvGraphicFramePr>
        <p:xfrm>
          <a:off x="293378" y="3090622"/>
          <a:ext cx="11605243" cy="3396103"/>
        </p:xfrm>
        <a:graphic>
          <a:graphicData uri="http://schemas.openxmlformats.org/drawingml/2006/table">
            <a:tbl>
              <a:tblPr firstRow="1">
                <a:tableStyleId>{72833802-FEF1-4C79-8D5D-14CF1EAF98D9}</a:tableStyleId>
              </a:tblPr>
              <a:tblGrid>
                <a:gridCol w="4006325">
                  <a:extLst>
                    <a:ext uri="{9D8B030D-6E8A-4147-A177-3AD203B41FA5}">
                      <a16:colId xmlns:a16="http://schemas.microsoft.com/office/drawing/2014/main" val="2397890412"/>
                    </a:ext>
                  </a:extLst>
                </a:gridCol>
                <a:gridCol w="7598918">
                  <a:extLst>
                    <a:ext uri="{9D8B030D-6E8A-4147-A177-3AD203B41FA5}">
                      <a16:colId xmlns:a16="http://schemas.microsoft.com/office/drawing/2014/main" val="604671235"/>
                    </a:ext>
                  </a:extLst>
                </a:gridCol>
              </a:tblGrid>
              <a:tr h="0">
                <a:tc>
                  <a:txBody>
                    <a:bodyPr vert="horz" wrap="square"/>
                    <a:lstStyle>
                      <a:defPPr/>
                    </a:lstStyle>
                    <a:p>
                      <a:pPr algn="l" fontAlgn="b"/>
                      <a:r>
                        <a:rPr lang="en-US" sz="2000" b="1">
                          <a:effectLst/>
                        </a:rPr>
                        <a:t>Name of the bootloader</a:t>
                      </a:r>
                    </a:p>
                  </a:txBody>
                  <a:tcPr marL="65929" marR="65929" marT="65929" marB="65929" anchor="b">
                    <a:solidFill>
                      <a:srgbClr val="BA1A1A"/>
                    </a:solidFill>
                  </a:tcPr>
                </a:tc>
                <a:tc>
                  <a:txBody>
                    <a:bodyPr vert="horz" wrap="square"/>
                    <a:lstStyle>
                      <a:defPPr/>
                    </a:lstStyle>
                    <a:p>
                      <a:pPr algn="l" fontAlgn="b"/>
                      <a:r>
                        <a:rPr lang="en-US" sz="2000" b="1">
                          <a:effectLst/>
                        </a:rPr>
                        <a:t>Description</a:t>
                      </a:r>
                    </a:p>
                  </a:txBody>
                  <a:tcPr marL="65929" marR="65929" marT="65929" marB="65929" anchor="b">
                    <a:solidFill>
                      <a:srgbClr val="BA1A1A"/>
                    </a:solidFill>
                  </a:tcPr>
                </a:tc>
                <a:extLst>
                  <a:ext uri="{0D108BD9-81ED-4DB2-BD59-A6C34878D82A}">
                    <a16:rowId xmlns:a16="http://schemas.microsoft.com/office/drawing/2014/main" val="3945822115"/>
                  </a:ext>
                </a:extLst>
              </a:tr>
              <a:tr h="246500">
                <a:tc>
                  <a:txBody>
                    <a:bodyPr vert="horz" wrap="square"/>
                    <a:lstStyle>
                      <a:defPPr/>
                    </a:lstStyle>
                    <a:p>
                      <a:pPr fontAlgn="t"/>
                      <a:r>
                        <a:rPr lang="en-US" sz="2000">
                          <a:effectLst/>
                        </a:rPr>
                        <a:t>Bootmgr</a:t>
                      </a:r>
                    </a:p>
                  </a:txBody>
                  <a:tcPr marL="26372" marR="26372" marT="26372" marB="26372"/>
                </a:tc>
                <a:tc>
                  <a:txBody>
                    <a:bodyPr vert="horz" wrap="square"/>
                    <a:lstStyle>
                      <a:defPPr/>
                    </a:lstStyle>
                    <a:p>
                      <a:pPr fontAlgn="t"/>
                      <a:r>
                        <a:rPr lang="en-IN" sz="2000">
                          <a:effectLst/>
                        </a:rPr>
                        <a:t>Microsoft systems since Windows Vista and Windows Server 2008</a:t>
                      </a:r>
                    </a:p>
                  </a:txBody>
                  <a:tcPr marL="26372" marR="26372" marT="26372" marB="26372"/>
                </a:tc>
                <a:extLst>
                  <a:ext uri="{0D108BD9-81ED-4DB2-BD59-A6C34878D82A}">
                    <a16:rowId xmlns:a16="http://schemas.microsoft.com/office/drawing/2014/main" val="4099403029"/>
                  </a:ext>
                </a:extLst>
              </a:tr>
              <a:tr h="246500">
                <a:tc>
                  <a:txBody>
                    <a:bodyPr vert="horz" wrap="square"/>
                    <a:lstStyle>
                      <a:defPPr/>
                    </a:lstStyle>
                    <a:p>
                      <a:pPr fontAlgn="t"/>
                      <a:r>
                        <a:rPr lang="en-US" sz="2000">
                          <a:effectLst/>
                        </a:rPr>
                        <a:t>NT loader (NTLDR)</a:t>
                      </a:r>
                    </a:p>
                  </a:txBody>
                  <a:tcPr marL="26372" marR="26372" marT="26372" marB="26372"/>
                </a:tc>
                <a:tc>
                  <a:txBody>
                    <a:bodyPr vert="horz" wrap="square"/>
                    <a:lstStyle>
                      <a:defPPr/>
                    </a:lstStyle>
                    <a:p>
                      <a:pPr fontAlgn="t"/>
                      <a:r>
                        <a:rPr lang="en-IN" sz="2000">
                          <a:effectLst/>
                        </a:rPr>
                        <a:t>Microsoft systems until Windows XP and Windows Server 2003</a:t>
                      </a:r>
                    </a:p>
                  </a:txBody>
                  <a:tcPr marL="26372" marR="26372" marT="26372" marB="26372"/>
                </a:tc>
                <a:extLst>
                  <a:ext uri="{0D108BD9-81ED-4DB2-BD59-A6C34878D82A}">
                    <a16:rowId xmlns:a16="http://schemas.microsoft.com/office/drawing/2014/main" val="1682277578"/>
                  </a:ext>
                </a:extLst>
              </a:tr>
              <a:tr h="246500">
                <a:tc>
                  <a:txBody>
                    <a:bodyPr vert="horz" wrap="square"/>
                    <a:lstStyle>
                      <a:defPPr/>
                    </a:lstStyle>
                    <a:p>
                      <a:pPr fontAlgn="t"/>
                      <a:r>
                        <a:rPr lang="en-US" sz="2000" err="1">
                          <a:effectLst/>
                        </a:rPr>
                        <a:t>barebox</a:t>
                      </a:r>
                      <a:endParaRPr lang="en-US" sz="2000">
                        <a:effectLst/>
                      </a:endParaRPr>
                    </a:p>
                  </a:txBody>
                  <a:tcPr marL="26372" marR="26372" marT="26372" marB="26372"/>
                </a:tc>
                <a:tc>
                  <a:txBody>
                    <a:bodyPr vert="horz" wrap="square"/>
                    <a:lstStyle>
                      <a:defPPr/>
                    </a:lstStyle>
                    <a:p>
                      <a:pPr fontAlgn="t"/>
                      <a:r>
                        <a:rPr lang="en-IN" sz="2000">
                          <a:effectLst/>
                        </a:rPr>
                        <a:t>embedded systems in printers, cameras, cars, airplanes, and more</a:t>
                      </a:r>
                    </a:p>
                  </a:txBody>
                  <a:tcPr marL="26372" marR="26372" marT="26372" marB="26372"/>
                </a:tc>
                <a:extLst>
                  <a:ext uri="{0D108BD9-81ED-4DB2-BD59-A6C34878D82A}">
                    <a16:rowId xmlns:a16="http://schemas.microsoft.com/office/drawing/2014/main" val="961738900"/>
                  </a:ext>
                </a:extLst>
              </a:tr>
              <a:tr h="246500">
                <a:tc>
                  <a:txBody>
                    <a:bodyPr vert="horz" wrap="square"/>
                    <a:lstStyle>
                      <a:defPPr/>
                    </a:lstStyle>
                    <a:p>
                      <a:pPr fontAlgn="t"/>
                      <a:r>
                        <a:rPr lang="en-US" sz="2000">
                          <a:effectLst/>
                        </a:rPr>
                        <a:t>boot.efi</a:t>
                      </a:r>
                    </a:p>
                  </a:txBody>
                  <a:tcPr marL="26372" marR="26372" marT="26372" marB="26372"/>
                </a:tc>
                <a:tc>
                  <a:txBody>
                    <a:bodyPr vert="horz" wrap="square"/>
                    <a:lstStyle>
                      <a:defPPr/>
                    </a:lstStyle>
                    <a:p>
                      <a:pPr fontAlgn="t"/>
                      <a:r>
                        <a:rPr lang="en-IN" sz="2000">
                          <a:effectLst/>
                        </a:rPr>
                        <a:t>EFI bootloader that has been used in Mac devices since 2006</a:t>
                      </a:r>
                    </a:p>
                  </a:txBody>
                  <a:tcPr marL="26372" marR="26372" marT="26372" marB="26372"/>
                </a:tc>
                <a:extLst>
                  <a:ext uri="{0D108BD9-81ED-4DB2-BD59-A6C34878D82A}">
                    <a16:rowId xmlns:a16="http://schemas.microsoft.com/office/drawing/2014/main" val="1044857397"/>
                  </a:ext>
                </a:extLst>
              </a:tr>
              <a:tr h="246500">
                <a:tc>
                  <a:txBody>
                    <a:bodyPr vert="horz" wrap="square"/>
                    <a:lstStyle>
                      <a:defPPr/>
                    </a:lstStyle>
                    <a:p>
                      <a:pPr fontAlgn="t"/>
                      <a:r>
                        <a:rPr lang="en-US" sz="2000">
                          <a:effectLst/>
                        </a:rPr>
                        <a:t>BootX</a:t>
                      </a:r>
                    </a:p>
                  </a:txBody>
                  <a:tcPr marL="26372" marR="26372" marT="26372" marB="26372"/>
                </a:tc>
                <a:tc>
                  <a:txBody>
                    <a:bodyPr vert="horz" wrap="square"/>
                    <a:lstStyle>
                      <a:defPPr/>
                    </a:lstStyle>
                    <a:p>
                      <a:pPr fontAlgn="t"/>
                      <a:r>
                        <a:rPr lang="en-US" sz="2000">
                          <a:effectLst/>
                        </a:rPr>
                        <a:t>former bootloader for Mac operating systems</a:t>
                      </a:r>
                    </a:p>
                  </a:txBody>
                  <a:tcPr marL="26372" marR="26372" marT="26372" marB="26372"/>
                </a:tc>
                <a:extLst>
                  <a:ext uri="{0D108BD9-81ED-4DB2-BD59-A6C34878D82A}">
                    <a16:rowId xmlns:a16="http://schemas.microsoft.com/office/drawing/2014/main" val="3585766661"/>
                  </a:ext>
                </a:extLst>
              </a:tr>
              <a:tr h="456637">
                <a:tc>
                  <a:txBody>
                    <a:bodyPr vert="horz" wrap="square"/>
                    <a:lstStyle>
                      <a:defPPr/>
                    </a:lstStyle>
                    <a:p>
                      <a:pPr fontAlgn="t"/>
                      <a:r>
                        <a:rPr lang="en-US" sz="2000">
                          <a:effectLst/>
                        </a:rPr>
                        <a:t>Grand Unified Bootloader (GRUB)</a:t>
                      </a:r>
                    </a:p>
                  </a:txBody>
                  <a:tcPr marL="26372" marR="26372" marT="26372" marB="26372"/>
                </a:tc>
                <a:tc>
                  <a:txBody>
                    <a:bodyPr vert="horz" wrap="square"/>
                    <a:lstStyle>
                      <a:defPPr/>
                    </a:lstStyle>
                    <a:p>
                      <a:pPr fontAlgn="t"/>
                      <a:r>
                        <a:rPr lang="en-IN" sz="2000">
                          <a:effectLst/>
                        </a:rPr>
                        <a:t>free boot program for Unix-like operating systems such as Linux</a:t>
                      </a:r>
                    </a:p>
                  </a:txBody>
                  <a:tcPr marL="26372" marR="26372" marT="26372" marB="26372"/>
                </a:tc>
                <a:extLst>
                  <a:ext uri="{0D108BD9-81ED-4DB2-BD59-A6C34878D82A}">
                    <a16:rowId xmlns:a16="http://schemas.microsoft.com/office/drawing/2014/main" val="3097860128"/>
                  </a:ext>
                </a:extLst>
              </a:tr>
              <a:tr h="246500">
                <a:tc>
                  <a:txBody>
                    <a:bodyPr vert="horz" wrap="square"/>
                    <a:lstStyle>
                      <a:defPPr/>
                    </a:lstStyle>
                    <a:p>
                      <a:pPr fontAlgn="t"/>
                      <a:r>
                        <a:rPr lang="en-US" sz="2000">
                          <a:effectLst/>
                        </a:rPr>
                        <a:t>ARM Core Bootloader</a:t>
                      </a:r>
                    </a:p>
                  </a:txBody>
                  <a:tcPr marL="26372" marR="26372" marT="26372" marB="26372"/>
                </a:tc>
                <a:tc>
                  <a:txBody>
                    <a:bodyPr vert="horz" wrap="square"/>
                    <a:lstStyle>
                      <a:defPPr/>
                    </a:lstStyle>
                    <a:p>
                      <a:pPr fontAlgn="t"/>
                      <a:r>
                        <a:rPr lang="en-IN" sz="2000">
                          <a:effectLst/>
                        </a:rPr>
                        <a:t>bootloader for microcontrollers (used in iPhones among others)</a:t>
                      </a:r>
                    </a:p>
                  </a:txBody>
                  <a:tcPr marL="26372" marR="26372" marT="26372" marB="26372"/>
                </a:tc>
                <a:extLst>
                  <a:ext uri="{0D108BD9-81ED-4DB2-BD59-A6C34878D82A}">
                    <a16:rowId xmlns:a16="http://schemas.microsoft.com/office/drawing/2014/main" val="1915736817"/>
                  </a:ext>
                </a:extLst>
              </a:tr>
              <a:tr h="246500">
                <a:tc>
                  <a:txBody>
                    <a:bodyPr vert="horz" wrap="square"/>
                    <a:lstStyle>
                      <a:defPPr/>
                    </a:lstStyle>
                    <a:p>
                      <a:pPr fontAlgn="t"/>
                      <a:r>
                        <a:rPr lang="en-US" sz="2000">
                          <a:effectLst/>
                        </a:rPr>
                        <a:t>OpenBIOS</a:t>
                      </a:r>
                    </a:p>
                  </a:txBody>
                  <a:tcPr marL="26372" marR="26372" marT="26372" marB="26372"/>
                </a:tc>
                <a:tc>
                  <a:txBody>
                    <a:bodyPr vert="horz" wrap="square"/>
                    <a:lstStyle>
                      <a:defPPr/>
                    </a:lstStyle>
                    <a:p>
                      <a:pPr fontAlgn="t"/>
                      <a:r>
                        <a:rPr lang="en-IN" sz="2000">
                          <a:effectLst/>
                        </a:rPr>
                        <a:t>free, portable boot manager under a GNU-GPL license</a:t>
                      </a:r>
                    </a:p>
                  </a:txBody>
                  <a:tcPr marL="26372" marR="26372" marT="26372" marB="26372"/>
                </a:tc>
                <a:extLst>
                  <a:ext uri="{0D108BD9-81ED-4DB2-BD59-A6C34878D82A}">
                    <a16:rowId xmlns:a16="http://schemas.microsoft.com/office/drawing/2014/main" val="1304263513"/>
                  </a:ext>
                </a:extLst>
              </a:tr>
            </a:tbl>
          </a:graphicData>
        </a:graphic>
      </p:graphicFrame>
    </p:spTree>
    <p:extLst>
      <p:ext uri="{BB962C8B-B14F-4D97-AF65-F5344CB8AC3E}">
        <p14:creationId xmlns:p14="http://schemas.microsoft.com/office/powerpoint/2010/main" val="33708984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t>First In First Out (FIFO)</a:t>
            </a:r>
            <a:endParaRPr lang="en-US" sz="4400"/>
          </a:p>
        </p:txBody>
      </p:sp>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 xmlns:a16="http://schemas.microsoft.com/office/drawing/2014/main" id="{F637BF83-7EB9-4FCB-A55C-6DA2F548125B}"/>
              </a:ext>
            </a:extLst>
          </p:cNvPr>
          <p:cNvSpPr txBox="1"/>
          <p:nvPr/>
        </p:nvSpPr>
        <p:spPr>
          <a:xfrm>
            <a:off x="278243" y="1583699"/>
            <a:ext cx="4159645" cy="4462760"/>
          </a:xfrm>
          <a:prstGeom prst="rect">
            <a:avLst/>
          </a:prstGeom>
          <a:noFill/>
        </p:spPr>
        <p:txBody>
          <a:bodyPr wrap="square">
            <a:spAutoFit/>
          </a:bodyPr>
          <a:lstStyle>
            <a:defPPr>
              <a:defRPr lang="en-US"/>
            </a:defPPr>
          </a:lstStyle>
          <a:p>
            <a:pPr>
              <a:spcBef>
                <a:spcPts val="600"/>
              </a:spcBef>
              <a:spcAft>
                <a:spcPts val="600"/>
              </a:spcAft>
            </a:pPr>
            <a:r>
              <a:rPr lang="en-US" sz="2400"/>
              <a:t>This is the simplest page replacement algorithm. </a:t>
            </a:r>
            <a:endParaRPr lang="en-US" sz="2400" smtClean="0"/>
          </a:p>
          <a:p>
            <a:pPr>
              <a:spcBef>
                <a:spcPts val="600"/>
              </a:spcBef>
              <a:spcAft>
                <a:spcPts val="600"/>
              </a:spcAft>
            </a:pPr>
            <a:r>
              <a:rPr lang="en-US" sz="2400" smtClean="0"/>
              <a:t>In </a:t>
            </a:r>
            <a:r>
              <a:rPr lang="en-US" sz="2400"/>
              <a:t>this algorithm, the operating system keeps track of all pages in the memory in a queue, the oldest page is in the front of the queue. </a:t>
            </a:r>
            <a:endParaRPr lang="en-US" sz="2400" smtClean="0"/>
          </a:p>
          <a:p>
            <a:pPr>
              <a:spcBef>
                <a:spcPts val="600"/>
              </a:spcBef>
              <a:spcAft>
                <a:spcPts val="600"/>
              </a:spcAft>
            </a:pPr>
            <a:r>
              <a:rPr lang="en-US" sz="2400" smtClean="0"/>
              <a:t>When </a:t>
            </a:r>
            <a:r>
              <a:rPr lang="en-US" sz="2400"/>
              <a:t>a page needs to be replaced page in the front of the queue is selected for removal.</a:t>
            </a:r>
          </a:p>
        </p:txBody>
      </p:sp>
      <p:pic>
        <p:nvPicPr>
          <p:cNvPr id="14" name="Picture 2" descr="https://media.geeksforgeeks.org/wp-content/uploads/20190412160604/fifo2.png">
            <a:extLst>
              <a:ext uri="{FF2B5EF4-FFF2-40B4-BE49-F238E27FC236}">
                <a16:creationId xmlns="" xmlns:a16="http://schemas.microsoft.com/office/drawing/2014/main" id="{A1CE30E6-C82E-408D-A2AC-ABC41BE353AE}"/>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auto">
          <a:xfrm>
            <a:off x="5621316" y="1024456"/>
            <a:ext cx="5880294" cy="5242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7308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6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t>First In First Out (FIFO</a:t>
            </a:r>
            <a:r>
              <a:rPr lang="en-US" sz="4400" b="1" smtClean="0"/>
              <a:t>) - </a:t>
            </a:r>
            <a:r>
              <a:rPr lang="en-US" sz="4400" err="1" smtClean="0"/>
              <a:t>Belady'sAnomaly</a:t>
            </a:r>
            <a:endParaRPr lang="en-US" sz="4400"/>
          </a:p>
        </p:txBody>
      </p:sp>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 xmlns:a16="http://schemas.microsoft.com/office/drawing/2014/main" id="{F637BF83-7EB9-4FCB-A55C-6DA2F548125B}"/>
              </a:ext>
            </a:extLst>
          </p:cNvPr>
          <p:cNvSpPr txBox="1"/>
          <p:nvPr/>
        </p:nvSpPr>
        <p:spPr>
          <a:xfrm>
            <a:off x="278243" y="1583699"/>
            <a:ext cx="11166021" cy="1354217"/>
          </a:xfrm>
          <a:prstGeom prst="rect">
            <a:avLst/>
          </a:prstGeom>
          <a:noFill/>
        </p:spPr>
        <p:txBody>
          <a:bodyPr wrap="square">
            <a:spAutoFit/>
          </a:bodyPr>
          <a:lstStyle>
            <a:defPPr>
              <a:defRPr lang="en-US"/>
            </a:defPPr>
          </a:lstStyle>
          <a:p>
            <a:pPr>
              <a:spcBef>
                <a:spcPts val="600"/>
              </a:spcBef>
              <a:spcAft>
                <a:spcPts val="600"/>
              </a:spcAft>
            </a:pPr>
            <a:r>
              <a:rPr lang="en-US" sz="2400"/>
              <a:t> In FIFO page replacement algorithm, the number of page faults will get increased with the increment in number of frames</a:t>
            </a:r>
            <a:r>
              <a:rPr lang="en-US" sz="2400" smtClean="0"/>
              <a:t>.</a:t>
            </a:r>
          </a:p>
          <a:p>
            <a:pPr>
              <a:spcBef>
                <a:spcPts val="600"/>
              </a:spcBef>
              <a:spcAft>
                <a:spcPts val="600"/>
              </a:spcAft>
            </a:pPr>
            <a:r>
              <a:rPr lang="en-US" sz="2400"/>
              <a:t>The reference String is given as 0 1 5 3 0 1 4 0 1 5 3 4</a:t>
            </a:r>
          </a:p>
        </p:txBody>
      </p:sp>
      <p:graphicFrame>
        <p:nvGraphicFramePr>
          <p:cNvPr id="3" name="Table 2"/>
          <p:cNvGraphicFramePr>
            <a:graphicFrameLocks noGrp="1"/>
          </p:cNvGraphicFramePr>
          <p:nvPr>
            <p:extLst>
              <p:ext uri="{D42A27DB-BD31-4B8C-83A1-F6EECF244321}">
                <p14:modId xmlns:p14="http://schemas.microsoft.com/office/powerpoint/2010/main" val="3257780491"/>
              </p:ext>
            </p:extLst>
          </p:nvPr>
        </p:nvGraphicFramePr>
        <p:xfrm>
          <a:off x="402333" y="3293234"/>
          <a:ext cx="8744248" cy="2985580"/>
        </p:xfrm>
        <a:graphic>
          <a:graphicData uri="http://schemas.openxmlformats.org/drawingml/2006/table">
            <a:tbl>
              <a:tblPr/>
              <a:tblGrid>
                <a:gridCol w="1049999"/>
                <a:gridCol w="647155"/>
                <a:gridCol w="647155"/>
                <a:gridCol w="647155"/>
                <a:gridCol w="647155"/>
                <a:gridCol w="647155"/>
                <a:gridCol w="647155"/>
                <a:gridCol w="647155"/>
                <a:gridCol w="494755"/>
                <a:gridCol w="494755"/>
                <a:gridCol w="647155"/>
                <a:gridCol w="647155"/>
                <a:gridCol w="880344"/>
              </a:tblGrid>
              <a:tr h="597116">
                <a:tc>
                  <a:txBody>
                    <a:bodyPr vert="horz" wrap="square"/>
                    <a:lstStyle>
                      <a:defPPr/>
                    </a:lstStyle>
                    <a:p>
                      <a:pPr algn="l" fontAlgn="t"/>
                      <a:r>
                        <a:rPr lang="en-US" sz="1600">
                          <a:solidFill>
                            <a:srgbClr val="000000"/>
                          </a:solidFill>
                          <a:effectLst/>
                          <a:latin typeface="verdana"/>
                        </a:rPr>
                        <a:t>Request</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600">
                          <a:solidFill>
                            <a:srgbClr val="000000"/>
                          </a:solidFill>
                          <a:effectLst/>
                          <a:latin typeface="verdana"/>
                        </a:rPr>
                        <a:t>0</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600">
                          <a:solidFill>
                            <a:srgbClr val="000000"/>
                          </a:solidFill>
                          <a:effectLst/>
                          <a:latin typeface="verdana"/>
                        </a:rPr>
                        <a:t>1</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600">
                          <a:solidFill>
                            <a:srgbClr val="000000"/>
                          </a:solidFill>
                          <a:effectLst/>
                          <a:latin typeface="verdana"/>
                        </a:rPr>
                        <a:t>5</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600">
                          <a:solidFill>
                            <a:srgbClr val="000000"/>
                          </a:solidFill>
                          <a:effectLst/>
                          <a:latin typeface="verdana"/>
                        </a:rPr>
                        <a:t>3</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600">
                          <a:solidFill>
                            <a:srgbClr val="000000"/>
                          </a:solidFill>
                          <a:effectLst/>
                          <a:latin typeface="verdana"/>
                        </a:rPr>
                        <a:t>0</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600">
                          <a:solidFill>
                            <a:srgbClr val="000000"/>
                          </a:solidFill>
                          <a:effectLst/>
                          <a:latin typeface="verdana"/>
                        </a:rPr>
                        <a:t>1</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600">
                          <a:solidFill>
                            <a:srgbClr val="000000"/>
                          </a:solidFill>
                          <a:effectLst/>
                          <a:latin typeface="verdana"/>
                        </a:rPr>
                        <a:t>4</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600">
                          <a:solidFill>
                            <a:srgbClr val="000000"/>
                          </a:solidFill>
                          <a:effectLst/>
                          <a:latin typeface="verdana"/>
                        </a:rPr>
                        <a:t>0</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600">
                          <a:solidFill>
                            <a:srgbClr val="000000"/>
                          </a:solidFill>
                          <a:effectLst/>
                          <a:latin typeface="verdana"/>
                        </a:rPr>
                        <a:t>1</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600">
                          <a:solidFill>
                            <a:srgbClr val="000000"/>
                          </a:solidFill>
                          <a:effectLst/>
                          <a:latin typeface="verdana"/>
                        </a:rPr>
                        <a:t>5</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600">
                          <a:solidFill>
                            <a:srgbClr val="000000"/>
                          </a:solidFill>
                          <a:effectLst/>
                          <a:latin typeface="verdana"/>
                        </a:rPr>
                        <a:t>3</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600">
                          <a:solidFill>
                            <a:srgbClr val="000000"/>
                          </a:solidFill>
                          <a:effectLst/>
                          <a:latin typeface="verdana"/>
                        </a:rPr>
                        <a:t>4</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597116">
                <a:tc>
                  <a:txBody>
                    <a:bodyPr vert="horz" wrap="square"/>
                    <a:lstStyle>
                      <a:defPPr/>
                    </a:lstStyle>
                    <a:p>
                      <a:pPr algn="l" fontAlgn="t"/>
                      <a:r>
                        <a:rPr lang="en-US" sz="1600">
                          <a:solidFill>
                            <a:srgbClr val="000000"/>
                          </a:solidFill>
                          <a:effectLst/>
                          <a:latin typeface="verdana"/>
                        </a:rPr>
                        <a:t>Frame 3</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endParaRPr lang="te-IN" sz="1600">
                        <a:solidFill>
                          <a:srgbClr val="000000"/>
                        </a:solidFill>
                        <a:effectLst/>
                        <a:latin typeface="verdana"/>
                      </a:endParaRP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endParaRPr lang="te-IN" sz="1600">
                        <a:solidFill>
                          <a:srgbClr val="000000"/>
                        </a:solidFill>
                        <a:effectLst/>
                        <a:latin typeface="verdana"/>
                      </a:endParaRP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600">
                          <a:solidFill>
                            <a:srgbClr val="000000"/>
                          </a:solidFill>
                          <a:effectLst/>
                          <a:latin typeface="verdana"/>
                        </a:rPr>
                        <a:t>5</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600">
                          <a:solidFill>
                            <a:srgbClr val="000000"/>
                          </a:solidFill>
                          <a:effectLst/>
                          <a:latin typeface="verdana"/>
                        </a:rPr>
                        <a:t>5</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600">
                          <a:solidFill>
                            <a:srgbClr val="000000"/>
                          </a:solidFill>
                          <a:effectLst/>
                          <a:latin typeface="verdana"/>
                        </a:rPr>
                        <a:t>5</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600">
                          <a:solidFill>
                            <a:srgbClr val="000000"/>
                          </a:solidFill>
                          <a:effectLst/>
                          <a:latin typeface="verdana"/>
                        </a:rPr>
                        <a:t>1</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600">
                          <a:solidFill>
                            <a:srgbClr val="000000"/>
                          </a:solidFill>
                          <a:effectLst/>
                          <a:latin typeface="verdana"/>
                        </a:rPr>
                        <a:t>1</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600">
                          <a:solidFill>
                            <a:srgbClr val="000000"/>
                          </a:solidFill>
                          <a:effectLst/>
                          <a:latin typeface="verdana"/>
                        </a:rPr>
                        <a:t>1</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600">
                          <a:solidFill>
                            <a:srgbClr val="000000"/>
                          </a:solidFill>
                          <a:effectLst/>
                          <a:latin typeface="verdana"/>
                        </a:rPr>
                        <a:t>1</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600">
                          <a:solidFill>
                            <a:srgbClr val="000000"/>
                          </a:solidFill>
                          <a:effectLst/>
                          <a:latin typeface="verdana"/>
                        </a:rPr>
                        <a:t>1</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600">
                          <a:solidFill>
                            <a:srgbClr val="000000"/>
                          </a:solidFill>
                          <a:effectLst/>
                          <a:latin typeface="verdana"/>
                        </a:rPr>
                        <a:t>3</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600">
                          <a:solidFill>
                            <a:srgbClr val="000000"/>
                          </a:solidFill>
                          <a:effectLst/>
                          <a:latin typeface="verdana"/>
                        </a:rPr>
                        <a:t>3</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597116">
                <a:tc>
                  <a:txBody>
                    <a:bodyPr vert="horz" wrap="square"/>
                    <a:lstStyle>
                      <a:defPPr/>
                    </a:lstStyle>
                    <a:p>
                      <a:pPr algn="l" fontAlgn="t"/>
                      <a:r>
                        <a:rPr lang="en-US" sz="1600">
                          <a:solidFill>
                            <a:srgbClr val="000000"/>
                          </a:solidFill>
                          <a:effectLst/>
                          <a:latin typeface="verdana"/>
                        </a:rPr>
                        <a:t>Frame 2</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endParaRPr lang="te-IN" sz="1600">
                        <a:solidFill>
                          <a:srgbClr val="000000"/>
                        </a:solidFill>
                        <a:effectLst/>
                        <a:latin typeface="verdana"/>
                      </a:endParaRP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600">
                          <a:solidFill>
                            <a:srgbClr val="000000"/>
                          </a:solidFill>
                          <a:effectLst/>
                          <a:latin typeface="verdana"/>
                        </a:rPr>
                        <a:t>1</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600">
                          <a:solidFill>
                            <a:srgbClr val="000000"/>
                          </a:solidFill>
                          <a:effectLst/>
                          <a:latin typeface="verdana"/>
                        </a:rPr>
                        <a:t>1</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600">
                          <a:solidFill>
                            <a:srgbClr val="000000"/>
                          </a:solidFill>
                          <a:effectLst/>
                          <a:latin typeface="verdana"/>
                        </a:rPr>
                        <a:t>1</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600">
                          <a:solidFill>
                            <a:srgbClr val="000000"/>
                          </a:solidFill>
                          <a:effectLst/>
                          <a:latin typeface="verdana"/>
                        </a:rPr>
                        <a:t>0</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600">
                          <a:solidFill>
                            <a:srgbClr val="000000"/>
                          </a:solidFill>
                          <a:effectLst/>
                          <a:latin typeface="verdana"/>
                        </a:rPr>
                        <a:t>0</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600">
                          <a:solidFill>
                            <a:srgbClr val="000000"/>
                          </a:solidFill>
                          <a:effectLst/>
                          <a:latin typeface="verdana"/>
                        </a:rPr>
                        <a:t>0</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600">
                          <a:solidFill>
                            <a:srgbClr val="000000"/>
                          </a:solidFill>
                          <a:effectLst/>
                          <a:latin typeface="verdana"/>
                        </a:rPr>
                        <a:t>0</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600">
                          <a:solidFill>
                            <a:srgbClr val="000000"/>
                          </a:solidFill>
                          <a:effectLst/>
                          <a:latin typeface="verdana"/>
                        </a:rPr>
                        <a:t>0</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600">
                          <a:solidFill>
                            <a:srgbClr val="000000"/>
                          </a:solidFill>
                          <a:effectLst/>
                          <a:latin typeface="verdana"/>
                        </a:rPr>
                        <a:t>5</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600">
                          <a:solidFill>
                            <a:srgbClr val="000000"/>
                          </a:solidFill>
                          <a:effectLst/>
                          <a:latin typeface="verdana"/>
                        </a:rPr>
                        <a:t>5</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600">
                          <a:solidFill>
                            <a:srgbClr val="000000"/>
                          </a:solidFill>
                          <a:effectLst/>
                          <a:latin typeface="verdana"/>
                        </a:rPr>
                        <a:t>5</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597116">
                <a:tc>
                  <a:txBody>
                    <a:bodyPr vert="horz" wrap="square"/>
                    <a:lstStyle>
                      <a:defPPr/>
                    </a:lstStyle>
                    <a:p>
                      <a:pPr algn="l" fontAlgn="t"/>
                      <a:r>
                        <a:rPr lang="en-US" sz="1600">
                          <a:solidFill>
                            <a:srgbClr val="000000"/>
                          </a:solidFill>
                          <a:effectLst/>
                          <a:latin typeface="verdana"/>
                        </a:rPr>
                        <a:t>Frame 1</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600">
                          <a:solidFill>
                            <a:srgbClr val="000000"/>
                          </a:solidFill>
                          <a:effectLst/>
                          <a:latin typeface="verdana"/>
                        </a:rPr>
                        <a:t>0</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600">
                          <a:solidFill>
                            <a:srgbClr val="000000"/>
                          </a:solidFill>
                          <a:effectLst/>
                          <a:latin typeface="verdana"/>
                        </a:rPr>
                        <a:t>0</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600">
                          <a:solidFill>
                            <a:srgbClr val="000000"/>
                          </a:solidFill>
                          <a:effectLst/>
                          <a:latin typeface="verdana"/>
                        </a:rPr>
                        <a:t>0</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600">
                          <a:solidFill>
                            <a:srgbClr val="000000"/>
                          </a:solidFill>
                          <a:effectLst/>
                          <a:latin typeface="verdana"/>
                        </a:rPr>
                        <a:t>3</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600">
                          <a:solidFill>
                            <a:srgbClr val="000000"/>
                          </a:solidFill>
                          <a:effectLst/>
                          <a:latin typeface="verdana"/>
                        </a:rPr>
                        <a:t>3</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600">
                          <a:solidFill>
                            <a:srgbClr val="000000"/>
                          </a:solidFill>
                          <a:effectLst/>
                          <a:latin typeface="verdana"/>
                        </a:rPr>
                        <a:t>3</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600">
                          <a:solidFill>
                            <a:srgbClr val="000000"/>
                          </a:solidFill>
                          <a:effectLst/>
                          <a:latin typeface="verdana"/>
                        </a:rPr>
                        <a:t>4</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600">
                          <a:solidFill>
                            <a:srgbClr val="000000"/>
                          </a:solidFill>
                          <a:effectLst/>
                          <a:latin typeface="verdana"/>
                        </a:rPr>
                        <a:t>4</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600">
                          <a:solidFill>
                            <a:srgbClr val="000000"/>
                          </a:solidFill>
                          <a:effectLst/>
                          <a:latin typeface="verdana"/>
                        </a:rPr>
                        <a:t>4</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600">
                          <a:solidFill>
                            <a:srgbClr val="000000"/>
                          </a:solidFill>
                          <a:effectLst/>
                          <a:latin typeface="verdana"/>
                        </a:rPr>
                        <a:t>4</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600">
                          <a:solidFill>
                            <a:srgbClr val="000000"/>
                          </a:solidFill>
                          <a:effectLst/>
                          <a:latin typeface="verdana"/>
                        </a:rPr>
                        <a:t>4</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600">
                          <a:solidFill>
                            <a:srgbClr val="000000"/>
                          </a:solidFill>
                          <a:effectLst/>
                          <a:latin typeface="verdana"/>
                        </a:rPr>
                        <a:t>4</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597116">
                <a:tc>
                  <a:txBody>
                    <a:bodyPr vert="horz" wrap="square"/>
                    <a:lstStyle>
                      <a:defPPr/>
                    </a:lstStyle>
                    <a:p>
                      <a:pPr algn="l" fontAlgn="t"/>
                      <a:r>
                        <a:rPr lang="en-US" sz="1600">
                          <a:solidFill>
                            <a:srgbClr val="000000"/>
                          </a:solidFill>
                          <a:effectLst/>
                          <a:latin typeface="verdana"/>
                        </a:rPr>
                        <a:t>Miss/Hit</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en-US" sz="1600">
                          <a:solidFill>
                            <a:srgbClr val="000000"/>
                          </a:solidFill>
                          <a:effectLst/>
                          <a:latin typeface="verdana"/>
                        </a:rPr>
                        <a:t>Miss</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en-US" sz="1600">
                          <a:solidFill>
                            <a:srgbClr val="000000"/>
                          </a:solidFill>
                          <a:effectLst/>
                          <a:latin typeface="verdana"/>
                        </a:rPr>
                        <a:t>Miss</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en-US" sz="1600">
                          <a:solidFill>
                            <a:srgbClr val="000000"/>
                          </a:solidFill>
                          <a:effectLst/>
                          <a:latin typeface="verdana"/>
                        </a:rPr>
                        <a:t>Miss</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en-US" sz="1600">
                          <a:solidFill>
                            <a:srgbClr val="000000"/>
                          </a:solidFill>
                          <a:effectLst/>
                          <a:latin typeface="verdana"/>
                        </a:rPr>
                        <a:t>Miss</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en-US" sz="1600">
                          <a:solidFill>
                            <a:srgbClr val="000000"/>
                          </a:solidFill>
                          <a:effectLst/>
                          <a:latin typeface="verdana"/>
                        </a:rPr>
                        <a:t>Miss</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en-US" sz="1600">
                          <a:solidFill>
                            <a:srgbClr val="000000"/>
                          </a:solidFill>
                          <a:effectLst/>
                          <a:latin typeface="verdana"/>
                        </a:rPr>
                        <a:t>Miss</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en-US" sz="1600">
                          <a:solidFill>
                            <a:srgbClr val="000000"/>
                          </a:solidFill>
                          <a:effectLst/>
                          <a:latin typeface="verdana"/>
                        </a:rPr>
                        <a:t>Miss</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en-US" sz="1600">
                          <a:solidFill>
                            <a:srgbClr val="000000"/>
                          </a:solidFill>
                          <a:effectLst/>
                          <a:latin typeface="verdana"/>
                        </a:rPr>
                        <a:t>Hit</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en-US" sz="1600">
                          <a:solidFill>
                            <a:srgbClr val="000000"/>
                          </a:solidFill>
                          <a:effectLst/>
                          <a:latin typeface="verdana"/>
                        </a:rPr>
                        <a:t>Hit</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en-US" sz="1600">
                          <a:solidFill>
                            <a:srgbClr val="000000"/>
                          </a:solidFill>
                          <a:effectLst/>
                          <a:latin typeface="verdana"/>
                        </a:rPr>
                        <a:t>Miss</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en-US" sz="1600">
                          <a:solidFill>
                            <a:srgbClr val="000000"/>
                          </a:solidFill>
                          <a:effectLst/>
                          <a:latin typeface="verdana"/>
                        </a:rPr>
                        <a:t>Miss</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en-US" sz="1600">
                          <a:solidFill>
                            <a:srgbClr val="000000"/>
                          </a:solidFill>
                          <a:effectLst/>
                          <a:latin typeface="verdana"/>
                        </a:rPr>
                        <a:t>Hit</a:t>
                      </a:r>
                    </a:p>
                  </a:txBody>
                  <a:tcPr marL="67990" marR="67990" marT="67990" marB="6799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bl>
          </a:graphicData>
        </a:graphic>
      </p:graphicFrame>
      <p:sp>
        <p:nvSpPr>
          <p:cNvPr id="13" name="Rectangle 1"/>
          <p:cNvSpPr>
            <a:spLocks noChangeArrowheads="1"/>
          </p:cNvSpPr>
          <p:nvPr/>
        </p:nvSpPr>
        <p:spPr bwMode="auto">
          <a:xfrm>
            <a:off x="8238136" y="2260807"/>
            <a:ext cx="3781203"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Arial" pitchFamily="34" charset="0"/>
                <a:ea typeface="+mn-ea"/>
                <a:cs typeface="Gautami"/>
              </a:defRPr>
            </a:lvl1pPr>
            <a:lvl2pPr marL="457200" algn="l" defTabSz="914400" rtl="0" eaLnBrk="1" fontAlgn="base" latinLnBrk="0" hangingPunct="1">
              <a:spcBef>
                <a:spcPct val="0"/>
              </a:spcBef>
              <a:spcAft>
                <a:spcPct val="0"/>
              </a:spcAft>
              <a:defRPr sz="1800" kern="1200">
                <a:solidFill>
                  <a:schemeClr val="tx1"/>
                </a:solidFill>
                <a:latin typeface="Arial" pitchFamily="34" charset="0"/>
                <a:ea typeface="+mn-ea"/>
                <a:cs typeface="Gautami"/>
              </a:defRPr>
            </a:lvl2pPr>
            <a:lvl3pPr marL="914400" algn="l" defTabSz="914400" rtl="0" eaLnBrk="1" fontAlgn="base" latinLnBrk="0" hangingPunct="1">
              <a:spcBef>
                <a:spcPct val="0"/>
              </a:spcBef>
              <a:spcAft>
                <a:spcPct val="0"/>
              </a:spcAft>
              <a:defRPr sz="1800" kern="1200">
                <a:solidFill>
                  <a:schemeClr val="tx1"/>
                </a:solidFill>
                <a:latin typeface="Arial" pitchFamily="34" charset="0"/>
                <a:ea typeface="+mn-ea"/>
                <a:cs typeface="Gautami"/>
              </a:defRPr>
            </a:lvl3pPr>
            <a:lvl4pPr marL="1371600" algn="l" defTabSz="914400" rtl="0" eaLnBrk="1" fontAlgn="base" latinLnBrk="0" hangingPunct="1">
              <a:spcBef>
                <a:spcPct val="0"/>
              </a:spcBef>
              <a:spcAft>
                <a:spcPct val="0"/>
              </a:spcAft>
              <a:defRPr sz="1800" kern="1200">
                <a:solidFill>
                  <a:schemeClr val="tx1"/>
                </a:solidFill>
                <a:latin typeface="Arial" pitchFamily="34" charset="0"/>
                <a:ea typeface="+mn-ea"/>
                <a:cs typeface="Gautami"/>
              </a:defRPr>
            </a:lvl4pPr>
            <a:lvl5pPr marL="1828800" algn="l" defTabSz="914400" rtl="0" eaLnBrk="1" fontAlgn="base" latinLnBrk="0" hangingPunct="1">
              <a:spcBef>
                <a:spcPct val="0"/>
              </a:spcBef>
              <a:spcAft>
                <a:spcPct val="0"/>
              </a:spcAft>
              <a:defRPr sz="1800" kern="1200">
                <a:solidFill>
                  <a:schemeClr val="tx1"/>
                </a:solidFill>
                <a:latin typeface="Arial" pitchFamily="34" charset="0"/>
                <a:ea typeface="+mn-ea"/>
                <a:cs typeface="Gautami"/>
              </a:defRPr>
            </a:lvl5pPr>
            <a:lvl6pPr marL="2286000" algn="l" defTabSz="914400" rtl="0" eaLnBrk="1" fontAlgn="base" latinLnBrk="0" hangingPunct="1">
              <a:spcBef>
                <a:spcPct val="0"/>
              </a:spcBef>
              <a:spcAft>
                <a:spcPct val="0"/>
              </a:spcAft>
              <a:defRPr sz="1800" kern="1200">
                <a:solidFill>
                  <a:schemeClr val="tx1"/>
                </a:solidFill>
                <a:latin typeface="Arial" pitchFamily="34" charset="0"/>
                <a:ea typeface="+mn-ea"/>
                <a:cs typeface="Gautami"/>
              </a:defRPr>
            </a:lvl6pPr>
            <a:lvl7pPr marL="2743200" algn="l" defTabSz="914400" rtl="0" eaLnBrk="1" fontAlgn="base" latinLnBrk="0" hangingPunct="1">
              <a:spcBef>
                <a:spcPct val="0"/>
              </a:spcBef>
              <a:spcAft>
                <a:spcPct val="0"/>
              </a:spcAft>
              <a:defRPr sz="1800" kern="1200">
                <a:solidFill>
                  <a:schemeClr val="tx1"/>
                </a:solidFill>
                <a:latin typeface="Arial" pitchFamily="34" charset="0"/>
                <a:ea typeface="+mn-ea"/>
                <a:cs typeface="Gautami"/>
              </a:defRPr>
            </a:lvl7pPr>
            <a:lvl8pPr marL="3200400" algn="l" defTabSz="914400" rtl="0" eaLnBrk="1" fontAlgn="base" latinLnBrk="0" hangingPunct="1">
              <a:spcBef>
                <a:spcPct val="0"/>
              </a:spcBef>
              <a:spcAft>
                <a:spcPct val="0"/>
              </a:spcAft>
              <a:defRPr sz="1800" kern="1200">
                <a:solidFill>
                  <a:schemeClr val="tx1"/>
                </a:solidFill>
                <a:latin typeface="Arial" pitchFamily="34" charset="0"/>
                <a:ea typeface="+mn-ea"/>
                <a:cs typeface="Gautami"/>
              </a:defRPr>
            </a:lvl8pPr>
            <a:lvl9pPr fontAlgn="base">
              <a:spcBef>
                <a:spcPct val="0"/>
              </a:spcBef>
              <a:spcAft>
                <a:spcPct val="0"/>
              </a:spcAft>
              <a:defRPr>
                <a:solidFill>
                  <a:schemeClr val="tx1"/>
                </a:solidFill>
                <a:latin typeface="Arial" pitchFamily="34" charset="0"/>
                <a:cs typeface="Gautami"/>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te-IN" altLang="te-IN" b="0" i="0" u="none" strike="noStrike" cap="none" normalizeH="0" baseline="0" smtClean="0">
                <a:ln>
                  <a:noFill/>
                </a:ln>
                <a:solidFill>
                  <a:srgbClr val="610B4B"/>
                </a:solidFill>
                <a:effectLst/>
                <a:latin typeface="+mn-lt"/>
                <a:cs typeface="Gautami"/>
              </a:rPr>
              <a:t>Case 1: Number of frames = 3</a:t>
            </a:r>
          </a:p>
          <a:p>
            <a:pPr marL="0" marR="0" lvl="0" indent="0" algn="l" defTabSz="914400" rtl="0" eaLnBrk="0" fontAlgn="base" latinLnBrk="0" hangingPunct="0">
              <a:lnSpc>
                <a:spcPct val="100000"/>
              </a:lnSpc>
              <a:spcBef>
                <a:spcPct val="0"/>
              </a:spcBef>
              <a:spcAft>
                <a:spcPct val="0"/>
              </a:spcAft>
              <a:buClrTx/>
              <a:buSzTx/>
              <a:buFontTx/>
              <a:buNone/>
            </a:pPr>
            <a:r>
              <a:rPr kumimoji="0" lang="te-IN" altLang="te-IN" b="0" i="0" u="none" strike="noStrike" cap="none" normalizeH="0" baseline="0" smtClean="0">
                <a:ln>
                  <a:noFill/>
                </a:ln>
                <a:solidFill>
                  <a:srgbClr val="000000"/>
                </a:solidFill>
                <a:effectLst/>
                <a:latin typeface="+mn-lt"/>
                <a:cs typeface="Gautami"/>
              </a:rPr>
              <a:t>Number of Page Faults = 9</a:t>
            </a:r>
            <a:endParaRPr kumimoji="0" lang="te-IN" altLang="te-IN" b="0" i="0" u="none" strike="noStrike" cap="none" normalizeH="0" baseline="0" smtClean="0">
              <a:ln>
                <a:noFill/>
              </a:ln>
              <a:solidFill>
                <a:schemeClr val="tx1"/>
              </a:solidFill>
              <a:effectLst/>
              <a:latin typeface="+mn-lt"/>
              <a:cs typeface="Gautami"/>
            </a:endParaRPr>
          </a:p>
        </p:txBody>
      </p:sp>
    </p:spTree>
    <p:extLst>
      <p:ext uri="{BB962C8B-B14F-4D97-AF65-F5344CB8AC3E}">
        <p14:creationId xmlns:p14="http://schemas.microsoft.com/office/powerpoint/2010/main" val="12477180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6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t>First In First Out (FIFO</a:t>
            </a:r>
            <a:r>
              <a:rPr lang="en-US" sz="4400" b="1" smtClean="0"/>
              <a:t>) - </a:t>
            </a:r>
            <a:r>
              <a:rPr lang="en-US" sz="4400" err="1" smtClean="0"/>
              <a:t>Belady'sAnomaly</a:t>
            </a:r>
            <a:endParaRPr lang="en-US" sz="4400"/>
          </a:p>
        </p:txBody>
      </p:sp>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 xmlns:a16="http://schemas.microsoft.com/office/drawing/2014/main" id="{F637BF83-7EB9-4FCB-A55C-6DA2F548125B}"/>
              </a:ext>
            </a:extLst>
          </p:cNvPr>
          <p:cNvSpPr txBox="1"/>
          <p:nvPr/>
        </p:nvSpPr>
        <p:spPr>
          <a:xfrm>
            <a:off x="278243" y="1583699"/>
            <a:ext cx="11166021" cy="1354217"/>
          </a:xfrm>
          <a:prstGeom prst="rect">
            <a:avLst/>
          </a:prstGeom>
          <a:noFill/>
        </p:spPr>
        <p:txBody>
          <a:bodyPr wrap="square">
            <a:spAutoFit/>
          </a:bodyPr>
          <a:lstStyle>
            <a:defPPr>
              <a:defRPr lang="en-US"/>
            </a:defPPr>
          </a:lstStyle>
          <a:p>
            <a:pPr>
              <a:spcBef>
                <a:spcPts val="600"/>
              </a:spcBef>
              <a:spcAft>
                <a:spcPts val="600"/>
              </a:spcAft>
            </a:pPr>
            <a:r>
              <a:rPr lang="en-US" sz="2400"/>
              <a:t> In FIFO page replacement algorithm, the number of page faults will get increased with the increment in number of frames</a:t>
            </a:r>
            <a:r>
              <a:rPr lang="en-US" sz="2400" smtClean="0"/>
              <a:t>.</a:t>
            </a:r>
          </a:p>
          <a:p>
            <a:pPr>
              <a:spcBef>
                <a:spcPts val="600"/>
              </a:spcBef>
              <a:spcAft>
                <a:spcPts val="600"/>
              </a:spcAft>
            </a:pPr>
            <a:r>
              <a:rPr lang="en-US" sz="2400"/>
              <a:t>The reference String is given as 0 1 5 3 0 1 4 0 1 5 3 4</a:t>
            </a:r>
          </a:p>
        </p:txBody>
      </p:sp>
      <p:graphicFrame>
        <p:nvGraphicFramePr>
          <p:cNvPr id="14" name="Table 13"/>
          <p:cNvGraphicFramePr>
            <a:graphicFrameLocks noGrp="1"/>
          </p:cNvGraphicFramePr>
          <p:nvPr>
            <p:extLst>
              <p:ext uri="{D42A27DB-BD31-4B8C-83A1-F6EECF244321}">
                <p14:modId xmlns:p14="http://schemas.microsoft.com/office/powerpoint/2010/main" val="3120603171"/>
              </p:ext>
            </p:extLst>
          </p:nvPr>
        </p:nvGraphicFramePr>
        <p:xfrm>
          <a:off x="397060" y="3328415"/>
          <a:ext cx="7737388" cy="2946084"/>
        </p:xfrm>
        <a:graphic>
          <a:graphicData uri="http://schemas.openxmlformats.org/drawingml/2006/table">
            <a:tbl>
              <a:tblPr/>
              <a:tblGrid>
                <a:gridCol w="951516"/>
                <a:gridCol w="591154"/>
                <a:gridCol w="591154"/>
                <a:gridCol w="591154"/>
                <a:gridCol w="591154"/>
                <a:gridCol w="437166"/>
                <a:gridCol w="437166"/>
                <a:gridCol w="591154"/>
                <a:gridCol w="591154"/>
                <a:gridCol w="591154"/>
                <a:gridCol w="591154"/>
                <a:gridCol w="591154"/>
                <a:gridCol w="591154"/>
              </a:tblGrid>
              <a:tr h="491014">
                <a:tc>
                  <a:txBody>
                    <a:bodyPr vert="horz" wrap="square"/>
                    <a:lstStyle>
                      <a:defPPr/>
                    </a:lstStyle>
                    <a:p>
                      <a:pPr algn="l" fontAlgn="t"/>
                      <a:r>
                        <a:rPr lang="en-US" sz="1800">
                          <a:solidFill>
                            <a:srgbClr val="000000"/>
                          </a:solidFill>
                          <a:effectLst/>
                          <a:latin typeface="+mn-lt"/>
                        </a:rPr>
                        <a:t>Request</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0</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1</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5</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3</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0</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1</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4</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0</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1</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5</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3</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4</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491014">
                <a:tc>
                  <a:txBody>
                    <a:bodyPr vert="horz" wrap="square"/>
                    <a:lstStyle>
                      <a:defPPr/>
                    </a:lstStyle>
                    <a:p>
                      <a:pPr algn="l" fontAlgn="t"/>
                      <a:r>
                        <a:rPr lang="en-US" sz="1800">
                          <a:solidFill>
                            <a:srgbClr val="000000"/>
                          </a:solidFill>
                          <a:effectLst/>
                          <a:latin typeface="+mn-lt"/>
                        </a:rPr>
                        <a:t>Frame 4</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endParaRPr lang="te-IN" sz="1800">
                        <a:solidFill>
                          <a:srgbClr val="000000"/>
                        </a:solidFill>
                        <a:effectLst/>
                        <a:latin typeface="+mn-lt"/>
                      </a:endParaRP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endParaRPr lang="te-IN" sz="1800">
                        <a:solidFill>
                          <a:srgbClr val="000000"/>
                        </a:solidFill>
                        <a:effectLst/>
                        <a:latin typeface="+mn-lt"/>
                      </a:endParaRP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endParaRPr lang="te-IN" sz="1800">
                        <a:solidFill>
                          <a:srgbClr val="000000"/>
                        </a:solidFill>
                        <a:effectLst/>
                        <a:latin typeface="+mn-lt"/>
                      </a:endParaRP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800">
                          <a:solidFill>
                            <a:srgbClr val="000000"/>
                          </a:solidFill>
                          <a:effectLst/>
                          <a:latin typeface="+mn-lt"/>
                        </a:rPr>
                        <a:t>3</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800">
                          <a:solidFill>
                            <a:srgbClr val="000000"/>
                          </a:solidFill>
                          <a:effectLst/>
                          <a:latin typeface="+mn-lt"/>
                        </a:rPr>
                        <a:t>3</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800">
                          <a:solidFill>
                            <a:srgbClr val="000000"/>
                          </a:solidFill>
                          <a:effectLst/>
                          <a:latin typeface="+mn-lt"/>
                        </a:rPr>
                        <a:t>3</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800">
                          <a:solidFill>
                            <a:srgbClr val="000000"/>
                          </a:solidFill>
                          <a:effectLst/>
                          <a:latin typeface="+mn-lt"/>
                        </a:rPr>
                        <a:t>3</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800">
                          <a:solidFill>
                            <a:srgbClr val="000000"/>
                          </a:solidFill>
                          <a:effectLst/>
                          <a:latin typeface="+mn-lt"/>
                        </a:rPr>
                        <a:t>3</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800">
                          <a:solidFill>
                            <a:srgbClr val="000000"/>
                          </a:solidFill>
                          <a:effectLst/>
                          <a:latin typeface="+mn-lt"/>
                        </a:rPr>
                        <a:t>3</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800">
                          <a:solidFill>
                            <a:srgbClr val="000000"/>
                          </a:solidFill>
                          <a:effectLst/>
                          <a:latin typeface="+mn-lt"/>
                        </a:rPr>
                        <a:t>5</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800">
                          <a:solidFill>
                            <a:srgbClr val="000000"/>
                          </a:solidFill>
                          <a:effectLst/>
                          <a:latin typeface="+mn-lt"/>
                        </a:rPr>
                        <a:t>5</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800">
                          <a:solidFill>
                            <a:srgbClr val="000000"/>
                          </a:solidFill>
                          <a:effectLst/>
                          <a:latin typeface="+mn-lt"/>
                        </a:rPr>
                        <a:t>5</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491014">
                <a:tc>
                  <a:txBody>
                    <a:bodyPr vert="horz" wrap="square"/>
                    <a:lstStyle>
                      <a:defPPr/>
                    </a:lstStyle>
                    <a:p>
                      <a:pPr algn="l" fontAlgn="t"/>
                      <a:r>
                        <a:rPr lang="en-US" sz="1800">
                          <a:solidFill>
                            <a:srgbClr val="000000"/>
                          </a:solidFill>
                          <a:effectLst/>
                          <a:latin typeface="+mn-lt"/>
                        </a:rPr>
                        <a:t>Frame 3</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endParaRPr lang="te-IN" sz="1800">
                        <a:solidFill>
                          <a:srgbClr val="000000"/>
                        </a:solidFill>
                        <a:effectLst/>
                        <a:latin typeface="+mn-lt"/>
                      </a:endParaRP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endParaRPr lang="te-IN" sz="1800">
                        <a:solidFill>
                          <a:srgbClr val="000000"/>
                        </a:solidFill>
                        <a:effectLst/>
                        <a:latin typeface="+mn-lt"/>
                      </a:endParaRP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5</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5</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5</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5</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5</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5</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1</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1</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1</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1</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491014">
                <a:tc>
                  <a:txBody>
                    <a:bodyPr vert="horz" wrap="square"/>
                    <a:lstStyle>
                      <a:defPPr/>
                    </a:lstStyle>
                    <a:p>
                      <a:pPr algn="l" fontAlgn="t"/>
                      <a:r>
                        <a:rPr lang="en-US" sz="1800">
                          <a:solidFill>
                            <a:srgbClr val="000000"/>
                          </a:solidFill>
                          <a:effectLst/>
                          <a:latin typeface="+mn-lt"/>
                        </a:rPr>
                        <a:t>Frame 2</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endParaRPr lang="te-IN" sz="1800">
                        <a:solidFill>
                          <a:srgbClr val="000000"/>
                        </a:solidFill>
                        <a:effectLst/>
                        <a:latin typeface="+mn-lt"/>
                      </a:endParaRP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800">
                          <a:solidFill>
                            <a:srgbClr val="000000"/>
                          </a:solidFill>
                          <a:effectLst/>
                          <a:latin typeface="+mn-lt"/>
                        </a:rPr>
                        <a:t>1</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800">
                          <a:solidFill>
                            <a:srgbClr val="000000"/>
                          </a:solidFill>
                          <a:effectLst/>
                          <a:latin typeface="+mn-lt"/>
                        </a:rPr>
                        <a:t>1</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800">
                          <a:solidFill>
                            <a:srgbClr val="000000"/>
                          </a:solidFill>
                          <a:effectLst/>
                          <a:latin typeface="+mn-lt"/>
                        </a:rPr>
                        <a:t>1</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800">
                          <a:solidFill>
                            <a:srgbClr val="000000"/>
                          </a:solidFill>
                          <a:effectLst/>
                          <a:latin typeface="+mn-lt"/>
                        </a:rPr>
                        <a:t>1</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800">
                          <a:solidFill>
                            <a:srgbClr val="000000"/>
                          </a:solidFill>
                          <a:effectLst/>
                          <a:latin typeface="+mn-lt"/>
                        </a:rPr>
                        <a:t>1</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800">
                          <a:solidFill>
                            <a:srgbClr val="000000"/>
                          </a:solidFill>
                          <a:effectLst/>
                          <a:latin typeface="+mn-lt"/>
                        </a:rPr>
                        <a:t>1</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800">
                          <a:solidFill>
                            <a:srgbClr val="000000"/>
                          </a:solidFill>
                          <a:effectLst/>
                          <a:latin typeface="+mn-lt"/>
                        </a:rPr>
                        <a:t>0</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800">
                          <a:solidFill>
                            <a:srgbClr val="000000"/>
                          </a:solidFill>
                          <a:effectLst/>
                          <a:latin typeface="+mn-lt"/>
                        </a:rPr>
                        <a:t>0</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800">
                          <a:solidFill>
                            <a:srgbClr val="000000"/>
                          </a:solidFill>
                          <a:effectLst/>
                          <a:latin typeface="+mn-lt"/>
                        </a:rPr>
                        <a:t>0</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800">
                          <a:solidFill>
                            <a:srgbClr val="000000"/>
                          </a:solidFill>
                          <a:effectLst/>
                          <a:latin typeface="+mn-lt"/>
                        </a:rPr>
                        <a:t>0</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te-IN" sz="1800">
                          <a:solidFill>
                            <a:srgbClr val="000000"/>
                          </a:solidFill>
                          <a:effectLst/>
                          <a:latin typeface="+mn-lt"/>
                        </a:rPr>
                        <a:t>4</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r h="491014">
                <a:tc>
                  <a:txBody>
                    <a:bodyPr vert="horz" wrap="square"/>
                    <a:lstStyle>
                      <a:defPPr/>
                    </a:lstStyle>
                    <a:p>
                      <a:pPr algn="l" fontAlgn="t"/>
                      <a:r>
                        <a:rPr lang="en-US" sz="1800">
                          <a:solidFill>
                            <a:srgbClr val="000000"/>
                          </a:solidFill>
                          <a:effectLst/>
                          <a:latin typeface="+mn-lt"/>
                        </a:rPr>
                        <a:t>Frame 1</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0</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0</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0</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0</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0</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0</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4</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4</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4</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4</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3</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vert="horz" wrap="square"/>
                    <a:lstStyle>
                      <a:defPPr/>
                    </a:lstStyle>
                    <a:p>
                      <a:pPr algn="l" fontAlgn="t"/>
                      <a:r>
                        <a:rPr lang="te-IN" sz="1800">
                          <a:solidFill>
                            <a:srgbClr val="000000"/>
                          </a:solidFill>
                          <a:effectLst/>
                          <a:latin typeface="+mn-lt"/>
                        </a:rPr>
                        <a:t>3</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r h="491014">
                <a:tc>
                  <a:txBody>
                    <a:bodyPr vert="horz" wrap="square"/>
                    <a:lstStyle>
                      <a:defPPr/>
                    </a:lstStyle>
                    <a:p>
                      <a:pPr algn="l" fontAlgn="t"/>
                      <a:r>
                        <a:rPr lang="en-US" sz="1800">
                          <a:solidFill>
                            <a:srgbClr val="000000"/>
                          </a:solidFill>
                          <a:effectLst/>
                          <a:latin typeface="+mn-lt"/>
                        </a:rPr>
                        <a:t>Miss/Hit</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en-US" sz="1800">
                          <a:solidFill>
                            <a:srgbClr val="000000"/>
                          </a:solidFill>
                          <a:effectLst/>
                          <a:latin typeface="+mn-lt"/>
                        </a:rPr>
                        <a:t>Miss</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en-US" sz="1800">
                          <a:solidFill>
                            <a:srgbClr val="000000"/>
                          </a:solidFill>
                          <a:effectLst/>
                          <a:latin typeface="+mn-lt"/>
                        </a:rPr>
                        <a:t>Miss</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en-US" sz="1800">
                          <a:solidFill>
                            <a:srgbClr val="000000"/>
                          </a:solidFill>
                          <a:effectLst/>
                          <a:latin typeface="+mn-lt"/>
                        </a:rPr>
                        <a:t>Miss</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en-US" sz="1800">
                          <a:solidFill>
                            <a:srgbClr val="000000"/>
                          </a:solidFill>
                          <a:effectLst/>
                          <a:latin typeface="+mn-lt"/>
                        </a:rPr>
                        <a:t>Miss</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en-US" sz="1800">
                          <a:solidFill>
                            <a:srgbClr val="000000"/>
                          </a:solidFill>
                          <a:effectLst/>
                          <a:latin typeface="+mn-lt"/>
                        </a:rPr>
                        <a:t>Hit</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en-US" sz="1800">
                          <a:solidFill>
                            <a:srgbClr val="000000"/>
                          </a:solidFill>
                          <a:effectLst/>
                          <a:latin typeface="+mn-lt"/>
                        </a:rPr>
                        <a:t>Hit</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en-US" sz="1800">
                          <a:solidFill>
                            <a:srgbClr val="000000"/>
                          </a:solidFill>
                          <a:effectLst/>
                          <a:latin typeface="+mn-lt"/>
                        </a:rPr>
                        <a:t>Miss</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en-US" sz="1800">
                          <a:solidFill>
                            <a:srgbClr val="000000"/>
                          </a:solidFill>
                          <a:effectLst/>
                          <a:latin typeface="+mn-lt"/>
                        </a:rPr>
                        <a:t>Miss</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en-US" sz="1800">
                          <a:solidFill>
                            <a:srgbClr val="000000"/>
                          </a:solidFill>
                          <a:effectLst/>
                          <a:latin typeface="+mn-lt"/>
                        </a:rPr>
                        <a:t>Miss</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en-US" sz="1800">
                          <a:solidFill>
                            <a:srgbClr val="000000"/>
                          </a:solidFill>
                          <a:effectLst/>
                          <a:latin typeface="+mn-lt"/>
                        </a:rPr>
                        <a:t>Miss</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en-US" sz="1800">
                          <a:solidFill>
                            <a:srgbClr val="000000"/>
                          </a:solidFill>
                          <a:effectLst/>
                          <a:latin typeface="+mn-lt"/>
                        </a:rPr>
                        <a:t>Miss</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vert="horz" wrap="square"/>
                    <a:lstStyle>
                      <a:defPPr/>
                    </a:lstStyle>
                    <a:p>
                      <a:pPr algn="l" fontAlgn="t"/>
                      <a:r>
                        <a:rPr lang="en-US" sz="1800">
                          <a:solidFill>
                            <a:srgbClr val="000000"/>
                          </a:solidFill>
                          <a:effectLst/>
                          <a:latin typeface="+mn-lt"/>
                        </a:rPr>
                        <a:t>Miss</a:t>
                      </a:r>
                    </a:p>
                  </a:txBody>
                  <a:tcPr marL="56658" marR="56658" marT="56658" marB="566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bl>
          </a:graphicData>
        </a:graphic>
      </p:graphicFrame>
      <p:sp>
        <p:nvSpPr>
          <p:cNvPr id="15" name="Rectangle 1"/>
          <p:cNvSpPr>
            <a:spLocks noChangeArrowheads="1"/>
          </p:cNvSpPr>
          <p:nvPr/>
        </p:nvSpPr>
        <p:spPr bwMode="auto">
          <a:xfrm>
            <a:off x="8011913" y="2520263"/>
            <a:ext cx="3652012"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fontAlgn="base" latinLnBrk="0" hangingPunct="1">
              <a:spcBef>
                <a:spcPct val="0"/>
              </a:spcBef>
              <a:spcAft>
                <a:spcPct val="0"/>
              </a:spcAft>
              <a:defRPr sz="1800" kern="1200">
                <a:solidFill>
                  <a:schemeClr val="tx1"/>
                </a:solidFill>
                <a:latin typeface="Arial" pitchFamily="34" charset="0"/>
                <a:ea typeface="+mn-ea"/>
                <a:cs typeface="Gautami"/>
              </a:defRPr>
            </a:lvl1pPr>
            <a:lvl2pPr marL="457200" algn="l" defTabSz="914400" rtl="0" eaLnBrk="1" fontAlgn="base" latinLnBrk="0" hangingPunct="1">
              <a:spcBef>
                <a:spcPct val="0"/>
              </a:spcBef>
              <a:spcAft>
                <a:spcPct val="0"/>
              </a:spcAft>
              <a:defRPr sz="1800" kern="1200">
                <a:solidFill>
                  <a:schemeClr val="tx1"/>
                </a:solidFill>
                <a:latin typeface="Arial" pitchFamily="34" charset="0"/>
                <a:ea typeface="+mn-ea"/>
                <a:cs typeface="Gautami"/>
              </a:defRPr>
            </a:lvl2pPr>
            <a:lvl3pPr marL="914400" algn="l" defTabSz="914400" rtl="0" eaLnBrk="1" fontAlgn="base" latinLnBrk="0" hangingPunct="1">
              <a:spcBef>
                <a:spcPct val="0"/>
              </a:spcBef>
              <a:spcAft>
                <a:spcPct val="0"/>
              </a:spcAft>
              <a:defRPr sz="1800" kern="1200">
                <a:solidFill>
                  <a:schemeClr val="tx1"/>
                </a:solidFill>
                <a:latin typeface="Arial" pitchFamily="34" charset="0"/>
                <a:ea typeface="+mn-ea"/>
                <a:cs typeface="Gautami"/>
              </a:defRPr>
            </a:lvl3pPr>
            <a:lvl4pPr marL="1371600" algn="l" defTabSz="914400" rtl="0" eaLnBrk="1" fontAlgn="base" latinLnBrk="0" hangingPunct="1">
              <a:spcBef>
                <a:spcPct val="0"/>
              </a:spcBef>
              <a:spcAft>
                <a:spcPct val="0"/>
              </a:spcAft>
              <a:defRPr sz="1800" kern="1200">
                <a:solidFill>
                  <a:schemeClr val="tx1"/>
                </a:solidFill>
                <a:latin typeface="Arial" pitchFamily="34" charset="0"/>
                <a:ea typeface="+mn-ea"/>
                <a:cs typeface="Gautami"/>
              </a:defRPr>
            </a:lvl4pPr>
            <a:lvl5pPr marL="1828800" algn="l" defTabSz="914400" rtl="0" eaLnBrk="1" fontAlgn="base" latinLnBrk="0" hangingPunct="1">
              <a:spcBef>
                <a:spcPct val="0"/>
              </a:spcBef>
              <a:spcAft>
                <a:spcPct val="0"/>
              </a:spcAft>
              <a:defRPr sz="1800" kern="1200">
                <a:solidFill>
                  <a:schemeClr val="tx1"/>
                </a:solidFill>
                <a:latin typeface="Arial" pitchFamily="34" charset="0"/>
                <a:ea typeface="+mn-ea"/>
                <a:cs typeface="Gautami"/>
              </a:defRPr>
            </a:lvl5pPr>
            <a:lvl6pPr marL="2286000" algn="l" defTabSz="914400" rtl="0" eaLnBrk="1" fontAlgn="base" latinLnBrk="0" hangingPunct="1">
              <a:spcBef>
                <a:spcPct val="0"/>
              </a:spcBef>
              <a:spcAft>
                <a:spcPct val="0"/>
              </a:spcAft>
              <a:defRPr sz="1800" kern="1200">
                <a:solidFill>
                  <a:schemeClr val="tx1"/>
                </a:solidFill>
                <a:latin typeface="Arial" pitchFamily="34" charset="0"/>
                <a:ea typeface="+mn-ea"/>
                <a:cs typeface="Gautami"/>
              </a:defRPr>
            </a:lvl6pPr>
            <a:lvl7pPr marL="2743200" algn="l" defTabSz="914400" rtl="0" eaLnBrk="1" fontAlgn="base" latinLnBrk="0" hangingPunct="1">
              <a:spcBef>
                <a:spcPct val="0"/>
              </a:spcBef>
              <a:spcAft>
                <a:spcPct val="0"/>
              </a:spcAft>
              <a:defRPr sz="1800" kern="1200">
                <a:solidFill>
                  <a:schemeClr val="tx1"/>
                </a:solidFill>
                <a:latin typeface="Arial" pitchFamily="34" charset="0"/>
                <a:ea typeface="+mn-ea"/>
                <a:cs typeface="Gautami"/>
              </a:defRPr>
            </a:lvl7pPr>
            <a:lvl8pPr marL="3200400" algn="l" defTabSz="914400" rtl="0" eaLnBrk="1" fontAlgn="base" latinLnBrk="0" hangingPunct="1">
              <a:spcBef>
                <a:spcPct val="0"/>
              </a:spcBef>
              <a:spcAft>
                <a:spcPct val="0"/>
              </a:spcAft>
              <a:defRPr sz="1800" kern="1200">
                <a:solidFill>
                  <a:schemeClr val="tx1"/>
                </a:solidFill>
                <a:latin typeface="Arial" pitchFamily="34" charset="0"/>
                <a:ea typeface="+mn-ea"/>
                <a:cs typeface="Gautami"/>
              </a:defRPr>
            </a:lvl8pPr>
            <a:lvl9pPr fontAlgn="base">
              <a:spcBef>
                <a:spcPct val="0"/>
              </a:spcBef>
              <a:spcAft>
                <a:spcPct val="0"/>
              </a:spcAft>
              <a:defRPr>
                <a:solidFill>
                  <a:schemeClr val="tx1"/>
                </a:solidFill>
                <a:latin typeface="Arial" pitchFamily="34" charset="0"/>
                <a:cs typeface="Gautami"/>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te-IN" altLang="te-IN" b="0" i="0" u="none" strike="noStrike" cap="none" normalizeH="0" baseline="0" smtClean="0">
                <a:ln>
                  <a:noFill/>
                </a:ln>
                <a:solidFill>
                  <a:srgbClr val="610B4B"/>
                </a:solidFill>
                <a:effectLst/>
                <a:latin typeface="+mn-lt"/>
                <a:cs typeface="Gautami"/>
              </a:rPr>
              <a:t>Case 2: Number of frames = 4</a:t>
            </a:r>
          </a:p>
          <a:p>
            <a:pPr marL="0" marR="0" lvl="0" indent="0" algn="l" defTabSz="914400" rtl="0" eaLnBrk="0" fontAlgn="base" latinLnBrk="0" hangingPunct="0">
              <a:lnSpc>
                <a:spcPct val="100000"/>
              </a:lnSpc>
              <a:spcBef>
                <a:spcPct val="0"/>
              </a:spcBef>
              <a:spcAft>
                <a:spcPct val="0"/>
              </a:spcAft>
              <a:buClrTx/>
              <a:buSzTx/>
              <a:buFontTx/>
              <a:buNone/>
            </a:pPr>
            <a:r>
              <a:rPr kumimoji="0" lang="te-IN" altLang="te-IN" b="0" i="0" u="none" strike="noStrike" cap="none" normalizeH="0" baseline="0" smtClean="0">
                <a:ln>
                  <a:noFill/>
                </a:ln>
                <a:solidFill>
                  <a:srgbClr val="000000"/>
                </a:solidFill>
                <a:effectLst/>
                <a:latin typeface="+mn-lt"/>
                <a:cs typeface="Gautami"/>
              </a:rPr>
              <a:t>Number of Page Faults = 10</a:t>
            </a:r>
            <a:endParaRPr kumimoji="0" lang="te-IN" altLang="te-IN" b="0" i="0" u="none" strike="noStrike" cap="none" normalizeH="0" baseline="0" smtClean="0">
              <a:ln>
                <a:noFill/>
              </a:ln>
              <a:solidFill>
                <a:schemeClr val="tx1"/>
              </a:solidFill>
              <a:effectLst/>
              <a:latin typeface="+mn-lt"/>
              <a:cs typeface="Gautami"/>
            </a:endParaRPr>
          </a:p>
        </p:txBody>
      </p:sp>
    </p:spTree>
    <p:extLst>
      <p:ext uri="{BB962C8B-B14F-4D97-AF65-F5344CB8AC3E}">
        <p14:creationId xmlns:p14="http://schemas.microsoft.com/office/powerpoint/2010/main" val="14995042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6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t>Least Recently Used </a:t>
            </a:r>
            <a:endParaRPr lang="en-US" sz="4400"/>
          </a:p>
        </p:txBody>
      </p:sp>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pic>
        <p:nvPicPr>
          <p:cNvPr id="15" name="Picture 2" descr="https://media.geeksforgeeks.org/wp-content/uploads/20190412161533/optimal2.png">
            <a:extLst>
              <a:ext uri="{FF2B5EF4-FFF2-40B4-BE49-F238E27FC236}">
                <a16:creationId xmlns="" xmlns:a16="http://schemas.microsoft.com/office/drawing/2014/main" id="{D52BC4D6-69A4-426F-BC2E-6304E4B7048D}"/>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bwMode="auto">
          <a:xfrm>
            <a:off x="509249" y="1413528"/>
            <a:ext cx="10387891" cy="5092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6810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6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Thrashing</a:t>
            </a:r>
          </a:p>
        </p:txBody>
      </p:sp>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 xmlns:a16="http://schemas.microsoft.com/office/drawing/2014/main" id="{F637BF83-7EB9-4FCB-A55C-6DA2F548125B}"/>
              </a:ext>
            </a:extLst>
          </p:cNvPr>
          <p:cNvSpPr txBox="1"/>
          <p:nvPr/>
        </p:nvSpPr>
        <p:spPr>
          <a:xfrm>
            <a:off x="278243" y="1583699"/>
            <a:ext cx="11166021" cy="830997"/>
          </a:xfrm>
          <a:prstGeom prst="rect">
            <a:avLst/>
          </a:prstGeom>
          <a:noFill/>
        </p:spPr>
        <p:txBody>
          <a:bodyPr wrap="square">
            <a:spAutoFit/>
          </a:bodyPr>
          <a:lstStyle>
            <a:defPPr>
              <a:defRPr lang="en-US"/>
            </a:defPPr>
          </a:lstStyle>
          <a:p>
            <a:pPr/>
            <a:r>
              <a:rPr lang="en-US" sz="2400" b="1"/>
              <a:t>Thrashing</a:t>
            </a:r>
            <a:r>
              <a:rPr lang="en-US" sz="2400"/>
              <a:t> is a condition or a situation when the system is spending a major portion of its time in servicing the page faults, but the actual processing done is very negligible.</a:t>
            </a:r>
          </a:p>
        </p:txBody>
      </p:sp>
      <p:pic>
        <p:nvPicPr>
          <p:cNvPr id="13" name="Picture 2" descr="https://cdncontribute.geeksforgeeks.org/wp-content/uploads/2-103.png">
            <a:extLst>
              <a:ext uri="{FF2B5EF4-FFF2-40B4-BE49-F238E27FC236}">
                <a16:creationId xmlns="" xmlns:a16="http://schemas.microsoft.com/office/drawing/2014/main" id="{AE7CBAAB-F66A-4613-B919-BC70075874DC}"/>
              </a:ext>
            </a:extLst>
          </p:cNvPr>
          <p:cNvPicPr>
            <a:picLocks noChangeAspect="1" noChangeArrowheads="1"/>
          </p:cNvPicPr>
          <p:nvPr/>
        </p:nvPicPr>
        <p:blipFill>
          <a:blip r:embed="rId3">
            <a:graysc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bwMode="auto">
          <a:xfrm>
            <a:off x="7796332" y="2620585"/>
            <a:ext cx="3823581" cy="321938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14528" y="2669645"/>
            <a:ext cx="7034784" cy="1862048"/>
          </a:xfrm>
          <a:prstGeom prst="rect">
            <a:avLst/>
          </a:prstGeom>
        </p:spPr>
        <p:txBody>
          <a:bodyPr wrap="square">
            <a:spAutoFit/>
          </a:bodyPr>
          <a:lstStyle>
            <a:defPPr>
              <a:defRPr lang="en-US"/>
            </a:defPPr>
          </a:lstStyle>
          <a:p>
            <a:pPr>
              <a:spcBef>
                <a:spcPts val="600"/>
              </a:spcBef>
            </a:pPr>
            <a:r>
              <a:rPr lang="en-US" sz="2000"/>
              <a:t>If the page fault rate is PF %, </a:t>
            </a:r>
            <a:endParaRPr lang="en-US" sz="2000" smtClean="0"/>
          </a:p>
          <a:p>
            <a:pPr>
              <a:spcBef>
                <a:spcPts val="600"/>
              </a:spcBef>
            </a:pPr>
            <a:r>
              <a:rPr lang="en-US" sz="2000" smtClean="0"/>
              <a:t>the </a:t>
            </a:r>
            <a:r>
              <a:rPr lang="en-US" sz="2000"/>
              <a:t>time taken in getting a page from the secondary memory and again restarting is </a:t>
            </a:r>
            <a:r>
              <a:rPr lang="en-US" sz="2000" b="1"/>
              <a:t>S </a:t>
            </a:r>
            <a:r>
              <a:rPr lang="en-US" sz="2000"/>
              <a:t>(service time) </a:t>
            </a:r>
            <a:endParaRPr lang="en-US" sz="2000" smtClean="0"/>
          </a:p>
          <a:p>
            <a:pPr>
              <a:spcBef>
                <a:spcPts val="600"/>
              </a:spcBef>
            </a:pPr>
            <a:r>
              <a:rPr lang="en-US" sz="2000" smtClean="0"/>
              <a:t>the </a:t>
            </a:r>
            <a:r>
              <a:rPr lang="en-US" sz="2000"/>
              <a:t>memory access time is </a:t>
            </a:r>
            <a:r>
              <a:rPr lang="en-US" sz="2000" b="1"/>
              <a:t>ma </a:t>
            </a:r>
            <a:endParaRPr lang="en-US" sz="2000" b="1" smtClean="0"/>
          </a:p>
          <a:p>
            <a:pPr>
              <a:spcBef>
                <a:spcPts val="600"/>
              </a:spcBef>
            </a:pPr>
            <a:r>
              <a:rPr lang="en-US" sz="2000" smtClean="0"/>
              <a:t>then </a:t>
            </a:r>
            <a:r>
              <a:rPr lang="en-US" sz="2000"/>
              <a:t>the </a:t>
            </a:r>
            <a:r>
              <a:rPr lang="en-US" sz="2000" b="1"/>
              <a:t>effective access time </a:t>
            </a:r>
            <a:r>
              <a:rPr lang="en-US" sz="2000"/>
              <a:t>can be given as;</a:t>
            </a:r>
            <a:endParaRPr lang="te-IN" sz="2000"/>
          </a:p>
        </p:txBody>
      </p:sp>
      <p:sp>
        <p:nvSpPr>
          <p:cNvPr id="3" name="Rectangle 2"/>
          <p:cNvSpPr/>
          <p:nvPr/>
        </p:nvSpPr>
        <p:spPr>
          <a:xfrm>
            <a:off x="568465" y="5156847"/>
            <a:ext cx="3843745" cy="461665"/>
          </a:xfrm>
          <a:prstGeom prst="rect">
            <a:avLst/>
          </a:prstGeom>
        </p:spPr>
        <p:txBody>
          <a:bodyPr wrap="none">
            <a:spAutoFit/>
          </a:bodyPr>
          <a:lstStyle>
            <a:defPPr>
              <a:defRPr lang="en-US"/>
            </a:defPPr>
          </a:lstStyle>
          <a:p>
            <a:pPr/>
            <a:r>
              <a:rPr lang="en-US" sz="2400" b="1"/>
              <a:t>EAT = PF X S + (1 - PF) X (ma) </a:t>
            </a:r>
            <a:endParaRPr lang="te-IN" sz="2400" b="1"/>
          </a:p>
        </p:txBody>
      </p:sp>
    </p:spTree>
    <p:extLst>
      <p:ext uri="{BB962C8B-B14F-4D97-AF65-F5344CB8AC3E}">
        <p14:creationId xmlns:p14="http://schemas.microsoft.com/office/powerpoint/2010/main" val="11639749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6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Translation look aside buffer (TLB)</a:t>
            </a:r>
          </a:p>
        </p:txBody>
      </p:sp>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 xmlns:a16="http://schemas.microsoft.com/office/drawing/2014/main" id="{F637BF83-7EB9-4FCB-A55C-6DA2F548125B}"/>
              </a:ext>
            </a:extLst>
          </p:cNvPr>
          <p:cNvSpPr txBox="1"/>
          <p:nvPr/>
        </p:nvSpPr>
        <p:spPr>
          <a:xfrm>
            <a:off x="278243" y="1583699"/>
            <a:ext cx="11166021" cy="4401205"/>
          </a:xfrm>
          <a:prstGeom prst="rect">
            <a:avLst/>
          </a:prstGeom>
          <a:noFill/>
        </p:spPr>
        <p:txBody>
          <a:bodyPr wrap="square">
            <a:spAutoFit/>
          </a:bodyPr>
          <a:lstStyle>
            <a:defPPr>
              <a:defRPr lang="en-US"/>
            </a:defPPr>
          </a:lstStyle>
          <a:p>
            <a:pPr>
              <a:spcBef>
                <a:spcPts val="600"/>
              </a:spcBef>
              <a:spcAft>
                <a:spcPts val="600"/>
              </a:spcAft>
            </a:pPr>
            <a:r>
              <a:rPr lang="en-US" sz="2400"/>
              <a:t>Drawbacks of </a:t>
            </a:r>
            <a:r>
              <a:rPr lang="en-US" sz="2400" smtClean="0"/>
              <a:t>Paging</a:t>
            </a:r>
          </a:p>
          <a:p>
            <a:pPr marL="342900" indent="-342900">
              <a:spcBef>
                <a:spcPts val="600"/>
              </a:spcBef>
              <a:spcAft>
                <a:spcPts val="600"/>
              </a:spcAft>
              <a:buFont typeface="Arial" pitchFamily="34" charset="0"/>
              <a:buChar char="•"/>
            </a:pPr>
            <a:r>
              <a:rPr lang="en-US" sz="2400" smtClean="0"/>
              <a:t>Size of Page table</a:t>
            </a:r>
          </a:p>
          <a:p>
            <a:pPr marL="342900" indent="-342900">
              <a:spcBef>
                <a:spcPts val="600"/>
              </a:spcBef>
              <a:spcAft>
                <a:spcPts val="600"/>
              </a:spcAft>
              <a:buFont typeface="Arial" pitchFamily="34" charset="0"/>
              <a:buChar char="•"/>
            </a:pPr>
            <a:r>
              <a:rPr lang="en-US" sz="2400" smtClean="0"/>
              <a:t>Effective access time</a:t>
            </a:r>
          </a:p>
          <a:p>
            <a:pPr marL="342900" indent="-342900">
              <a:spcBef>
                <a:spcPts val="600"/>
              </a:spcBef>
              <a:spcAft>
                <a:spcPts val="600"/>
              </a:spcAft>
              <a:buFont typeface="Arial" pitchFamily="34" charset="0"/>
              <a:buChar char="•"/>
            </a:pPr>
            <a:endParaRPr lang="en-US" sz="2400"/>
          </a:p>
          <a:p>
            <a:pPr>
              <a:spcBef>
                <a:spcPts val="600"/>
              </a:spcBef>
              <a:spcAft>
                <a:spcPts val="600"/>
              </a:spcAft>
            </a:pPr>
            <a:r>
              <a:rPr lang="en-US" sz="2800" b="1"/>
              <a:t>Translation look aside buffer</a:t>
            </a:r>
            <a:endParaRPr lang="en-US" sz="2800" smtClean="0"/>
          </a:p>
          <a:p>
            <a:pPr marL="342900" indent="-342900">
              <a:spcBef>
                <a:spcPts val="600"/>
              </a:spcBef>
              <a:spcAft>
                <a:spcPts val="600"/>
              </a:spcAft>
              <a:buFont typeface="Arial" pitchFamily="34" charset="0"/>
              <a:buChar char="•"/>
            </a:pPr>
            <a:r>
              <a:rPr lang="en-US" sz="2400"/>
              <a:t>A </a:t>
            </a:r>
            <a:r>
              <a:rPr lang="en-US" sz="2400" b="1"/>
              <a:t>Translation look aside buffer </a:t>
            </a:r>
            <a:r>
              <a:rPr lang="en-US" sz="2400"/>
              <a:t>can be defined as a memory cache which can be used to reduce the time taken to access the page table again and again</a:t>
            </a:r>
            <a:r>
              <a:rPr lang="en-US" sz="2400" smtClean="0"/>
              <a:t>.</a:t>
            </a:r>
          </a:p>
          <a:p>
            <a:pPr marL="342900" indent="-342900">
              <a:spcBef>
                <a:spcPts val="600"/>
              </a:spcBef>
              <a:spcAft>
                <a:spcPts val="600"/>
              </a:spcAft>
              <a:buFont typeface="Arial" pitchFamily="34" charset="0"/>
              <a:buChar char="•"/>
            </a:pPr>
            <a:r>
              <a:rPr lang="en-US" sz="2400"/>
              <a:t>TLB follows the concept of locality of reference which means that it contains only the entries of those many pages that are frequently accessed by the CPU</a:t>
            </a:r>
            <a:r>
              <a:rPr lang="en-US" sz="2400" smtClean="0"/>
              <a:t>.</a:t>
            </a:r>
            <a:endParaRPr lang="en-US" sz="2400"/>
          </a:p>
        </p:txBody>
      </p:sp>
    </p:spTree>
    <p:extLst>
      <p:ext uri="{BB962C8B-B14F-4D97-AF65-F5344CB8AC3E}">
        <p14:creationId xmlns:p14="http://schemas.microsoft.com/office/powerpoint/2010/main" val="33057490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6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Translation look aside buffer (TLB)</a:t>
            </a:r>
          </a:p>
        </p:txBody>
      </p:sp>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 xmlns:a16="http://schemas.microsoft.com/office/drawing/2014/main" id="{F637BF83-7EB9-4FCB-A55C-6DA2F548125B}"/>
              </a:ext>
            </a:extLst>
          </p:cNvPr>
          <p:cNvSpPr txBox="1"/>
          <p:nvPr/>
        </p:nvSpPr>
        <p:spPr>
          <a:xfrm>
            <a:off x="451104" y="1595891"/>
            <a:ext cx="10766186" cy="4108817"/>
          </a:xfrm>
          <a:prstGeom prst="rect">
            <a:avLst/>
          </a:prstGeom>
          <a:noFill/>
        </p:spPr>
        <p:txBody>
          <a:bodyPr wrap="square">
            <a:spAutoFit/>
          </a:bodyPr>
          <a:lstStyle>
            <a:defPPr>
              <a:defRPr lang="en-US"/>
            </a:defPPr>
          </a:lstStyle>
          <a:p>
            <a:pPr marL="342900" indent="-342900">
              <a:spcBef>
                <a:spcPts val="1200"/>
              </a:spcBef>
              <a:spcAft>
                <a:spcPts val="600"/>
              </a:spcAft>
              <a:buFont typeface="Arial" pitchFamily="34" charset="0"/>
              <a:buChar char="•"/>
            </a:pPr>
            <a:r>
              <a:rPr lang="en-US" sz="2400"/>
              <a:t>Given a virtual address, the processor examines the TLB if a page table entry is present (TLB hit), the frame number is retrieved and the real address is formed. </a:t>
            </a:r>
            <a:endParaRPr lang="en-US" sz="2400" smtClean="0"/>
          </a:p>
          <a:p>
            <a:pPr marL="342900" indent="-342900">
              <a:spcBef>
                <a:spcPts val="1200"/>
              </a:spcBef>
              <a:spcAft>
                <a:spcPts val="600"/>
              </a:spcAft>
              <a:buFont typeface="Arial" pitchFamily="34" charset="0"/>
              <a:buChar char="•"/>
            </a:pPr>
            <a:r>
              <a:rPr lang="en-US" sz="2400" b="1"/>
              <a:t>TLB hit </a:t>
            </a:r>
            <a:r>
              <a:rPr lang="en-US" sz="2400"/>
              <a:t>is a condition where the desired entry is found in translation look aside buffer. If this happens then the CPU simply access the actual location in the main memory</a:t>
            </a:r>
            <a:r>
              <a:rPr lang="en-US" sz="2400" smtClean="0"/>
              <a:t>.</a:t>
            </a:r>
          </a:p>
          <a:p>
            <a:pPr marL="342900" indent="-342900">
              <a:spcBef>
                <a:spcPts val="1200"/>
              </a:spcBef>
              <a:spcAft>
                <a:spcPts val="600"/>
              </a:spcAft>
              <a:buFont typeface="Arial" pitchFamily="34" charset="0"/>
              <a:buChar char="•"/>
            </a:pPr>
            <a:r>
              <a:rPr lang="en-US" sz="2400"/>
              <a:t>However, if the entry is not found in TLB (</a:t>
            </a:r>
            <a:r>
              <a:rPr lang="en-US" sz="2400" b="1"/>
              <a:t>TLB miss</a:t>
            </a:r>
            <a:r>
              <a:rPr lang="en-US" sz="2400"/>
              <a:t>) then CPU has to access page table in the main memory and then access the actual frame in the main memory</a:t>
            </a:r>
            <a:r>
              <a:rPr lang="en-US" sz="2400" smtClean="0"/>
              <a:t>.</a:t>
            </a:r>
          </a:p>
          <a:p>
            <a:pPr marL="342900" indent="-342900">
              <a:spcBef>
                <a:spcPts val="1200"/>
              </a:spcBef>
              <a:spcAft>
                <a:spcPts val="600"/>
              </a:spcAft>
              <a:buFont typeface="Arial" pitchFamily="34" charset="0"/>
              <a:buChar char="•"/>
            </a:pPr>
            <a:r>
              <a:rPr lang="en-US" sz="2400"/>
              <a:t>Therefore, in the case of TLB hit, the effective access time will be lesser as compare to the case of TLB miss.</a:t>
            </a:r>
          </a:p>
        </p:txBody>
      </p:sp>
    </p:spTree>
    <p:extLst>
      <p:ext uri="{BB962C8B-B14F-4D97-AF65-F5344CB8AC3E}">
        <p14:creationId xmlns:p14="http://schemas.microsoft.com/office/powerpoint/2010/main" val="25368024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6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Translation look aside buffer (TLB)</a:t>
            </a:r>
          </a:p>
        </p:txBody>
      </p:sp>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 xmlns:a16="http://schemas.microsoft.com/office/drawing/2014/main" id="{F637BF83-7EB9-4FCB-A55C-6DA2F548125B}"/>
              </a:ext>
            </a:extLst>
          </p:cNvPr>
          <p:cNvSpPr txBox="1"/>
          <p:nvPr/>
        </p:nvSpPr>
        <p:spPr>
          <a:xfrm>
            <a:off x="451104" y="1595891"/>
            <a:ext cx="10766186" cy="4862870"/>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t>If the probability of TLB hit is P% (TLB hit rate) then the probability of TLB miss (TLB miss rate) will be (1-P) </a:t>
            </a:r>
            <a:r>
              <a:rPr lang="en-US" sz="2400" smtClean="0"/>
              <a:t>%.</a:t>
            </a:r>
          </a:p>
          <a:p>
            <a:pPr marL="342900" indent="-342900">
              <a:spcBef>
                <a:spcPts val="600"/>
              </a:spcBef>
              <a:spcAft>
                <a:spcPts val="600"/>
              </a:spcAft>
              <a:buFont typeface="Arial" pitchFamily="34" charset="0"/>
              <a:buChar char="•"/>
            </a:pPr>
            <a:r>
              <a:rPr lang="en-US" sz="2400"/>
              <a:t>Therefore, the effective access time can be defined as</a:t>
            </a:r>
            <a:r>
              <a:rPr lang="en-US" sz="2400" smtClean="0"/>
              <a:t>;</a:t>
            </a:r>
          </a:p>
          <a:p>
            <a:pPr>
              <a:spcBef>
                <a:spcPts val="600"/>
              </a:spcBef>
              <a:spcAft>
                <a:spcPts val="600"/>
              </a:spcAft>
            </a:pPr>
            <a:r>
              <a:rPr lang="fr-FR" sz="2400" b="1" smtClean="0"/>
              <a:t>	EAT</a:t>
            </a:r>
            <a:r>
              <a:rPr lang="fr-FR" sz="2400" b="1"/>
              <a:t> = P (t + m) + (1 - p) (t + k.m + m) </a:t>
            </a:r>
            <a:r>
              <a:rPr lang="fr-FR" sz="2400"/>
              <a:t> </a:t>
            </a:r>
          </a:p>
          <a:p>
            <a:pPr marL="342900" indent="-342900">
              <a:spcBef>
                <a:spcPts val="600"/>
              </a:spcBef>
              <a:spcAft>
                <a:spcPts val="600"/>
              </a:spcAft>
              <a:buFont typeface="Arial" pitchFamily="34" charset="0"/>
              <a:buChar char="•"/>
            </a:pPr>
            <a:r>
              <a:rPr lang="en-US" sz="2400"/>
              <a:t>Where, p → TLB hit rate, t → time taken to access TLB, m → time taken to access main memory k = 1, if the single level paging has been implemented.</a:t>
            </a:r>
          </a:p>
          <a:p>
            <a:pPr>
              <a:spcBef>
                <a:spcPts val="600"/>
              </a:spcBef>
              <a:spcAft>
                <a:spcPts val="600"/>
              </a:spcAft>
            </a:pPr>
            <a:endParaRPr lang="en-US" sz="2400" smtClean="0"/>
          </a:p>
          <a:p>
            <a:pPr>
              <a:spcBef>
                <a:spcPts val="600"/>
              </a:spcBef>
              <a:spcAft>
                <a:spcPts val="600"/>
              </a:spcAft>
            </a:pPr>
            <a:r>
              <a:rPr lang="en-US" sz="2400" smtClean="0"/>
              <a:t>By </a:t>
            </a:r>
            <a:r>
              <a:rPr lang="en-US" sz="2400"/>
              <a:t>the formula, we come to know that</a:t>
            </a:r>
          </a:p>
          <a:p>
            <a:pPr marL="342900" indent="-342900">
              <a:spcBef>
                <a:spcPts val="600"/>
              </a:spcBef>
              <a:spcAft>
                <a:spcPts val="600"/>
              </a:spcAft>
              <a:buFont typeface="Arial" pitchFamily="34" charset="0"/>
              <a:buChar char="•"/>
            </a:pPr>
            <a:r>
              <a:rPr lang="en-US" sz="2400"/>
              <a:t>Effective access time will be decreased if the TLB hit rate is increased.</a:t>
            </a:r>
          </a:p>
          <a:p>
            <a:pPr marL="342900" indent="-342900">
              <a:spcBef>
                <a:spcPts val="600"/>
              </a:spcBef>
              <a:spcAft>
                <a:spcPts val="600"/>
              </a:spcAft>
              <a:buFont typeface="Arial" pitchFamily="34" charset="0"/>
              <a:buChar char="•"/>
            </a:pPr>
            <a:r>
              <a:rPr lang="en-US" sz="2400"/>
              <a:t>Effective access time will be increased in the case of multilevel paging</a:t>
            </a:r>
            <a:r>
              <a:rPr lang="en-US" sz="2400" smtClean="0"/>
              <a:t>.</a:t>
            </a:r>
            <a:endParaRPr lang="en-US" sz="2400"/>
          </a:p>
        </p:txBody>
      </p:sp>
    </p:spTree>
    <p:extLst>
      <p:ext uri="{BB962C8B-B14F-4D97-AF65-F5344CB8AC3E}">
        <p14:creationId xmlns:p14="http://schemas.microsoft.com/office/powerpoint/2010/main" val="23215028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6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Translation look aside buffer (TLB)</a:t>
            </a:r>
          </a:p>
        </p:txBody>
      </p:sp>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 xmlns:a16="http://schemas.microsoft.com/office/drawing/2014/main" id="{F637BF83-7EB9-4FCB-A55C-6DA2F548125B}"/>
              </a:ext>
            </a:extLst>
          </p:cNvPr>
          <p:cNvSpPr txBox="1"/>
          <p:nvPr/>
        </p:nvSpPr>
        <p:spPr>
          <a:xfrm>
            <a:off x="451104" y="1595891"/>
            <a:ext cx="10766186" cy="2400657"/>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t>Consider a paging hardware with a TLB. </a:t>
            </a:r>
            <a:endParaRPr lang="en-US" sz="2400" smtClean="0"/>
          </a:p>
          <a:p>
            <a:pPr marL="342900" indent="-342900">
              <a:spcBef>
                <a:spcPts val="600"/>
              </a:spcBef>
              <a:spcAft>
                <a:spcPts val="600"/>
              </a:spcAft>
              <a:buFont typeface="Arial" pitchFamily="34" charset="0"/>
              <a:buChar char="•"/>
            </a:pPr>
            <a:r>
              <a:rPr lang="en-US" sz="2400" smtClean="0"/>
              <a:t>Assume </a:t>
            </a:r>
            <a:r>
              <a:rPr lang="en-US" sz="2400"/>
              <a:t>that the entire page table and all the pages are in the physical memory. </a:t>
            </a:r>
            <a:endParaRPr lang="en-US" sz="2400" smtClean="0"/>
          </a:p>
          <a:p>
            <a:pPr marL="342900" indent="-342900">
              <a:spcBef>
                <a:spcPts val="600"/>
              </a:spcBef>
              <a:spcAft>
                <a:spcPts val="600"/>
              </a:spcAft>
              <a:buFont typeface="Arial" pitchFamily="34" charset="0"/>
              <a:buChar char="•"/>
            </a:pPr>
            <a:r>
              <a:rPr lang="en-US" sz="2400" smtClean="0"/>
              <a:t>It </a:t>
            </a:r>
            <a:r>
              <a:rPr lang="en-US" sz="2400"/>
              <a:t>takes </a:t>
            </a:r>
            <a:r>
              <a:rPr lang="en-US" sz="2400" b="1"/>
              <a:t>10 milliseconds </a:t>
            </a:r>
            <a:r>
              <a:rPr lang="en-US" sz="2400"/>
              <a:t>to search the TLB and </a:t>
            </a:r>
            <a:r>
              <a:rPr lang="en-US" sz="2400" b="1"/>
              <a:t>80 milliseconds </a:t>
            </a:r>
            <a:r>
              <a:rPr lang="en-US" sz="2400"/>
              <a:t>to access the physical memory. </a:t>
            </a:r>
            <a:endParaRPr lang="en-US" sz="2400" smtClean="0"/>
          </a:p>
          <a:p>
            <a:pPr marL="342900" indent="-342900">
              <a:spcBef>
                <a:spcPts val="600"/>
              </a:spcBef>
              <a:spcAft>
                <a:spcPts val="600"/>
              </a:spcAft>
              <a:buFont typeface="Arial" pitchFamily="34" charset="0"/>
              <a:buChar char="•"/>
            </a:pPr>
            <a:r>
              <a:rPr lang="en-US" sz="2400" smtClean="0"/>
              <a:t>If </a:t>
            </a:r>
            <a:r>
              <a:rPr lang="en-US" sz="2400"/>
              <a:t>the </a:t>
            </a:r>
            <a:r>
              <a:rPr lang="en-US" sz="2400" b="1"/>
              <a:t>TLB hit ratio is 0.6</a:t>
            </a:r>
            <a:r>
              <a:rPr lang="en-US" sz="2400"/>
              <a:t>, the effective memory access time (in milliseconds) </a:t>
            </a:r>
            <a:r>
              <a:rPr lang="en-US" sz="2400" smtClean="0"/>
              <a:t>is</a:t>
            </a:r>
            <a:endParaRPr lang="en-US" sz="2400"/>
          </a:p>
        </p:txBody>
      </p:sp>
      <p:sp>
        <p:nvSpPr>
          <p:cNvPr id="2" name="Rectangle 1"/>
          <p:cNvSpPr/>
          <p:nvPr/>
        </p:nvSpPr>
        <p:spPr>
          <a:xfrm>
            <a:off x="592047" y="4969432"/>
            <a:ext cx="10852217" cy="1200329"/>
          </a:xfrm>
          <a:prstGeom prst="rect">
            <a:avLst/>
          </a:prstGeom>
        </p:spPr>
        <p:txBody>
          <a:bodyPr wrap="square">
            <a:spAutoFit/>
          </a:bodyPr>
          <a:lstStyle>
            <a:defPPr>
              <a:defRPr lang="en-US"/>
            </a:defPPr>
          </a:lstStyle>
          <a:p>
            <a:pPr/>
            <a:r>
              <a:rPr lang="en-US" sz="2400" b="1"/>
              <a:t>Effective Access Time (EAT) </a:t>
            </a:r>
            <a:r>
              <a:rPr lang="en-US" sz="2400" b="1" smtClean="0"/>
              <a:t>	= </a:t>
            </a:r>
            <a:r>
              <a:rPr lang="en-US" sz="2400" b="1"/>
              <a:t>0.6 ( 10 + 80 ) + 0.4 ( 10 + 80 + 80 </a:t>
            </a:r>
            <a:r>
              <a:rPr lang="en-US" sz="2400" b="1" smtClean="0"/>
              <a:t>)</a:t>
            </a:r>
          </a:p>
          <a:p>
            <a:pPr/>
            <a:r>
              <a:rPr lang="en-US" sz="2400" b="1"/>
              <a:t>	</a:t>
            </a:r>
            <a:r>
              <a:rPr lang="en-US" sz="2400" b="1" smtClean="0"/>
              <a:t>			= </a:t>
            </a:r>
            <a:r>
              <a:rPr lang="en-US" sz="2400" b="1"/>
              <a:t>90 X 0.6 + 0.4 X 170 </a:t>
            </a:r>
            <a:endParaRPr lang="en-US" sz="2400" b="1" smtClean="0"/>
          </a:p>
          <a:p>
            <a:pPr/>
            <a:r>
              <a:rPr lang="en-US" sz="2400" b="1"/>
              <a:t>	</a:t>
            </a:r>
            <a:r>
              <a:rPr lang="en-US" sz="2400" b="1" smtClean="0"/>
              <a:t>			= </a:t>
            </a:r>
            <a:r>
              <a:rPr lang="en-US" sz="2400" b="1"/>
              <a:t>122</a:t>
            </a:r>
            <a:endParaRPr lang="te-IN" sz="2400"/>
          </a:p>
        </p:txBody>
      </p:sp>
      <p:sp>
        <p:nvSpPr>
          <p:cNvPr id="3" name="Rectangle 2"/>
          <p:cNvSpPr/>
          <p:nvPr/>
        </p:nvSpPr>
        <p:spPr>
          <a:xfrm>
            <a:off x="971305" y="4219694"/>
            <a:ext cx="4868064" cy="461665"/>
          </a:xfrm>
          <a:prstGeom prst="rect">
            <a:avLst/>
          </a:prstGeom>
        </p:spPr>
        <p:txBody>
          <a:bodyPr wrap="none">
            <a:spAutoFit/>
          </a:bodyPr>
          <a:lstStyle>
            <a:defPPr>
              <a:defRPr lang="en-US"/>
            </a:defPPr>
          </a:lstStyle>
          <a:p>
            <a:pPr>
              <a:spcBef>
                <a:spcPts val="600"/>
              </a:spcBef>
              <a:spcAft>
                <a:spcPts val="600"/>
              </a:spcAft>
            </a:pPr>
            <a:r>
              <a:rPr lang="fr-FR" sz="2400" b="1"/>
              <a:t>EAT = P (t + m) + (1 - p) (t + k.m + m) </a:t>
            </a:r>
            <a:r>
              <a:rPr lang="fr-FR" sz="2400"/>
              <a:t> </a:t>
            </a:r>
          </a:p>
        </p:txBody>
      </p:sp>
    </p:spTree>
    <p:extLst>
      <p:ext uri="{BB962C8B-B14F-4D97-AF65-F5344CB8AC3E}">
        <p14:creationId xmlns:p14="http://schemas.microsoft.com/office/powerpoint/2010/main" val="1558167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6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a:extLst>
              <a:ext uri="{FF2B5EF4-FFF2-40B4-BE49-F238E27FC236}">
                <a16:creationId xmlns:a16="http://schemas.microsoft.com/office/drawing/2014/main" id="{E6F8D17B-9457-4A2D-98CD-889C5DFA895C}"/>
              </a:ext>
            </a:extLst>
          </p:cNvPr>
          <p:cNvSpPr/>
          <p:nvPr/>
        </p:nvSpPr>
        <p:spPr>
          <a:xfrm>
            <a:off x="0" y="1446028"/>
            <a:ext cx="12192000" cy="4040372"/>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 name="Title 1">
            <a:extLst>
              <a:ext uri="{FF2B5EF4-FFF2-40B4-BE49-F238E27FC236}">
                <a16:creationId xmlns:a16="http://schemas.microsoft.com/office/drawing/2014/main" id="{6B46DE73-3A40-4B12-8697-E0C74FE3CF0C}"/>
              </a:ext>
            </a:extLst>
          </p:cNvPr>
          <p:cNvSpPr>
            <a:spLocks noGrp="1"/>
          </p:cNvSpPr>
          <p:nvPr>
            <p:ph type="ctrTitle"/>
          </p:nvPr>
        </p:nvSpPr>
        <p:spPr>
          <a:xfrm>
            <a:off x="-933" y="3521421"/>
            <a:ext cx="12192000" cy="1907927"/>
          </a:xfrm>
        </p:spPr>
        <p:txBody>
          <a:bodyPr>
            <a:noAutofit/>
          </a:bodyPr>
          <a:lstStyle>
            <a:defPPr/>
          </a:lstStyle>
          <a:p>
            <a:pPr>
              <a:lnSpc>
                <a:spcPct val="150000"/>
              </a:lnSpc>
              <a:spcBef>
                <a:spcPts val="600"/>
              </a:spcBef>
              <a:spcAft>
                <a:spcPts val="600"/>
              </a:spcAft>
            </a:pPr>
            <a:br>
              <a:rPr lang="en-US" sz="7200" b="1" spc="50">
                <a:ln w="0"/>
                <a:solidFill>
                  <a:schemeClr val="bg1"/>
                </a:solidFill>
                <a:effectLst>
                  <a:innerShdw blurRad="63500" dist="50800" dir="13500000">
                    <a:srgbClr val="000000">
                      <a:alpha val="50000"/>
                    </a:srgbClr>
                  </a:innerShdw>
                </a:effectLst>
              </a:rPr>
            </a:br>
            <a:r>
              <a:rPr lang="en-US" sz="4800" b="1" i="0" u="none" strike="noStrike" spc="50">
                <a:ln w="0"/>
                <a:solidFill>
                  <a:schemeClr val="bg1"/>
                </a:solidFill>
                <a:effectLst>
                  <a:innerShdw blurRad="63500" dist="50800" dir="13500000">
                    <a:srgbClr val="000000">
                      <a:alpha val="50000"/>
                    </a:srgbClr>
                  </a:innerShdw>
                </a:effectLst>
                <a:latin typeface="Calibri" panose="020f0502020204030204" pitchFamily="34" charset="0"/>
              </a:rPr>
              <a:t>Operating Systems Design</a:t>
            </a:r>
            <a: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t>​</a:t>
            </a:r>
            <a:b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br>
            <a:r>
              <a:rPr lang="en-US" sz="4400" b="1" spc="50">
                <a:ln w="0"/>
                <a:solidFill>
                  <a:schemeClr val="bg1"/>
                </a:solidFill>
                <a:effectLst>
                  <a:innerShdw blurRad="63500" dist="50800" dir="13500000">
                    <a:srgbClr val="000000">
                      <a:alpha val="50000"/>
                    </a:srgbClr>
                  </a:innerShdw>
                </a:effectLst>
                <a:latin typeface="+mn-lt"/>
              </a:rPr>
              <a:t>Session 29 &amp; 30: </a:t>
            </a:r>
            <a:br>
              <a:rPr lang="en-US" sz="4400" b="1" spc="50">
                <a:ln w="0"/>
                <a:solidFill>
                  <a:schemeClr val="bg1"/>
                </a:solidFill>
                <a:effectLst>
                  <a:innerShdw blurRad="63500" dist="50800" dir="13500000">
                    <a:srgbClr val="000000">
                      <a:alpha val="50000"/>
                    </a:srgbClr>
                  </a:innerShdw>
                </a:effectLst>
                <a:latin typeface="+mn-lt"/>
              </a:rPr>
            </a:br>
            <a:r>
              <a:rPr lang="en-US" sz="4400" b="1" spc="50">
                <a:ln w="0"/>
                <a:solidFill>
                  <a:schemeClr val="bg1"/>
                </a:solidFill>
                <a:effectLst>
                  <a:innerShdw blurRad="63500" dist="50800" dir="13500000">
                    <a:srgbClr val="000000">
                      <a:alpha val="50000"/>
                    </a:srgbClr>
                  </a:innerShdw>
                </a:effectLst>
                <a:latin typeface="+mn-lt"/>
              </a:rPr>
              <a:t>TLB and Segmentation</a:t>
            </a:r>
            <a:endParaRPr lang="en-US" sz="3600" b="1" spc="50">
              <a:ln w="0"/>
              <a:solidFill>
                <a:schemeClr val="bg1"/>
              </a:solidFill>
              <a:effectLst>
                <a:innerShdw blurRad="63500" dist="50800" dir="13500000">
                  <a:srgbClr val="000000">
                    <a:alpha val="50000"/>
                  </a:srgbClr>
                </a:innerShdw>
              </a:effectLst>
              <a:latin typeface="+mn-lt"/>
            </a:endParaRPr>
          </a:p>
        </p:txBody>
      </p:sp>
      <p:sp>
        <p:nvSpPr>
          <p:cNvPr id="12" name="TextBox 11">
            <a:extLst>
              <a:ext uri="{FF2B5EF4-FFF2-40B4-BE49-F238E27FC236}">
                <a16:creationId xmlns:a16="http://schemas.microsoft.com/office/drawing/2014/main" id="{3854C4E1-D9BB-4CEF-B300-13701DFDCF8E}"/>
              </a:ext>
            </a:extLst>
          </p:cNvPr>
          <p:cNvSpPr txBox="1"/>
          <p:nvPr/>
        </p:nvSpPr>
        <p:spPr>
          <a:xfrm>
            <a:off x="0" y="1800196"/>
            <a:ext cx="12192000" cy="769441"/>
          </a:xfrm>
          <a:prstGeom prst="rect">
            <a:avLst/>
          </a:prstGeom>
          <a:noFill/>
        </p:spPr>
        <p:txBody>
          <a:bodyPr wrap="square">
            <a:spAutoFit/>
          </a:bodyPr>
          <a:lstStyle>
            <a:defPPr>
              <a:defRPr lang="en-US"/>
            </a:defPPr>
          </a:lstStyle>
          <a:p>
            <a:pPr algn="ctr"/>
            <a:r>
              <a:rPr lang="en-IN" sz="4400" b="1" spc="50">
                <a:ln w="0"/>
                <a:solidFill>
                  <a:schemeClr val="bg1"/>
                </a:solidFill>
                <a:effectLst>
                  <a:innerShdw blurRad="63500" dist="50800" dir="13500000">
                    <a:srgbClr val="000000">
                      <a:alpha val="50000"/>
                    </a:srgbClr>
                  </a:innerShdw>
                </a:effectLst>
              </a:rPr>
              <a:t>19CS2106R​</a:t>
            </a:r>
          </a:p>
        </p:txBody>
      </p:sp>
      <p:sp>
        <p:nvSpPr>
          <p:cNvPr id="14" name="TextBox 13">
            <a:extLst>
              <a:ext uri="{FF2B5EF4-FFF2-40B4-BE49-F238E27FC236}">
                <a16:creationId xmlns:a16="http://schemas.microsoft.com/office/drawing/2014/main" id="{84BAEC50-F360-44B5-9CD6-F2332A6A95AB}"/>
              </a:ext>
            </a:extLst>
          </p:cNvPr>
          <p:cNvSpPr txBox="1"/>
          <p:nvPr/>
        </p:nvSpPr>
        <p:spPr>
          <a:xfrm>
            <a:off x="2525086" y="6048017"/>
            <a:ext cx="6962163" cy="369332"/>
          </a:xfrm>
          <a:prstGeom prst="rect">
            <a:avLst/>
          </a:prstGeom>
          <a:noFill/>
        </p:spPr>
        <p:txBody>
          <a:bodyPr wrap="square">
            <a:spAutoFit/>
          </a:bodyPr>
          <a:lstStyle>
            <a:defPPr>
              <a:defRPr lang="en-US"/>
            </a:defPPr>
          </a:lstStyle>
          <a:p>
            <a:pPr algn="ctr"/>
            <a:r>
              <a:rPr lang="en-US" b="0" i="0">
                <a:solidFill>
                  <a:srgbClr val="898989"/>
                </a:solidFill>
                <a:effectLst/>
                <a:latin typeface="Calibri" panose="020f0502020204030204" pitchFamily="34" charset="0"/>
              </a:rPr>
              <a:t>© 2020 KL University </a:t>
            </a:r>
            <a:endParaRPr lang="en-IN"/>
          </a:p>
        </p:txBody>
      </p:sp>
      <p:pic>
        <p:nvPicPr>
          <p:cNvPr id="1026" name="Picture 2" descr="KL Deemed to be University Logo">
            <a:extLst>
              <a:ext uri="{FF2B5EF4-FFF2-40B4-BE49-F238E27FC236}">
                <a16:creationId xmlns:a16="http://schemas.microsoft.com/office/drawing/2014/main" id="{B40BD21A-190E-4213-8A75-AE891938F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8755"/>
          <a:stretch>
            <a:fillRect/>
          </a:stretch>
        </p:blipFill>
        <p:spPr bwMode="auto">
          <a:xfrm>
            <a:off x="4879800" y="201699"/>
            <a:ext cx="2432399" cy="102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755058"/>
      </p:ext>
    </p:extLst>
  </p:cSld>
  <p:clrMapOvr>
    <a:masterClrMapping/>
  </p:clrMapOvr>
  <p:transition/>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 name="Rectangle 10">
            <a:extLst>
              <a:ext uri="{FF2B5EF4-FFF2-40B4-BE49-F238E27FC236}">
                <a16:creationId xmlns:a16="http://schemas.microsoft.com/office/drawing/2014/main" id="{0E309118-9194-4F8F-97C8-FD164DB1AF4D}"/>
              </a:ext>
            </a:extLst>
          </p:cNvPr>
          <p:cNvSpPr/>
          <p:nvPr/>
        </p:nvSpPr>
        <p:spPr>
          <a:xfrm>
            <a:off x="670651" y="2686280"/>
            <a:ext cx="10850697"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5" name="Title 4">
            <a:extLst>
              <a:ext uri="{FF2B5EF4-FFF2-40B4-BE49-F238E27FC236}">
                <a16:creationId xmlns:a16="http://schemas.microsoft.com/office/drawing/2014/main" id="{5F143494-C438-4F85-8563-F756FD09FA89}"/>
              </a:ext>
            </a:extLst>
          </p:cNvPr>
          <p:cNvSpPr>
            <a:spLocks noGrp="1"/>
          </p:cNvSpPr>
          <p:nvPr>
            <p:ph type="title"/>
          </p:nvPr>
        </p:nvSpPr>
        <p:spPr>
          <a:xfrm>
            <a:off x="670650" y="2767586"/>
            <a:ext cx="10850697" cy="1325563"/>
          </a:xfrm>
        </p:spPr>
        <p:txBody>
          <a:bodyPr>
            <a:normAutofit/>
          </a:bodyPr>
          <a:lstStyle>
            <a:defPPr/>
          </a:lstStyle>
          <a:p>
            <a:pPr algn="ctr"/>
            <a:r>
              <a:rPr lang="en-US" sz="5400" b="1" spc="50">
                <a:ln w="0"/>
                <a:solidFill>
                  <a:schemeClr val="bg1"/>
                </a:solidFill>
                <a:effectLst>
                  <a:innerShdw blurRad="63500" dist="50800" dir="13500000">
                    <a:srgbClr val="000000">
                      <a:alpha val="50000"/>
                    </a:srgbClr>
                  </a:innerShdw>
                </a:effectLst>
                <a:latin typeface="+mn-lt"/>
              </a:rPr>
              <a:t>Booting in XV6</a:t>
            </a:r>
            <a:endParaRPr lang="en-IN" b="1" spc="50">
              <a:ln w="0"/>
              <a:solidFill>
                <a:schemeClr val="bg1"/>
              </a:solidFill>
              <a:effectLst>
                <a:innerShdw blurRad="63500" dist="50800" dir="13500000">
                  <a:srgbClr val="000000">
                    <a:alpha val="50000"/>
                  </a:srgbClr>
                </a:innerShdw>
              </a:effectLst>
              <a:latin typeface="+mn-lt"/>
            </a:endParaRPr>
          </a:p>
        </p:txBody>
      </p:sp>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0" y="6739549"/>
            <a:ext cx="10634098"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151C5FAD-B59B-440E-88F5-E5C427292DCE}"/>
              </a:ext>
            </a:extLst>
          </p:cNvPr>
          <p:cNvSpPr/>
          <p:nvPr/>
        </p:nvSpPr>
        <p:spPr>
          <a:xfrm>
            <a:off x="1"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98EC019E-BEB9-49A1-B463-36249D33CCA8}"/>
              </a:ext>
            </a:extLst>
          </p:cNvPr>
          <p:cNvSpPr/>
          <p:nvPr/>
        </p:nvSpPr>
        <p:spPr>
          <a:xfrm>
            <a:off x="11788048"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Tree>
    <p:extLst>
      <p:ext uri="{BB962C8B-B14F-4D97-AF65-F5344CB8AC3E}">
        <p14:creationId xmlns:p14="http://schemas.microsoft.com/office/powerpoint/2010/main" val="407047227"/>
      </p:ext>
    </p:extLst>
  </p:cSld>
  <p:clrMapOvr>
    <a:masterClrMapping/>
  </p:clrMapOvr>
  <p:transition/>
  <p:timing/>
</p:sld>
</file>

<file path=ppt/slides/slide17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Translation look aside buffer (TLB)</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278243" y="1583699"/>
            <a:ext cx="11166021" cy="4401205"/>
          </a:xfrm>
          <a:prstGeom prst="rect">
            <a:avLst/>
          </a:prstGeom>
          <a:noFill/>
        </p:spPr>
        <p:txBody>
          <a:bodyPr wrap="square">
            <a:spAutoFit/>
          </a:bodyPr>
          <a:lstStyle>
            <a:defPPr>
              <a:defRPr lang="en-US"/>
            </a:defPPr>
          </a:lstStyle>
          <a:p>
            <a:pPr>
              <a:spcBef>
                <a:spcPts val="600"/>
              </a:spcBef>
              <a:spcAft>
                <a:spcPts val="600"/>
              </a:spcAft>
            </a:pPr>
            <a:r>
              <a:rPr lang="en-US" sz="2400"/>
              <a:t>Drawbacks of Paging</a:t>
            </a:r>
          </a:p>
          <a:p>
            <a:pPr marL="342900" indent="-342900">
              <a:spcBef>
                <a:spcPts val="600"/>
              </a:spcBef>
              <a:spcAft>
                <a:spcPts val="600"/>
              </a:spcAft>
              <a:buFont typeface="Arial" pitchFamily="34" charset="0"/>
              <a:buChar char="•"/>
            </a:pPr>
            <a:r>
              <a:rPr lang="en-US" sz="2400"/>
              <a:t>Size of Page table</a:t>
            </a:r>
          </a:p>
          <a:p>
            <a:pPr marL="342900" indent="-342900">
              <a:spcBef>
                <a:spcPts val="600"/>
              </a:spcBef>
              <a:spcAft>
                <a:spcPts val="600"/>
              </a:spcAft>
              <a:buFont typeface="Arial" pitchFamily="34" charset="0"/>
              <a:buChar char="•"/>
            </a:pPr>
            <a:r>
              <a:rPr lang="en-US" sz="2400"/>
              <a:t>Effective access time</a:t>
            </a:r>
          </a:p>
          <a:p>
            <a:pPr marL="342900" indent="-342900">
              <a:spcBef>
                <a:spcPts val="600"/>
              </a:spcBef>
              <a:spcAft>
                <a:spcPts val="600"/>
              </a:spcAft>
              <a:buFont typeface="Arial" pitchFamily="34" charset="0"/>
              <a:buChar char="•"/>
            </a:pPr>
            <a:endParaRPr lang="en-US" sz="2400"/>
          </a:p>
          <a:p>
            <a:pPr>
              <a:spcBef>
                <a:spcPts val="600"/>
              </a:spcBef>
              <a:spcAft>
                <a:spcPts val="600"/>
              </a:spcAft>
            </a:pPr>
            <a:r>
              <a:rPr lang="en-US" sz="2800" b="1"/>
              <a:t>Translation look aside buffer</a:t>
            </a:r>
            <a:endParaRPr lang="en-US" sz="2800"/>
          </a:p>
          <a:p>
            <a:pPr marL="342900" indent="-342900">
              <a:spcBef>
                <a:spcPts val="600"/>
              </a:spcBef>
              <a:spcAft>
                <a:spcPts val="600"/>
              </a:spcAft>
              <a:buFont typeface="Arial" pitchFamily="34" charset="0"/>
              <a:buChar char="•"/>
            </a:pPr>
            <a:r>
              <a:rPr lang="en-US" sz="2400"/>
              <a:t>A </a:t>
            </a:r>
            <a:r>
              <a:rPr lang="en-US" sz="2400" b="1"/>
              <a:t>Translation look aside buffer </a:t>
            </a:r>
            <a:r>
              <a:rPr lang="en-US" sz="2400"/>
              <a:t>can be defined as a memory cache which can be used to reduce the time taken to access the page table again and again.</a:t>
            </a:r>
          </a:p>
          <a:p>
            <a:pPr marL="342900" indent="-342900">
              <a:spcBef>
                <a:spcPts val="600"/>
              </a:spcBef>
              <a:spcAft>
                <a:spcPts val="600"/>
              </a:spcAft>
              <a:buFont typeface="Arial" pitchFamily="34" charset="0"/>
              <a:buChar char="•"/>
            </a:pPr>
            <a:r>
              <a:rPr lang="en-US" sz="2400"/>
              <a:t>TLB follows the concept of locality of reference which means that it contains only the entries of those many pages that are frequently accessed by the CPU.</a:t>
            </a:r>
          </a:p>
        </p:txBody>
      </p:sp>
    </p:spTree>
    <p:extLst>
      <p:ext uri="{BB962C8B-B14F-4D97-AF65-F5344CB8AC3E}">
        <p14:creationId xmlns:p14="http://schemas.microsoft.com/office/powerpoint/2010/main" val="33057490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7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Translation look aside buffer (TLB)</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451104" y="1595891"/>
            <a:ext cx="10766186" cy="4108817"/>
          </a:xfrm>
          <a:prstGeom prst="rect">
            <a:avLst/>
          </a:prstGeom>
          <a:noFill/>
        </p:spPr>
        <p:txBody>
          <a:bodyPr wrap="square">
            <a:spAutoFit/>
          </a:bodyPr>
          <a:lstStyle>
            <a:defPPr>
              <a:defRPr lang="en-US"/>
            </a:defPPr>
          </a:lstStyle>
          <a:p>
            <a:pPr marL="342900" indent="-342900">
              <a:spcBef>
                <a:spcPts val="1200"/>
              </a:spcBef>
              <a:spcAft>
                <a:spcPts val="600"/>
              </a:spcAft>
              <a:buFont typeface="Arial" pitchFamily="34" charset="0"/>
              <a:buChar char="•"/>
            </a:pPr>
            <a:r>
              <a:rPr lang="en-US" sz="2400"/>
              <a:t>Given a virtual address, the processor examines the TLB if a page table entry is present (TLB hit), the frame number is retrieved and the real address is formed. </a:t>
            </a:r>
          </a:p>
          <a:p>
            <a:pPr marL="342900" indent="-342900">
              <a:spcBef>
                <a:spcPts val="1200"/>
              </a:spcBef>
              <a:spcAft>
                <a:spcPts val="600"/>
              </a:spcAft>
              <a:buFont typeface="Arial" pitchFamily="34" charset="0"/>
              <a:buChar char="•"/>
            </a:pPr>
            <a:r>
              <a:rPr lang="en-US" sz="2400" b="1"/>
              <a:t>TLB hit </a:t>
            </a:r>
            <a:r>
              <a:rPr lang="en-US" sz="2400"/>
              <a:t>is a condition where the desired entry is found in translation look aside buffer. If this happens then the CPU simply access the actual location in the main memory.</a:t>
            </a:r>
          </a:p>
          <a:p>
            <a:pPr marL="342900" indent="-342900">
              <a:spcBef>
                <a:spcPts val="1200"/>
              </a:spcBef>
              <a:spcAft>
                <a:spcPts val="600"/>
              </a:spcAft>
              <a:buFont typeface="Arial" pitchFamily="34" charset="0"/>
              <a:buChar char="•"/>
            </a:pPr>
            <a:r>
              <a:rPr lang="en-US" sz="2400"/>
              <a:t>However, if the entry is not found in TLB (</a:t>
            </a:r>
            <a:r>
              <a:rPr lang="en-US" sz="2400" b="1"/>
              <a:t>TLB miss</a:t>
            </a:r>
            <a:r>
              <a:rPr lang="en-US" sz="2400"/>
              <a:t>) then CPU has to access page table in the main memory and then access the actual frame in the main memory.</a:t>
            </a:r>
          </a:p>
          <a:p>
            <a:pPr marL="342900" indent="-342900">
              <a:spcBef>
                <a:spcPts val="1200"/>
              </a:spcBef>
              <a:spcAft>
                <a:spcPts val="600"/>
              </a:spcAft>
              <a:buFont typeface="Arial" pitchFamily="34" charset="0"/>
              <a:buChar char="•"/>
            </a:pPr>
            <a:r>
              <a:rPr lang="en-US" sz="2400"/>
              <a:t>Therefore, in the case of TLB hit, the effective access time will be lesser as compare to the case of TLB miss.</a:t>
            </a:r>
          </a:p>
        </p:txBody>
      </p:sp>
    </p:spTree>
    <p:extLst>
      <p:ext uri="{BB962C8B-B14F-4D97-AF65-F5344CB8AC3E}">
        <p14:creationId xmlns:p14="http://schemas.microsoft.com/office/powerpoint/2010/main" val="25368024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7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Picture 5">
            <a:extLst>
              <a:ext uri="{FF2B5EF4-FFF2-40B4-BE49-F238E27FC236}">
                <a16:creationId xmlns:a16="http://schemas.microsoft.com/office/drawing/2014/main" id="{DC91DD6D-94B8-443F-BFD3-67C2F4BF2E1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08926" y="73062"/>
            <a:ext cx="8910271" cy="6734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46">
            <a:extLst>
              <a:ext uri="{FF2B5EF4-FFF2-40B4-BE49-F238E27FC236}">
                <a16:creationId xmlns:a16="http://schemas.microsoft.com/office/drawing/2014/main" id="{155F7920-28F4-48E6-81BC-48EDF169C327}"/>
              </a:ext>
            </a:extLst>
          </p:cNvPr>
          <p:cNvSpPr/>
          <p:nvPr/>
        </p:nvSpPr>
        <p:spPr>
          <a:xfrm>
            <a:off x="109803" y="2416747"/>
            <a:ext cx="3724379" cy="2123658"/>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Translation look aside buffer (TLB)</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24626788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7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109803" y="2416747"/>
            <a:ext cx="3724379" cy="2123658"/>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Translation look aside buffer (TLB)</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3" name="Rectangle 2">
            <a:extLst>
              <a:ext uri="{FF2B5EF4-FFF2-40B4-BE49-F238E27FC236}">
                <a16:creationId xmlns:a16="http://schemas.microsoft.com/office/drawing/2014/main" id="{9B1DBFAC-CA18-4A8E-874C-9936ED117243}"/>
              </a:ext>
            </a:extLst>
          </p:cNvPr>
          <p:cNvSpPr/>
          <p:nvPr/>
        </p:nvSpPr>
        <p:spPr>
          <a:xfrm>
            <a:off x="3290146" y="439943"/>
            <a:ext cx="8371972" cy="5940088"/>
          </a:xfrm>
          <a:prstGeom prst="rect">
            <a:avLst/>
          </a:prstGeom>
        </p:spPr>
        <p:txBody>
          <a:bodyPr wrap="square">
            <a:spAutoFit/>
          </a:bodyPr>
          <a:lstStyle>
            <a:defPPr>
              <a:defRPr lang="en-US"/>
            </a:defPPr>
          </a:lstStyle>
          <a:p>
            <a:pPr/>
            <a:r>
              <a:rPr lang="en-IN" sz="2000"/>
              <a:t>VPN = (VirtualAddress &amp; VPN_MASK) &gt;&gt; SHIFT </a:t>
            </a:r>
          </a:p>
          <a:p>
            <a:pPr/>
            <a:r>
              <a:rPr lang="en-IN" sz="2000"/>
              <a:t>(Success, TlbEntry) = TLB_Lookup(VPN)</a:t>
            </a:r>
            <a:br>
              <a:rPr lang="en-IN" sz="2000"/>
            </a:br>
            <a:r>
              <a:rPr lang="en-IN" sz="2000"/>
              <a:t>if (Success == True) </a:t>
            </a:r>
            <a:r>
              <a:rPr lang="en-IN" sz="2000" b="1"/>
              <a:t>// TLB Hit </a:t>
            </a:r>
          </a:p>
          <a:p>
            <a:pPr/>
            <a:r>
              <a:rPr lang="en-IN" sz="2000"/>
              <a:t>	if (CanAccess(TlbEntry.ProtectBits) == True) </a:t>
            </a:r>
          </a:p>
          <a:p>
            <a:pPr/>
            <a:r>
              <a:rPr lang="en-IN" sz="2000"/>
              <a:t>		Offset = VirtualAddress &amp; OFFSET_MASK </a:t>
            </a:r>
          </a:p>
          <a:p>
            <a:pPr/>
            <a:r>
              <a:rPr lang="en-IN" sz="2000"/>
              <a:t>		PhysAddr = (TlbEntry.PFN &lt;&lt; SHIFT) | Offset </a:t>
            </a:r>
          </a:p>
          <a:p>
            <a:pPr/>
            <a:r>
              <a:rPr lang="en-IN" sz="2000"/>
              <a:t>		Register = AccessMemory(PhysAddr) </a:t>
            </a:r>
          </a:p>
          <a:p>
            <a:pPr/>
            <a:r>
              <a:rPr lang="en-IN" sz="2000"/>
              <a:t>	else </a:t>
            </a:r>
          </a:p>
          <a:p>
            <a:pPr/>
            <a:r>
              <a:rPr lang="en-IN" sz="2000"/>
              <a:t>		RaiseException(PROTECTION_FAULT) </a:t>
            </a:r>
          </a:p>
          <a:p>
            <a:pPr/>
            <a:r>
              <a:rPr lang="en-IN" sz="2000"/>
              <a:t>else </a:t>
            </a:r>
            <a:r>
              <a:rPr lang="en-IN" sz="2000" b="1"/>
              <a:t>// TLB Miss </a:t>
            </a:r>
          </a:p>
          <a:p>
            <a:pPr/>
            <a:r>
              <a:rPr lang="en-IN" sz="2000"/>
              <a:t>	PTEAddr = PTBR + (VPN * sizeof(PTE)) </a:t>
            </a:r>
          </a:p>
          <a:p>
            <a:pPr/>
            <a:r>
              <a:rPr lang="en-IN" sz="2000"/>
              <a:t>	PTE = AccessMemory(PTEAddr)</a:t>
            </a:r>
            <a:br>
              <a:rPr lang="en-IN" sz="2000"/>
            </a:br>
            <a:r>
              <a:rPr lang="en-IN" sz="2000"/>
              <a:t>	if (PTE.Valid == False) </a:t>
            </a:r>
          </a:p>
          <a:p>
            <a:pPr/>
            <a:r>
              <a:rPr lang="en-IN" sz="2000"/>
              <a:t>		RaiseException(SEGMENTATION_FAULT)</a:t>
            </a:r>
            <a:br>
              <a:rPr lang="en-IN" sz="2000"/>
            </a:br>
            <a:r>
              <a:rPr lang="en-IN" sz="2000"/>
              <a:t>	else if (CanAccess(PTE.ProtectBits) == False) </a:t>
            </a:r>
          </a:p>
          <a:p>
            <a:pPr/>
            <a:r>
              <a:rPr lang="en-IN" sz="2000"/>
              <a:t>		RaiseException(PROTECTION_FAULT) else </a:t>
            </a:r>
          </a:p>
          <a:p>
            <a:pPr/>
            <a:r>
              <a:rPr lang="en-IN" sz="2000"/>
              <a:t>		TLB_Insert(VPN, PTE.PFN, PTE.ProtectBits) </a:t>
            </a:r>
          </a:p>
          <a:p>
            <a:pPr/>
            <a:r>
              <a:rPr lang="en-IN" sz="2000"/>
              <a:t>		RetryInstruction() </a:t>
            </a:r>
          </a:p>
          <a:p>
            <a:pPr/>
            <a:r>
              <a:rPr lang="en-IN" sz="2000"/>
              <a:t>Figure 19.1: </a:t>
            </a:r>
            <a:r>
              <a:rPr lang="en-IN" sz="2000" b="1"/>
              <a:t>TLB Control Flow Algorithm </a:t>
            </a:r>
            <a:endParaRPr lang="en-IN" sz="2000"/>
          </a:p>
        </p:txBody>
      </p:sp>
    </p:spTree>
    <p:extLst>
      <p:ext uri="{BB962C8B-B14F-4D97-AF65-F5344CB8AC3E}">
        <p14:creationId xmlns:p14="http://schemas.microsoft.com/office/powerpoint/2010/main" val="1341588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7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Translation look aside buffer (TLB)</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451104" y="1411317"/>
            <a:ext cx="10766186" cy="5386090"/>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t>If the probability of TLB hit is P% (TLB hit rate) then the probability of TLB miss (TLB miss rate) will be (1-P) %.</a:t>
            </a:r>
          </a:p>
          <a:p>
            <a:pPr marL="342900" indent="-342900">
              <a:spcBef>
                <a:spcPts val="600"/>
              </a:spcBef>
              <a:spcAft>
                <a:spcPts val="600"/>
              </a:spcAft>
              <a:buFont typeface="Arial" pitchFamily="34" charset="0"/>
              <a:buChar char="•"/>
            </a:pPr>
            <a:r>
              <a:rPr lang="en-US" sz="2400"/>
              <a:t>Therefore, the effective access time can be defined as;</a:t>
            </a:r>
          </a:p>
          <a:p>
            <a:pPr>
              <a:spcBef>
                <a:spcPts val="600"/>
              </a:spcBef>
              <a:spcAft>
                <a:spcPts val="600"/>
              </a:spcAft>
            </a:pPr>
            <a:r>
              <a:rPr lang="fr-FR" sz="2400" b="1"/>
              <a:t>	EAT = P (t + m) + (1 - p) (t + k.m + m) </a:t>
            </a:r>
            <a:r>
              <a:rPr lang="fr-FR" sz="2400"/>
              <a:t> </a:t>
            </a:r>
          </a:p>
          <a:p>
            <a:pPr marL="342900" indent="-342900">
              <a:spcBef>
                <a:spcPts val="600"/>
              </a:spcBef>
              <a:spcAft>
                <a:spcPts val="600"/>
              </a:spcAft>
              <a:buFont typeface="Arial" pitchFamily="34" charset="0"/>
              <a:buChar char="•"/>
            </a:pPr>
            <a:r>
              <a:rPr lang="en-US" sz="2400"/>
              <a:t>Where, p → TLB hit rate, </a:t>
            </a:r>
          </a:p>
          <a:p>
            <a:pPr marL="342900" indent="-342900">
              <a:spcBef>
                <a:spcPts val="600"/>
              </a:spcBef>
              <a:spcAft>
                <a:spcPts val="600"/>
              </a:spcAft>
              <a:buFont typeface="Arial" pitchFamily="34" charset="0"/>
              <a:buChar char="•"/>
            </a:pPr>
            <a:r>
              <a:rPr lang="en-US" sz="2400"/>
              <a:t>t → time taken to access TLB, </a:t>
            </a:r>
          </a:p>
          <a:p>
            <a:pPr marL="342900" indent="-342900">
              <a:spcBef>
                <a:spcPts val="600"/>
              </a:spcBef>
              <a:spcAft>
                <a:spcPts val="600"/>
              </a:spcAft>
              <a:buFont typeface="Arial" pitchFamily="34" charset="0"/>
              <a:buChar char="•"/>
            </a:pPr>
            <a:r>
              <a:rPr lang="en-US" sz="2400"/>
              <a:t>m → time taken to access main memory k = 1, if the single level paging has been implemented.</a:t>
            </a:r>
          </a:p>
          <a:p>
            <a:pPr>
              <a:spcBef>
                <a:spcPts val="600"/>
              </a:spcBef>
              <a:spcAft>
                <a:spcPts val="600"/>
              </a:spcAft>
            </a:pPr>
            <a:r>
              <a:rPr lang="en-US" sz="2400"/>
              <a:t>By the formula, we come to know that</a:t>
            </a:r>
          </a:p>
          <a:p>
            <a:pPr marL="342900" indent="-342900">
              <a:spcBef>
                <a:spcPts val="600"/>
              </a:spcBef>
              <a:spcAft>
                <a:spcPts val="600"/>
              </a:spcAft>
              <a:buFont typeface="Arial" pitchFamily="34" charset="0"/>
              <a:buChar char="•"/>
            </a:pPr>
            <a:r>
              <a:rPr lang="en-US" sz="2400"/>
              <a:t>Effective access time will be decreased if the TLB hit rate is increased.</a:t>
            </a:r>
          </a:p>
          <a:p>
            <a:pPr marL="342900" indent="-342900">
              <a:spcBef>
                <a:spcPts val="600"/>
              </a:spcBef>
              <a:spcAft>
                <a:spcPts val="600"/>
              </a:spcAft>
              <a:buFont typeface="Arial" pitchFamily="34" charset="0"/>
              <a:buChar char="•"/>
            </a:pPr>
            <a:r>
              <a:rPr lang="en-US" sz="2400"/>
              <a:t>Effective access time will be increased in the case of multilevel paging.</a:t>
            </a:r>
          </a:p>
        </p:txBody>
      </p:sp>
    </p:spTree>
    <p:extLst>
      <p:ext uri="{BB962C8B-B14F-4D97-AF65-F5344CB8AC3E}">
        <p14:creationId xmlns:p14="http://schemas.microsoft.com/office/powerpoint/2010/main" val="23215028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7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Translation look aside buffer (TLB)</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451104" y="1595891"/>
            <a:ext cx="10766186" cy="2400657"/>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t>Consider a paging hardware with a TLB. </a:t>
            </a:r>
          </a:p>
          <a:p>
            <a:pPr marL="342900" indent="-342900">
              <a:spcBef>
                <a:spcPts val="600"/>
              </a:spcBef>
              <a:spcAft>
                <a:spcPts val="600"/>
              </a:spcAft>
              <a:buFont typeface="Arial" pitchFamily="34" charset="0"/>
              <a:buChar char="•"/>
            </a:pPr>
            <a:r>
              <a:rPr lang="en-US" sz="2400"/>
              <a:t>Assume that the entire page table and all the pages are in the physical memory. </a:t>
            </a:r>
          </a:p>
          <a:p>
            <a:pPr marL="342900" indent="-342900">
              <a:spcBef>
                <a:spcPts val="600"/>
              </a:spcBef>
              <a:spcAft>
                <a:spcPts val="600"/>
              </a:spcAft>
              <a:buFont typeface="Arial" pitchFamily="34" charset="0"/>
              <a:buChar char="•"/>
            </a:pPr>
            <a:r>
              <a:rPr lang="en-US" sz="2400"/>
              <a:t>It takes </a:t>
            </a:r>
            <a:r>
              <a:rPr lang="en-US" sz="2400" b="1"/>
              <a:t>10 milliseconds </a:t>
            </a:r>
            <a:r>
              <a:rPr lang="en-US" sz="2400"/>
              <a:t>to search the TLB and </a:t>
            </a:r>
            <a:r>
              <a:rPr lang="en-US" sz="2400" b="1"/>
              <a:t>80 milliseconds </a:t>
            </a:r>
            <a:r>
              <a:rPr lang="en-US" sz="2400"/>
              <a:t>to access the physical memory. </a:t>
            </a:r>
          </a:p>
          <a:p>
            <a:pPr marL="342900" indent="-342900">
              <a:spcBef>
                <a:spcPts val="600"/>
              </a:spcBef>
              <a:spcAft>
                <a:spcPts val="600"/>
              </a:spcAft>
              <a:buFont typeface="Arial" pitchFamily="34" charset="0"/>
              <a:buChar char="•"/>
            </a:pPr>
            <a:r>
              <a:rPr lang="en-US" sz="2400"/>
              <a:t>If the </a:t>
            </a:r>
            <a:r>
              <a:rPr lang="en-US" sz="2400" b="1"/>
              <a:t>TLB hit ratio is 0.6</a:t>
            </a:r>
            <a:r>
              <a:rPr lang="en-US" sz="2400"/>
              <a:t>, the effective memory access time (in milliseconds) is</a:t>
            </a:r>
          </a:p>
        </p:txBody>
      </p:sp>
      <p:sp>
        <p:nvSpPr>
          <p:cNvPr id="2" name="Rectangle 1"/>
          <p:cNvSpPr/>
          <p:nvPr/>
        </p:nvSpPr>
        <p:spPr>
          <a:xfrm>
            <a:off x="592047" y="4969432"/>
            <a:ext cx="10852217" cy="1200329"/>
          </a:xfrm>
          <a:prstGeom prst="rect">
            <a:avLst/>
          </a:prstGeom>
        </p:spPr>
        <p:txBody>
          <a:bodyPr wrap="square">
            <a:spAutoFit/>
          </a:bodyPr>
          <a:lstStyle>
            <a:defPPr>
              <a:defRPr lang="en-US"/>
            </a:defPPr>
          </a:lstStyle>
          <a:p>
            <a:pPr/>
            <a:r>
              <a:rPr lang="en-US" sz="2400" b="1"/>
              <a:t>Effective Access Time (EAT) 	= 0.6 ( 10 + 80 ) + 0.4 ( 10 + 80 + 80 )</a:t>
            </a:r>
          </a:p>
          <a:p>
            <a:pPr/>
            <a:r>
              <a:rPr lang="en-US" sz="2400" b="1"/>
              <a:t>				= 90 X 0.6 + 0.4 X 170 </a:t>
            </a:r>
          </a:p>
          <a:p>
            <a:pPr/>
            <a:r>
              <a:rPr lang="en-US" sz="2400" b="1"/>
              <a:t>				= 122</a:t>
            </a:r>
            <a:endParaRPr lang="te-IN" sz="2400"/>
          </a:p>
        </p:txBody>
      </p:sp>
      <p:sp>
        <p:nvSpPr>
          <p:cNvPr id="3" name="Rectangle 2"/>
          <p:cNvSpPr/>
          <p:nvPr/>
        </p:nvSpPr>
        <p:spPr>
          <a:xfrm>
            <a:off x="971305" y="4219694"/>
            <a:ext cx="4868064" cy="461665"/>
          </a:xfrm>
          <a:prstGeom prst="rect">
            <a:avLst/>
          </a:prstGeom>
        </p:spPr>
        <p:txBody>
          <a:bodyPr wrap="none">
            <a:spAutoFit/>
          </a:bodyPr>
          <a:lstStyle>
            <a:defPPr>
              <a:defRPr lang="en-US"/>
            </a:defPPr>
          </a:lstStyle>
          <a:p>
            <a:pPr>
              <a:spcBef>
                <a:spcPts val="600"/>
              </a:spcBef>
              <a:spcAft>
                <a:spcPts val="600"/>
              </a:spcAft>
            </a:pPr>
            <a:r>
              <a:rPr lang="fr-FR" sz="2400" b="1"/>
              <a:t>EAT = P (t + m) + (1 - p) (t + k.m + m) </a:t>
            </a:r>
            <a:r>
              <a:rPr lang="fr-FR" sz="2400"/>
              <a:t> </a:t>
            </a:r>
          </a:p>
        </p:txBody>
      </p:sp>
    </p:spTree>
    <p:extLst>
      <p:ext uri="{BB962C8B-B14F-4D97-AF65-F5344CB8AC3E}">
        <p14:creationId xmlns:p14="http://schemas.microsoft.com/office/powerpoint/2010/main" val="1558167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7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 name="Rectangle 10">
            <a:extLst>
              <a:ext uri="{FF2B5EF4-FFF2-40B4-BE49-F238E27FC236}">
                <a16:creationId xmlns:a16="http://schemas.microsoft.com/office/drawing/2014/main" id="{0E309118-9194-4F8F-97C8-FD164DB1AF4D}"/>
              </a:ext>
            </a:extLst>
          </p:cNvPr>
          <p:cNvSpPr/>
          <p:nvPr/>
        </p:nvSpPr>
        <p:spPr>
          <a:xfrm>
            <a:off x="670651" y="2686280"/>
            <a:ext cx="10850697"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5" name="Title 4">
            <a:extLst>
              <a:ext uri="{FF2B5EF4-FFF2-40B4-BE49-F238E27FC236}">
                <a16:creationId xmlns:a16="http://schemas.microsoft.com/office/drawing/2014/main" id="{5F143494-C438-4F85-8563-F756FD09FA89}"/>
              </a:ext>
            </a:extLst>
          </p:cNvPr>
          <p:cNvSpPr>
            <a:spLocks noGrp="1"/>
          </p:cNvSpPr>
          <p:nvPr>
            <p:ph type="title"/>
          </p:nvPr>
        </p:nvSpPr>
        <p:spPr>
          <a:xfrm>
            <a:off x="670650" y="2767586"/>
            <a:ext cx="10850697" cy="1325563"/>
          </a:xfrm>
        </p:spPr>
        <p:txBody>
          <a:bodyPr>
            <a:normAutofit/>
          </a:bodyPr>
          <a:lstStyle>
            <a:defPPr/>
          </a:lstStyle>
          <a:p>
            <a:pPr algn="ctr"/>
            <a:r>
              <a:rPr lang="en-US" sz="5400" b="1" spc="50">
                <a:ln w="0"/>
                <a:solidFill>
                  <a:schemeClr val="bg1"/>
                </a:solidFill>
                <a:effectLst>
                  <a:innerShdw blurRad="63500" dist="50800" dir="13500000">
                    <a:srgbClr val="000000">
                      <a:alpha val="50000"/>
                    </a:srgbClr>
                  </a:innerShdw>
                </a:effectLst>
                <a:latin typeface="+mn-lt"/>
              </a:rPr>
              <a:t>Segmentation</a:t>
            </a:r>
            <a:endParaRPr lang="en-IN" b="1" spc="50">
              <a:ln w="0"/>
              <a:solidFill>
                <a:schemeClr val="bg1"/>
              </a:solidFill>
              <a:effectLst>
                <a:innerShdw blurRad="63500" dist="50800" dir="13500000">
                  <a:srgbClr val="000000">
                    <a:alpha val="50000"/>
                  </a:srgbClr>
                </a:innerShdw>
              </a:effectLst>
              <a:latin typeface="+mn-lt"/>
            </a:endParaRPr>
          </a:p>
        </p:txBody>
      </p:sp>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0" y="6739549"/>
            <a:ext cx="10634098"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151C5FAD-B59B-440E-88F5-E5C427292DCE}"/>
              </a:ext>
            </a:extLst>
          </p:cNvPr>
          <p:cNvSpPr/>
          <p:nvPr/>
        </p:nvSpPr>
        <p:spPr>
          <a:xfrm>
            <a:off x="1"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98EC019E-BEB9-49A1-B463-36249D33CCA8}"/>
              </a:ext>
            </a:extLst>
          </p:cNvPr>
          <p:cNvSpPr/>
          <p:nvPr/>
        </p:nvSpPr>
        <p:spPr>
          <a:xfrm>
            <a:off x="11788048"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Tree>
    <p:extLst>
      <p:ext uri="{BB962C8B-B14F-4D97-AF65-F5344CB8AC3E}">
        <p14:creationId xmlns:p14="http://schemas.microsoft.com/office/powerpoint/2010/main" val="224051543"/>
      </p:ext>
    </p:extLst>
  </p:cSld>
  <p:clrMapOvr>
    <a:masterClrMapping/>
  </p:clrMapOvr>
  <p:transition/>
  <p:timing/>
</p:sld>
</file>

<file path=ppt/slides/slide17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spc="-5"/>
              <a:t>Segmentation</a:t>
            </a:r>
            <a:endParaRPr lang="en-US" sz="4400" b="1">
              <a:effectLst>
                <a:outerShdw blurRad="38100" dist="38100" dir="2700000" algn="tl">
                  <a:srgbClr val="000000">
                    <a:alpha val="43137"/>
                  </a:srgbClr>
                </a:outerShdw>
              </a:effectLst>
            </a:endParaRP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434047" y="1291069"/>
            <a:ext cx="9677634" cy="3991349"/>
          </a:xfrm>
          <a:prstGeom prst="rect">
            <a:avLst/>
          </a:prstGeom>
          <a:noFill/>
        </p:spPr>
        <p:txBody>
          <a:bodyPr wrap="square">
            <a:spAutoFit/>
          </a:bodyPr>
          <a:lstStyle>
            <a:defPPr>
              <a:defRPr lang="en-US"/>
            </a:defPPr>
          </a:lstStyle>
          <a:p>
            <a:pPr marL="469900" marR="5080" indent="-457200">
              <a:lnSpc>
                <a:spcPct val="100400"/>
              </a:lnSpc>
              <a:spcBef>
                <a:spcPts val="90"/>
              </a:spcBef>
              <a:buFont typeface="Arial" pitchFamily="34" charset="0"/>
              <a:buChar char="•"/>
            </a:pPr>
            <a:r>
              <a:rPr lang="en-IN" sz="2800" spc="-10">
                <a:cs typeface="Liberation Sans"/>
              </a:rPr>
              <a:t>Virtual </a:t>
            </a:r>
            <a:r>
              <a:rPr lang="en-IN" sz="2800">
                <a:cs typeface="Liberation Sans"/>
              </a:rPr>
              <a:t>address space </a:t>
            </a:r>
            <a:r>
              <a:rPr lang="en-IN" sz="2800" spc="-5">
                <a:cs typeface="Liberation Sans"/>
              </a:rPr>
              <a:t>of </a:t>
            </a:r>
            <a:r>
              <a:rPr lang="en-IN" sz="2800">
                <a:cs typeface="Liberation Sans"/>
              </a:rPr>
              <a:t>process </a:t>
            </a:r>
            <a:r>
              <a:rPr lang="en-IN" sz="2800" spc="-5">
                <a:cs typeface="Liberation Sans"/>
              </a:rPr>
              <a:t>divided into  </a:t>
            </a:r>
            <a:r>
              <a:rPr lang="en-IN" sz="2800">
                <a:cs typeface="Liberation Sans"/>
              </a:rPr>
              <a:t>separate logical</a:t>
            </a:r>
            <a:r>
              <a:rPr lang="en-IN" sz="2800" spc="-10">
                <a:cs typeface="Liberation Sans"/>
              </a:rPr>
              <a:t> </a:t>
            </a:r>
            <a:r>
              <a:rPr lang="en-IN" sz="2800" spc="-5">
                <a:cs typeface="Liberation Sans"/>
              </a:rPr>
              <a:t>segments</a:t>
            </a:r>
          </a:p>
          <a:p>
            <a:pPr marL="469900" marR="5080" indent="-457200">
              <a:lnSpc>
                <a:spcPct val="100400"/>
              </a:lnSpc>
              <a:spcBef>
                <a:spcPts val="90"/>
              </a:spcBef>
              <a:buFont typeface="Arial" pitchFamily="34" charset="0"/>
              <a:buChar char="•"/>
            </a:pPr>
            <a:r>
              <a:rPr lang="en-IN" sz="2800"/>
              <a:t>segmentation allows the OS to place each one of those segments in different parts of physical memory.</a:t>
            </a:r>
          </a:p>
          <a:p>
            <a:pPr marL="469900" marR="5080" indent="-457200">
              <a:lnSpc>
                <a:spcPct val="100400"/>
              </a:lnSpc>
              <a:spcBef>
                <a:spcPts val="90"/>
              </a:spcBef>
              <a:buFont typeface="Arial" pitchFamily="34" charset="0"/>
              <a:buChar char="•"/>
            </a:pPr>
            <a:r>
              <a:rPr lang="en-IN" sz="2800"/>
              <a:t>Every segment will have Segment Descriptor.</a:t>
            </a:r>
          </a:p>
          <a:p>
            <a:pPr marL="927100" marR="5080" lvl="1" indent="-457200">
              <a:lnSpc>
                <a:spcPct val="100400"/>
              </a:lnSpc>
              <a:spcBef>
                <a:spcPts val="90"/>
              </a:spcBef>
              <a:buFont typeface="Arial" pitchFamily="34" charset="0"/>
              <a:buChar char="•"/>
            </a:pPr>
            <a:r>
              <a:rPr lang="en-IN" sz="2800"/>
              <a:t>Base</a:t>
            </a:r>
          </a:p>
          <a:p>
            <a:pPr marL="927100" marR="5080" lvl="1" indent="-457200">
              <a:lnSpc>
                <a:spcPct val="100400"/>
              </a:lnSpc>
              <a:spcBef>
                <a:spcPts val="90"/>
              </a:spcBef>
              <a:buFont typeface="Arial" pitchFamily="34" charset="0"/>
              <a:buChar char="•"/>
            </a:pPr>
            <a:r>
              <a:rPr lang="en-IN" sz="2800"/>
              <a:t>Limit</a:t>
            </a:r>
          </a:p>
          <a:p>
            <a:pPr marL="927100" marR="5080" lvl="1" indent="-457200">
              <a:lnSpc>
                <a:spcPct val="100400"/>
              </a:lnSpc>
              <a:spcBef>
                <a:spcPts val="90"/>
              </a:spcBef>
              <a:buFont typeface="Arial" pitchFamily="34" charset="0"/>
              <a:buChar char="•"/>
            </a:pPr>
            <a:r>
              <a:rPr lang="en-IN" sz="2800"/>
              <a:t>Access</a:t>
            </a:r>
          </a:p>
          <a:p>
            <a:pPr>
              <a:lnSpc>
                <a:spcPct val="90000"/>
              </a:lnSpc>
            </a:pPr>
            <a:endParaRPr lang="en-US" altLang="en-US" sz="2800" b="1"/>
          </a:p>
        </p:txBody>
      </p:sp>
      <p:graphicFrame>
        <p:nvGraphicFramePr>
          <p:cNvPr id="39" name="object 13">
            <a:extLst>
              <a:ext uri="{FF2B5EF4-FFF2-40B4-BE49-F238E27FC236}">
                <a16:creationId xmlns:a16="http://schemas.microsoft.com/office/drawing/2014/main" id="{234928EC-9457-4E3A-875C-E7A83407800D}"/>
              </a:ext>
            </a:extLst>
          </p:cNvPr>
          <p:cNvGraphicFramePr>
            <a:graphicFrameLocks noGrp="1"/>
          </p:cNvGraphicFramePr>
          <p:nvPr>
            <p:extLst>
              <p:ext uri="{D42A27DB-BD31-4B8C-83A1-F6EECF244321}">
                <p14:modId xmlns:p14="http://schemas.microsoft.com/office/powerpoint/2010/main" val="2832965404"/>
              </p:ext>
            </p:extLst>
          </p:nvPr>
        </p:nvGraphicFramePr>
        <p:xfrm>
          <a:off x="10310153" y="1466122"/>
          <a:ext cx="1447800" cy="4572000"/>
        </p:xfrm>
        <a:graphic>
          <a:graphicData uri="http://schemas.openxmlformats.org/drawingml/2006/table">
            <a:tbl>
              <a:tblPr firstRow="1" bandRow="1">
                <a:tableStyleId>{2D5ABB26-0587-4C30-8999-92F81FD0307C}</a:tableStyleId>
              </a:tblPr>
              <a:tblGrid>
                <a:gridCol w="1447800">
                  <a:extLst>
                    <a:ext uri="{9D8B030D-6E8A-4147-A177-3AD203B41FA5}">
                      <a16:colId xmlns:a16="http://schemas.microsoft.com/office/drawing/2014/main" val="20000"/>
                    </a:ext>
                  </a:extLst>
                </a:gridCol>
              </a:tblGrid>
              <a:tr h="990600">
                <a:tc>
                  <a:txBody>
                    <a:bodyPr vert="horz" wrap="square"/>
                    <a:lstStyle>
                      <a:defP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extLst>
                  <a:ext uri="{0D108BD9-81ED-4DB2-BD59-A6C34878D82A}">
                    <a16:rowId xmlns:a16="http://schemas.microsoft.com/office/drawing/2014/main" val="10000"/>
                  </a:ext>
                </a:extLst>
              </a:tr>
              <a:tr h="533400">
                <a:tc>
                  <a:txBody>
                    <a:bodyPr vert="horz" wrap="square"/>
                    <a:lstStyle>
                      <a:defPPr/>
                    </a:lstStyle>
                    <a:p>
                      <a:pPr marR="442595" algn="r">
                        <a:lnSpc>
                          <a:spcPct val="100000"/>
                        </a:lnSpc>
                        <a:spcBef>
                          <a:spcPts val="1019"/>
                        </a:spcBef>
                      </a:pPr>
                      <a:r>
                        <a:rPr sz="1800" spc="-10">
                          <a:latin typeface="Liberation Sans"/>
                          <a:cs typeface="Liberation Sans"/>
                        </a:rPr>
                        <a:t>H</a:t>
                      </a:r>
                      <a:r>
                        <a:rPr sz="1800" spc="-5">
                          <a:latin typeface="Liberation Sans"/>
                          <a:cs typeface="Liberation Sans"/>
                        </a:rPr>
                        <a:t>eap</a:t>
                      </a:r>
                      <a:endParaRPr sz="1800">
                        <a:latin typeface="Liberation Sans"/>
                        <a:cs typeface="Liberation Sans"/>
                      </a:endParaRPr>
                    </a:p>
                  </a:txBody>
                  <a:tcPr marL="0" marR="0" marT="1295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99"/>
                    </a:solidFill>
                  </a:tcPr>
                </a:tc>
                <a:extLst>
                  <a:ext uri="{0D108BD9-81ED-4DB2-BD59-A6C34878D82A}">
                    <a16:rowId xmlns:a16="http://schemas.microsoft.com/office/drawing/2014/main" val="10001"/>
                  </a:ext>
                </a:extLst>
              </a:tr>
              <a:tr h="533400">
                <a:tc>
                  <a:txBody>
                    <a:bodyPr vert="horz" wrap="square"/>
                    <a:lstStyle>
                      <a:defPPr/>
                    </a:lstStyle>
                    <a:p>
                      <a:pPr marR="431165" algn="r">
                        <a:lnSpc>
                          <a:spcPct val="100000"/>
                        </a:lnSpc>
                        <a:spcBef>
                          <a:spcPts val="1019"/>
                        </a:spcBef>
                      </a:pPr>
                      <a:r>
                        <a:rPr sz="1800" spc="-5">
                          <a:latin typeface="Liberation Sans"/>
                          <a:cs typeface="Liberation Sans"/>
                        </a:rPr>
                        <a:t>Stack</a:t>
                      </a:r>
                      <a:endParaRPr sz="1800">
                        <a:latin typeface="Liberation Sans"/>
                        <a:cs typeface="Liberation Sans"/>
                      </a:endParaRPr>
                    </a:p>
                  </a:txBody>
                  <a:tcPr marL="0" marR="0" marT="1295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CC"/>
                    </a:solidFill>
                  </a:tcPr>
                </a:tc>
                <a:extLst>
                  <a:ext uri="{0D108BD9-81ED-4DB2-BD59-A6C34878D82A}">
                    <a16:rowId xmlns:a16="http://schemas.microsoft.com/office/drawing/2014/main" val="10002"/>
                  </a:ext>
                </a:extLst>
              </a:tr>
              <a:tr h="762000">
                <a:tc>
                  <a:txBody>
                    <a:bodyPr vert="horz" wrap="square"/>
                    <a:lstStyle>
                      <a:defP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extLst>
                  <a:ext uri="{0D108BD9-81ED-4DB2-BD59-A6C34878D82A}">
                    <a16:rowId xmlns:a16="http://schemas.microsoft.com/office/drawing/2014/main" val="10003"/>
                  </a:ext>
                </a:extLst>
              </a:tr>
              <a:tr h="304800">
                <a:tc>
                  <a:txBody>
                    <a:bodyPr vert="horz" wrap="square"/>
                    <a:lstStyle>
                      <a:defPPr/>
                    </a:lstStyle>
                    <a:p>
                      <a:pPr marR="474345" algn="r">
                        <a:lnSpc>
                          <a:spcPct val="100000"/>
                        </a:lnSpc>
                        <a:spcBef>
                          <a:spcPts val="120"/>
                        </a:spcBef>
                      </a:pPr>
                      <a:r>
                        <a:rPr sz="1800" spc="-5">
                          <a:latin typeface="Liberation Sans"/>
                          <a:cs typeface="Liberation Sans"/>
                        </a:rPr>
                        <a:t>Data</a:t>
                      </a:r>
                      <a:endParaRPr sz="1800">
                        <a:latin typeface="Liberation Sans"/>
                        <a:cs typeface="Liberation Sans"/>
                      </a:endParaRPr>
                    </a:p>
                  </a:txBody>
                  <a:tcPr marL="0" marR="0" marT="152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extLst>
                  <a:ext uri="{0D108BD9-81ED-4DB2-BD59-A6C34878D82A}">
                    <a16:rowId xmlns:a16="http://schemas.microsoft.com/office/drawing/2014/main" val="10004"/>
                  </a:ext>
                </a:extLst>
              </a:tr>
              <a:tr h="457200">
                <a:tc>
                  <a:txBody>
                    <a:bodyPr vert="horz" wrap="square"/>
                    <a:lstStyle>
                      <a:defP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extLst>
                  <a:ext uri="{0D108BD9-81ED-4DB2-BD59-A6C34878D82A}">
                    <a16:rowId xmlns:a16="http://schemas.microsoft.com/office/drawing/2014/main" val="10005"/>
                  </a:ext>
                </a:extLst>
              </a:tr>
              <a:tr h="533400">
                <a:tc>
                  <a:txBody>
                    <a:bodyPr vert="horz" wrap="square"/>
                    <a:lstStyle>
                      <a:defPPr/>
                    </a:lstStyle>
                    <a:p>
                      <a:pPr algn="ctr">
                        <a:lnSpc>
                          <a:spcPct val="100000"/>
                        </a:lnSpc>
                        <a:spcBef>
                          <a:spcPts val="1020"/>
                        </a:spcBef>
                      </a:pPr>
                      <a:r>
                        <a:rPr sz="1800" spc="-55">
                          <a:latin typeface="Liberation Sans"/>
                          <a:cs typeface="Liberation Sans"/>
                        </a:rPr>
                        <a:t>Text</a:t>
                      </a:r>
                      <a:endParaRPr sz="1800">
                        <a:latin typeface="Liberation Sans"/>
                        <a:cs typeface="Liberation Sans"/>
                      </a:endParaRPr>
                    </a:p>
                  </a:txBody>
                  <a:tcPr marL="0" marR="0" marT="1295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FF99"/>
                    </a:solidFill>
                  </a:tcPr>
                </a:tc>
                <a:extLst>
                  <a:ext uri="{0D108BD9-81ED-4DB2-BD59-A6C34878D82A}">
                    <a16:rowId xmlns:a16="http://schemas.microsoft.com/office/drawing/2014/main" val="10006"/>
                  </a:ext>
                </a:extLst>
              </a:tr>
              <a:tr h="457200">
                <a:tc>
                  <a:txBody>
                    <a:bodyPr vert="horz" wrap="square"/>
                    <a:lstStyle>
                      <a:defP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extLst>
                  <a:ext uri="{0D108BD9-81ED-4DB2-BD59-A6C34878D82A}">
                    <a16:rowId xmlns:a16="http://schemas.microsoft.com/office/drawing/2014/main" val="10007"/>
                  </a:ext>
                </a:extLst>
              </a:tr>
            </a:tbl>
          </a:graphicData>
        </a:graphic>
      </p:graphicFrame>
      <p:graphicFrame>
        <p:nvGraphicFramePr>
          <p:cNvPr id="41" name="object 4">
            <a:extLst>
              <a:ext uri="{FF2B5EF4-FFF2-40B4-BE49-F238E27FC236}">
                <a16:creationId xmlns:a16="http://schemas.microsoft.com/office/drawing/2014/main" id="{C3FB3270-4A13-485B-994D-1B929481A004}"/>
              </a:ext>
            </a:extLst>
          </p:cNvPr>
          <p:cNvGraphicFramePr>
            <a:graphicFrameLocks noGrp="1"/>
          </p:cNvGraphicFramePr>
          <p:nvPr>
            <p:extLst>
              <p:ext uri="{D42A27DB-BD31-4B8C-83A1-F6EECF244321}">
                <p14:modId xmlns:p14="http://schemas.microsoft.com/office/powerpoint/2010/main" val="4139360277"/>
              </p:ext>
            </p:extLst>
          </p:nvPr>
        </p:nvGraphicFramePr>
        <p:xfrm>
          <a:off x="7313901" y="3752122"/>
          <a:ext cx="2438400" cy="762000"/>
        </p:xfrm>
        <a:graphic>
          <a:graphicData uri="http://schemas.openxmlformats.org/drawingml/2006/table">
            <a:tbl>
              <a:tblPr firstRow="1" bandRow="1">
                <a:tableStyleId>{2D5ABB26-0587-4C30-8999-92F81FD0307C}</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381000">
                <a:tc>
                  <a:txBody>
                    <a:bodyPr vert="horz" wrap="square"/>
                    <a:lstStyle>
                      <a:defPPr/>
                    </a:lstStyle>
                    <a:p>
                      <a:pPr marL="241300">
                        <a:lnSpc>
                          <a:spcPct val="100000"/>
                        </a:lnSpc>
                        <a:spcBef>
                          <a:spcPts val="420"/>
                        </a:spcBef>
                      </a:pPr>
                      <a:r>
                        <a:rPr sz="1800" spc="-10">
                          <a:latin typeface="Liberation Sans"/>
                          <a:cs typeface="Liberation Sans"/>
                        </a:rPr>
                        <a:t>Access</a:t>
                      </a:r>
                      <a:endParaRPr sz="1800">
                        <a:latin typeface="Liberation Sans"/>
                        <a:cs typeface="Liberation Sans"/>
                      </a:endParaRPr>
                    </a:p>
                  </a:txBody>
                  <a:tcPr marL="0" marR="0" marT="533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tc>
                  <a:txBody>
                    <a:bodyPr vert="horz" wrap="square"/>
                    <a:lstStyle>
                      <a:defPPr/>
                    </a:lstStyle>
                    <a:p>
                      <a:pPr marL="368300">
                        <a:lnSpc>
                          <a:spcPct val="100000"/>
                        </a:lnSpc>
                        <a:spcBef>
                          <a:spcPts val="420"/>
                        </a:spcBef>
                      </a:pPr>
                      <a:r>
                        <a:rPr sz="1800" spc="-10">
                          <a:latin typeface="Liberation Sans"/>
                          <a:cs typeface="Liberation Sans"/>
                        </a:rPr>
                        <a:t>Limit</a:t>
                      </a:r>
                      <a:endParaRPr sz="1800">
                        <a:latin typeface="Liberation Sans"/>
                        <a:cs typeface="Liberation Sans"/>
                      </a:endParaRPr>
                    </a:p>
                  </a:txBody>
                  <a:tcPr marL="0" marR="0" marT="533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extLst>
                  <a:ext uri="{0D108BD9-81ED-4DB2-BD59-A6C34878D82A}">
                    <a16:rowId xmlns:a16="http://schemas.microsoft.com/office/drawing/2014/main" val="10000"/>
                  </a:ext>
                </a:extLst>
              </a:tr>
              <a:tr h="381000">
                <a:tc gridSpan="2">
                  <a:txBody>
                    <a:bodyPr vert="horz" wrap="square"/>
                    <a:lstStyle>
                      <a:defPPr/>
                    </a:lstStyle>
                    <a:p>
                      <a:pPr marL="515620">
                        <a:lnSpc>
                          <a:spcPct val="100000"/>
                        </a:lnSpc>
                        <a:spcBef>
                          <a:spcPts val="420"/>
                        </a:spcBef>
                      </a:pPr>
                      <a:r>
                        <a:rPr sz="1800" spc="-10">
                          <a:latin typeface="Liberation Sans"/>
                          <a:cs typeface="Liberation Sans"/>
                        </a:rPr>
                        <a:t>Base</a:t>
                      </a:r>
                      <a:r>
                        <a:rPr sz="1800" spc="-110">
                          <a:latin typeface="Liberation Sans"/>
                          <a:cs typeface="Liberation Sans"/>
                        </a:rPr>
                        <a:t> </a:t>
                      </a:r>
                      <a:r>
                        <a:rPr sz="1800" spc="-10">
                          <a:latin typeface="Liberation Sans"/>
                          <a:cs typeface="Liberation Sans"/>
                        </a:rPr>
                        <a:t>Address</a:t>
                      </a:r>
                      <a:endParaRPr sz="1800">
                        <a:latin typeface="Liberation Sans"/>
                        <a:cs typeface="Liberation Sans"/>
                      </a:endParaRPr>
                    </a:p>
                  </a:txBody>
                  <a:tcPr marL="0" marR="0" marT="533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tc hMerge="1">
                  <a:txBody>
                    <a:bodyPr vert="horz" wrap="square"/>
                    <a:lstStyle>
                      <a:defPPr/>
                    </a:lstStyle>
                    <a:p>
                      <a:pPr/>
                      <a:endParaRPr/>
                    </a:p>
                  </a:txBody>
                  <a:tcPr marL="0" marR="0" marT="0" marB="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5018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7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spc="-5"/>
              <a:t>Segmentation</a:t>
            </a:r>
            <a:endParaRPr lang="en-US" sz="4400" b="1">
              <a:effectLst>
                <a:outerShdw blurRad="38100" dist="38100" dir="2700000" algn="tl">
                  <a:srgbClr val="000000">
                    <a:alpha val="43137"/>
                  </a:srgbClr>
                </a:outerShdw>
              </a:effectLst>
            </a:endParaRP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451104" y="1595891"/>
            <a:ext cx="5879358" cy="4745915"/>
          </a:xfrm>
          <a:prstGeom prst="rect">
            <a:avLst/>
          </a:prstGeom>
          <a:noFill/>
        </p:spPr>
        <p:txBody>
          <a:bodyPr wrap="square">
            <a:spAutoFit/>
          </a:bodyPr>
          <a:lstStyle>
            <a:defPPr>
              <a:defRPr lang="en-US"/>
            </a:defPPr>
          </a:lstStyle>
          <a:p>
            <a:pPr>
              <a:lnSpc>
                <a:spcPct val="90000"/>
              </a:lnSpc>
            </a:pPr>
            <a:r>
              <a:rPr lang="en-US" altLang="en-US" sz="2800" b="1"/>
              <a:t>Let’s first assume no paging in the system</a:t>
            </a:r>
          </a:p>
          <a:p>
            <a:pPr marL="457200" indent="-457200">
              <a:lnSpc>
                <a:spcPct val="90000"/>
              </a:lnSpc>
              <a:buFont typeface="Arial" pitchFamily="34" charset="0"/>
              <a:buChar char="•"/>
            </a:pPr>
            <a:r>
              <a:rPr lang="en-US" altLang="en-US" sz="2800"/>
              <a:t>User generates logical addresses</a:t>
            </a:r>
          </a:p>
          <a:p>
            <a:pPr marL="457200" indent="-457200">
              <a:lnSpc>
                <a:spcPct val="90000"/>
              </a:lnSpc>
              <a:buFont typeface="Arial" pitchFamily="34" charset="0"/>
              <a:buChar char="•"/>
            </a:pPr>
            <a:r>
              <a:rPr lang="en-US" altLang="en-US" sz="2800"/>
              <a:t>These addresses consist of a segment number and an offset into the segment.</a:t>
            </a:r>
          </a:p>
          <a:p>
            <a:pPr marL="457200" indent="-457200">
              <a:lnSpc>
                <a:spcPct val="90000"/>
              </a:lnSpc>
              <a:buFont typeface="Arial" pitchFamily="34" charset="0"/>
              <a:buChar char="•"/>
            </a:pPr>
            <a:r>
              <a:rPr lang="en-IN" sz="2800" spc="-5">
                <a:cs typeface="Liberation Sans"/>
              </a:rPr>
              <a:t>Each </a:t>
            </a:r>
            <a:r>
              <a:rPr lang="en-IN" sz="2800">
                <a:cs typeface="Liberation Sans"/>
              </a:rPr>
              <a:t>segment associated </a:t>
            </a:r>
            <a:r>
              <a:rPr lang="en-IN" sz="2800" spc="-10">
                <a:cs typeface="Liberation Sans"/>
              </a:rPr>
              <a:t>with </a:t>
            </a:r>
            <a:r>
              <a:rPr lang="en-IN" sz="2800">
                <a:cs typeface="Liberation Sans"/>
              </a:rPr>
              <a:t>a segment  selector and</a:t>
            </a:r>
            <a:r>
              <a:rPr lang="en-IN" sz="2800" spc="-10">
                <a:cs typeface="Liberation Sans"/>
              </a:rPr>
              <a:t> offset.</a:t>
            </a:r>
          </a:p>
          <a:p>
            <a:pPr marL="457200" indent="-457200">
              <a:lnSpc>
                <a:spcPct val="90000"/>
              </a:lnSpc>
              <a:buFont typeface="Arial" pitchFamily="34" charset="0"/>
              <a:buChar char="•"/>
            </a:pPr>
            <a:r>
              <a:rPr lang="en-US" altLang="en-US" sz="2800"/>
              <a:t>Use segment number to index into a table</a:t>
            </a:r>
          </a:p>
          <a:p>
            <a:pPr marL="457200" indent="-457200">
              <a:lnSpc>
                <a:spcPct val="90000"/>
              </a:lnSpc>
              <a:buFont typeface="Arial" pitchFamily="34" charset="0"/>
              <a:buChar char="•"/>
            </a:pPr>
            <a:r>
              <a:rPr lang="en-US" altLang="en-US" sz="2800"/>
              <a:t>Add the offset to the base and generate the physical address</a:t>
            </a:r>
          </a:p>
        </p:txBody>
      </p:sp>
      <p:sp>
        <p:nvSpPr>
          <p:cNvPr id="2" name="object 3">
            <a:extLst>
              <a:ext uri="{FF2B5EF4-FFF2-40B4-BE49-F238E27FC236}">
                <a16:creationId xmlns:a16="http://schemas.microsoft.com/office/drawing/2014/main" id="{05138F3E-037F-43D2-8F3A-0E08EF9705E7}"/>
              </a:ext>
            </a:extLst>
          </p:cNvPr>
          <p:cNvSpPr/>
          <p:nvPr/>
        </p:nvSpPr>
        <p:spPr>
          <a:xfrm>
            <a:off x="6084588" y="1936034"/>
            <a:ext cx="6107412" cy="3514725"/>
          </a:xfrm>
          <a:prstGeom prst="rect">
            <a:avLst/>
          </a:prstGeom>
          <a:blipFill>
            <a:blip r:embed="rId3"/>
            <a:stretch>
              <a:fillRect/>
            </a:stretch>
          </a:blipFill>
        </p:spPr>
        <p:txBody>
          <a:bodyPr wrap="square" lIns="0" tIns="0" rIns="0" bIns="0" rtlCol="0"/>
          <a:lstStyle>
            <a:defPPr>
              <a:defRPr lang="en-US"/>
            </a:defPPr>
          </a:lstStyle>
          <a:p>
            <a:pPr/>
            <a:endParaRPr/>
          </a:p>
        </p:txBody>
      </p:sp>
    </p:spTree>
    <p:extLst>
      <p:ext uri="{BB962C8B-B14F-4D97-AF65-F5344CB8AC3E}">
        <p14:creationId xmlns:p14="http://schemas.microsoft.com/office/powerpoint/2010/main" val="29891503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7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spc="-5"/>
              <a:t>Segmentation</a:t>
            </a:r>
            <a:endParaRPr lang="en-US" sz="4400" b="1">
              <a:effectLst>
                <a:outerShdw blurRad="38100" dist="38100" dir="2700000" algn="tl">
                  <a:srgbClr val="000000">
                    <a:alpha val="43137"/>
                  </a:srgbClr>
                </a:outerShdw>
              </a:effectLst>
            </a:endParaRP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4" name="object 3">
            <a:extLst>
              <a:ext uri="{FF2B5EF4-FFF2-40B4-BE49-F238E27FC236}">
                <a16:creationId xmlns:a16="http://schemas.microsoft.com/office/drawing/2014/main" id="{BCD7C230-6471-49B3-BAD1-FCE0F22E19FF}"/>
              </a:ext>
            </a:extLst>
          </p:cNvPr>
          <p:cNvSpPr txBox="1"/>
          <p:nvPr/>
        </p:nvSpPr>
        <p:spPr>
          <a:xfrm>
            <a:off x="7449332" y="6001745"/>
            <a:ext cx="2508250"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spc="-5">
                <a:latin typeface="Liberation Sans"/>
                <a:cs typeface="Liberation Sans"/>
              </a:rPr>
              <a:t>Address </a:t>
            </a:r>
            <a:r>
              <a:rPr sz="1800" spc="-15">
                <a:latin typeface="Liberation Sans"/>
                <a:cs typeface="Liberation Sans"/>
              </a:rPr>
              <a:t>Map </a:t>
            </a:r>
            <a:r>
              <a:rPr sz="1800" spc="-5">
                <a:latin typeface="Liberation Sans"/>
                <a:cs typeface="Liberation Sans"/>
              </a:rPr>
              <a:t>of</a:t>
            </a:r>
            <a:r>
              <a:rPr sz="1800" spc="-45">
                <a:latin typeface="Liberation Sans"/>
                <a:cs typeface="Liberation Sans"/>
              </a:rPr>
              <a:t> </a:t>
            </a:r>
            <a:r>
              <a:rPr sz="1800" spc="-5">
                <a:latin typeface="Liberation Sans"/>
                <a:cs typeface="Liberation Sans"/>
              </a:rPr>
              <a:t>Process</a:t>
            </a:r>
            <a:endParaRPr sz="1800">
              <a:latin typeface="Liberation Sans"/>
              <a:cs typeface="Liberation Sans"/>
            </a:endParaRPr>
          </a:p>
        </p:txBody>
      </p:sp>
      <p:sp>
        <p:nvSpPr>
          <p:cNvPr id="15" name="object 4">
            <a:extLst>
              <a:ext uri="{FF2B5EF4-FFF2-40B4-BE49-F238E27FC236}">
                <a16:creationId xmlns:a16="http://schemas.microsoft.com/office/drawing/2014/main" id="{DD9B66EC-3E49-473D-BC04-B7E70F37D3FE}"/>
              </a:ext>
            </a:extLst>
          </p:cNvPr>
          <p:cNvSpPr txBox="1"/>
          <p:nvPr/>
        </p:nvSpPr>
        <p:spPr>
          <a:xfrm>
            <a:off x="9581662" y="5751554"/>
            <a:ext cx="153035"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a:latin typeface="Liberation Sans"/>
                <a:cs typeface="Liberation Sans"/>
              </a:rPr>
              <a:t>0</a:t>
            </a:r>
            <a:endParaRPr sz="1800">
              <a:latin typeface="Liberation Sans"/>
              <a:cs typeface="Liberation Sans"/>
            </a:endParaRPr>
          </a:p>
        </p:txBody>
      </p:sp>
      <p:sp>
        <p:nvSpPr>
          <p:cNvPr id="16" name="object 5">
            <a:extLst>
              <a:ext uri="{FF2B5EF4-FFF2-40B4-BE49-F238E27FC236}">
                <a16:creationId xmlns:a16="http://schemas.microsoft.com/office/drawing/2014/main" id="{36B361CF-C0FC-4454-9795-C0DF09DED142}"/>
              </a:ext>
            </a:extLst>
          </p:cNvPr>
          <p:cNvSpPr txBox="1"/>
          <p:nvPr/>
        </p:nvSpPr>
        <p:spPr>
          <a:xfrm>
            <a:off x="9581662" y="5356585"/>
            <a:ext cx="532765"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spc="-5">
                <a:latin typeface="Liberation Sans"/>
                <a:cs typeface="Liberation Sans"/>
              </a:rPr>
              <a:t>10</a:t>
            </a:r>
            <a:r>
              <a:rPr sz="1800" spc="-15">
                <a:latin typeface="Liberation Sans"/>
                <a:cs typeface="Liberation Sans"/>
              </a:rPr>
              <a:t>0</a:t>
            </a:r>
            <a:r>
              <a:rPr sz="1800">
                <a:latin typeface="Liberation Sans"/>
                <a:cs typeface="Liberation Sans"/>
              </a:rPr>
              <a:t>0</a:t>
            </a:r>
            <a:endParaRPr sz="1800">
              <a:latin typeface="Liberation Sans"/>
              <a:cs typeface="Liberation Sans"/>
            </a:endParaRPr>
          </a:p>
        </p:txBody>
      </p:sp>
      <p:grpSp>
        <p:nvGrpSpPr>
          <p:cNvPr id="17" name="object 6">
            <a:extLst>
              <a:ext uri="{FF2B5EF4-FFF2-40B4-BE49-F238E27FC236}">
                <a16:creationId xmlns:a16="http://schemas.microsoft.com/office/drawing/2014/main" id="{69A5CFEF-3DD8-478B-9A16-D244FF3D12A0}"/>
              </a:ext>
            </a:extLst>
          </p:cNvPr>
          <p:cNvGrpSpPr/>
          <p:nvPr/>
        </p:nvGrpSpPr>
        <p:grpSpPr>
          <a:xfrm>
            <a:off x="2604599" y="1620245"/>
            <a:ext cx="2100580" cy="3173730"/>
            <a:chOff x="1252537" y="1860550"/>
            <a:chExt cx="2100580" cy="3173730"/>
          </a:xfrm>
        </p:grpSpPr>
        <p:sp>
          <p:nvSpPr>
            <p:cNvPr id="18" name="object 7">
              <a:extLst>
                <a:ext uri="{FF2B5EF4-FFF2-40B4-BE49-F238E27FC236}">
                  <a16:creationId xmlns:a16="http://schemas.microsoft.com/office/drawing/2014/main" id="{593494A2-A513-43DC-B1A2-1D18AEF1E010}"/>
                </a:ext>
              </a:extLst>
            </p:cNvPr>
            <p:cNvSpPr/>
            <p:nvPr/>
          </p:nvSpPr>
          <p:spPr>
            <a:xfrm>
              <a:off x="2057400" y="1916430"/>
              <a:ext cx="1189990" cy="140970"/>
            </a:xfrm>
            <a:custGeom>
              <a:rect l="l" t="t" r="r" b="b"/>
              <a:pathLst>
                <a:path w="1189989" h="140969">
                  <a:moveTo>
                    <a:pt x="0" y="140970"/>
                  </a:moveTo>
                  <a:lnTo>
                    <a:pt x="1189989" y="0"/>
                  </a:lnTo>
                </a:path>
              </a:pathLst>
            </a:custGeom>
            <a:ln w="9344">
              <a:solidFill>
                <a:srgbClr val="252525"/>
              </a:solidFill>
            </a:ln>
          </p:spPr>
          <p:txBody>
            <a:bodyPr wrap="square" lIns="0" tIns="0" rIns="0" bIns="0" rtlCol="0"/>
            <a:lstStyle>
              <a:defPPr>
                <a:defRPr lang="en-US"/>
              </a:defPPr>
            </a:lstStyle>
            <a:p>
              <a:pPr/>
              <a:endParaRPr/>
            </a:p>
          </p:txBody>
        </p:sp>
        <p:sp>
          <p:nvSpPr>
            <p:cNvPr id="19" name="object 8">
              <a:extLst>
                <a:ext uri="{FF2B5EF4-FFF2-40B4-BE49-F238E27FC236}">
                  <a16:creationId xmlns:a16="http://schemas.microsoft.com/office/drawing/2014/main" id="{312E59FA-9EE8-4075-ABCF-F2C3C395E10F}"/>
                </a:ext>
              </a:extLst>
            </p:cNvPr>
            <p:cNvSpPr/>
            <p:nvPr/>
          </p:nvSpPr>
          <p:spPr>
            <a:xfrm>
              <a:off x="3235960" y="1860550"/>
              <a:ext cx="116839" cy="111760"/>
            </a:xfrm>
            <a:prstGeom prst="rect">
              <a:avLst/>
            </a:prstGeom>
            <a:blipFill>
              <a:blip r:embed="rId3"/>
              <a:stretch>
                <a:fillRect/>
              </a:stretch>
            </a:blipFill>
          </p:spPr>
          <p:txBody>
            <a:bodyPr wrap="square" lIns="0" tIns="0" rIns="0" bIns="0" rtlCol="0"/>
            <a:lstStyle>
              <a:defPPr>
                <a:defRPr lang="en-US"/>
              </a:defPPr>
            </a:lstStyle>
            <a:p>
              <a:pPr/>
              <a:endParaRPr/>
            </a:p>
          </p:txBody>
        </p:sp>
        <p:sp>
          <p:nvSpPr>
            <p:cNvPr id="20" name="object 9">
              <a:extLst>
                <a:ext uri="{FF2B5EF4-FFF2-40B4-BE49-F238E27FC236}">
                  <a16:creationId xmlns:a16="http://schemas.microsoft.com/office/drawing/2014/main" id="{5C90D353-791E-48EC-95F1-231CA4410B54}"/>
                </a:ext>
              </a:extLst>
            </p:cNvPr>
            <p:cNvSpPr/>
            <p:nvPr/>
          </p:nvSpPr>
          <p:spPr>
            <a:xfrm>
              <a:off x="1257300" y="2745739"/>
              <a:ext cx="2025650" cy="2283460"/>
            </a:xfrm>
            <a:custGeom>
              <a:rect l="l" t="t" r="r" b="b"/>
              <a:pathLst>
                <a:path w="2025650" h="2283460">
                  <a:moveTo>
                    <a:pt x="0" y="2283460"/>
                  </a:moveTo>
                  <a:lnTo>
                    <a:pt x="2025650" y="0"/>
                  </a:lnTo>
                </a:path>
              </a:pathLst>
            </a:custGeom>
            <a:ln w="9344">
              <a:solidFill>
                <a:srgbClr val="006FBF"/>
              </a:solidFill>
            </a:ln>
          </p:spPr>
          <p:txBody>
            <a:bodyPr wrap="square" lIns="0" tIns="0" rIns="0" bIns="0" rtlCol="0"/>
            <a:lstStyle>
              <a:defPPr>
                <a:defRPr lang="en-US"/>
              </a:defPPr>
            </a:lstStyle>
            <a:p>
              <a:pPr/>
              <a:endParaRPr/>
            </a:p>
          </p:txBody>
        </p:sp>
        <p:sp>
          <p:nvSpPr>
            <p:cNvPr id="22" name="object 10">
              <a:extLst>
                <a:ext uri="{FF2B5EF4-FFF2-40B4-BE49-F238E27FC236}">
                  <a16:creationId xmlns:a16="http://schemas.microsoft.com/office/drawing/2014/main" id="{148E5407-3475-4E18-B5A8-32C3B9102A95}"/>
                </a:ext>
              </a:extLst>
            </p:cNvPr>
            <p:cNvSpPr/>
            <p:nvPr/>
          </p:nvSpPr>
          <p:spPr>
            <a:xfrm>
              <a:off x="3242310" y="2667000"/>
              <a:ext cx="110489" cy="114300"/>
            </a:xfrm>
            <a:prstGeom prst="rect">
              <a:avLst/>
            </a:prstGeom>
            <a:blipFill>
              <a:blip r:embed="rId4"/>
              <a:stretch>
                <a:fillRect/>
              </a:stretch>
            </a:blipFill>
          </p:spPr>
          <p:txBody>
            <a:bodyPr wrap="square" lIns="0" tIns="0" rIns="0" bIns="0" rtlCol="0"/>
            <a:lstStyle>
              <a:defPPr>
                <a:defRPr lang="en-US"/>
              </a:defPPr>
            </a:lstStyle>
            <a:p>
              <a:pPr/>
              <a:endParaRPr/>
            </a:p>
          </p:txBody>
        </p:sp>
      </p:grpSp>
      <p:sp>
        <p:nvSpPr>
          <p:cNvPr id="23" name="object 11">
            <a:extLst>
              <a:ext uri="{FF2B5EF4-FFF2-40B4-BE49-F238E27FC236}">
                <a16:creationId xmlns:a16="http://schemas.microsoft.com/office/drawing/2014/main" id="{A6FDBE09-8BBF-48ED-9D73-5C9327303C58}"/>
              </a:ext>
            </a:extLst>
          </p:cNvPr>
          <p:cNvSpPr txBox="1"/>
          <p:nvPr/>
        </p:nvSpPr>
        <p:spPr>
          <a:xfrm>
            <a:off x="1658132" y="5888715"/>
            <a:ext cx="2441575"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spc="-15">
                <a:latin typeface="Liberation Sans"/>
                <a:cs typeface="Liberation Sans"/>
              </a:rPr>
              <a:t>offset </a:t>
            </a:r>
            <a:r>
              <a:rPr sz="1800" spc="-5">
                <a:latin typeface="Liberation Sans"/>
                <a:cs typeface="Liberation Sans"/>
              </a:rPr>
              <a:t>register </a:t>
            </a:r>
            <a:r>
              <a:rPr sz="1800">
                <a:latin typeface="Liberation Sans"/>
                <a:cs typeface="Liberation Sans"/>
              </a:rPr>
              <a:t>(eg</a:t>
            </a:r>
            <a:r>
              <a:rPr sz="1800" spc="-50">
                <a:latin typeface="Liberation Sans"/>
                <a:cs typeface="Liberation Sans"/>
              </a:rPr>
              <a:t> </a:t>
            </a:r>
            <a:r>
              <a:rPr sz="1800" spc="-10">
                <a:latin typeface="Liberation Sans"/>
                <a:cs typeface="Liberation Sans"/>
              </a:rPr>
              <a:t>%eip)</a:t>
            </a:r>
            <a:endParaRPr sz="1800">
              <a:latin typeface="Liberation Sans"/>
              <a:cs typeface="Liberation Sans"/>
            </a:endParaRPr>
          </a:p>
        </p:txBody>
      </p:sp>
      <p:grpSp>
        <p:nvGrpSpPr>
          <p:cNvPr id="24" name="object 12">
            <a:extLst>
              <a:ext uri="{FF2B5EF4-FFF2-40B4-BE49-F238E27FC236}">
                <a16:creationId xmlns:a16="http://schemas.microsoft.com/office/drawing/2014/main" id="{7BB442A1-A3F5-40B6-A11E-8FEBD68F7055}"/>
              </a:ext>
            </a:extLst>
          </p:cNvPr>
          <p:cNvGrpSpPr/>
          <p:nvPr/>
        </p:nvGrpSpPr>
        <p:grpSpPr>
          <a:xfrm>
            <a:off x="6063444" y="2407327"/>
            <a:ext cx="483234" cy="2927985"/>
            <a:chOff x="4711382" y="2647632"/>
            <a:chExt cx="483234" cy="2927985"/>
          </a:xfrm>
        </p:grpSpPr>
        <p:sp>
          <p:nvSpPr>
            <p:cNvPr id="25" name="object 13">
              <a:extLst>
                <a:ext uri="{FF2B5EF4-FFF2-40B4-BE49-F238E27FC236}">
                  <a16:creationId xmlns:a16="http://schemas.microsoft.com/office/drawing/2014/main" id="{D00220BE-E76F-4190-A7CD-C256894F8701}"/>
                </a:ext>
              </a:extLst>
            </p:cNvPr>
            <p:cNvSpPr/>
            <p:nvPr/>
          </p:nvSpPr>
          <p:spPr>
            <a:xfrm>
              <a:off x="4799330" y="2661920"/>
              <a:ext cx="152400" cy="2324100"/>
            </a:xfrm>
            <a:custGeom>
              <a:rect l="l" t="t" r="r" b="b"/>
              <a:pathLst>
                <a:path w="152400" h="2324100">
                  <a:moveTo>
                    <a:pt x="0" y="5079"/>
                  </a:moveTo>
                  <a:lnTo>
                    <a:pt x="0" y="0"/>
                  </a:lnTo>
                  <a:lnTo>
                    <a:pt x="152400" y="0"/>
                  </a:lnTo>
                  <a:lnTo>
                    <a:pt x="152400" y="2324099"/>
                  </a:lnTo>
                </a:path>
              </a:pathLst>
            </a:custGeom>
            <a:ln w="28393">
              <a:solidFill>
                <a:srgbClr val="006FBF"/>
              </a:solidFill>
            </a:ln>
          </p:spPr>
          <p:txBody>
            <a:bodyPr wrap="square" lIns="0" tIns="0" rIns="0" bIns="0" rtlCol="0"/>
            <a:lstStyle>
              <a:defPPr>
                <a:defRPr lang="en-US"/>
              </a:defPPr>
            </a:lstStyle>
            <a:p>
              <a:pPr/>
              <a:endParaRPr/>
            </a:p>
          </p:txBody>
        </p:sp>
        <p:sp>
          <p:nvSpPr>
            <p:cNvPr id="26" name="object 14">
              <a:extLst>
                <a:ext uri="{FF2B5EF4-FFF2-40B4-BE49-F238E27FC236}">
                  <a16:creationId xmlns:a16="http://schemas.microsoft.com/office/drawing/2014/main" id="{8A83D1B7-AF29-4448-A346-8EF50980C36F}"/>
                </a:ext>
              </a:extLst>
            </p:cNvPr>
            <p:cNvSpPr/>
            <p:nvPr/>
          </p:nvSpPr>
          <p:spPr>
            <a:xfrm>
              <a:off x="4888230" y="4977130"/>
              <a:ext cx="128270" cy="128269"/>
            </a:xfrm>
            <a:prstGeom prst="rect">
              <a:avLst/>
            </a:prstGeom>
            <a:blipFill>
              <a:blip r:embed="rId5"/>
              <a:stretch>
                <a:fillRect/>
              </a:stretch>
            </a:blipFill>
          </p:spPr>
          <p:txBody>
            <a:bodyPr wrap="square" lIns="0" tIns="0" rIns="0" bIns="0" rtlCol="0"/>
            <a:lstStyle>
              <a:defPPr>
                <a:defRPr lang="en-US"/>
              </a:defPPr>
            </a:lstStyle>
            <a:p>
              <a:pPr/>
              <a:endParaRPr/>
            </a:p>
          </p:txBody>
        </p:sp>
        <p:sp>
          <p:nvSpPr>
            <p:cNvPr id="27" name="object 15">
              <a:extLst>
                <a:ext uri="{FF2B5EF4-FFF2-40B4-BE49-F238E27FC236}">
                  <a16:creationId xmlns:a16="http://schemas.microsoft.com/office/drawing/2014/main" id="{CDC28812-00C9-4FA6-AF5A-D1883B6B2FC6}"/>
                </a:ext>
              </a:extLst>
            </p:cNvPr>
            <p:cNvSpPr/>
            <p:nvPr/>
          </p:nvSpPr>
          <p:spPr>
            <a:xfrm>
              <a:off x="4724400" y="5105400"/>
              <a:ext cx="457200" cy="457200"/>
            </a:xfrm>
            <a:custGeom>
              <a:rect l="l" t="t" r="r" b="b"/>
              <a:pathLst>
                <a:path w="457200" h="457200">
                  <a:moveTo>
                    <a:pt x="228600" y="0"/>
                  </a:moveTo>
                  <a:lnTo>
                    <a:pt x="181585" y="4509"/>
                  </a:lnTo>
                  <a:lnTo>
                    <a:pt x="138231" y="17502"/>
                  </a:lnTo>
                  <a:lnTo>
                    <a:pt x="99342" y="38174"/>
                  </a:lnTo>
                  <a:lnTo>
                    <a:pt x="65722" y="65722"/>
                  </a:lnTo>
                  <a:lnTo>
                    <a:pt x="38174" y="99342"/>
                  </a:lnTo>
                  <a:lnTo>
                    <a:pt x="17502" y="138231"/>
                  </a:lnTo>
                  <a:lnTo>
                    <a:pt x="4509" y="181585"/>
                  </a:lnTo>
                  <a:lnTo>
                    <a:pt x="0" y="228600"/>
                  </a:lnTo>
                  <a:lnTo>
                    <a:pt x="4509" y="275614"/>
                  </a:lnTo>
                  <a:lnTo>
                    <a:pt x="17502" y="318968"/>
                  </a:lnTo>
                  <a:lnTo>
                    <a:pt x="38174" y="357857"/>
                  </a:lnTo>
                  <a:lnTo>
                    <a:pt x="65722" y="391477"/>
                  </a:lnTo>
                  <a:lnTo>
                    <a:pt x="99342" y="419025"/>
                  </a:lnTo>
                  <a:lnTo>
                    <a:pt x="138231" y="439697"/>
                  </a:lnTo>
                  <a:lnTo>
                    <a:pt x="181585" y="452690"/>
                  </a:lnTo>
                  <a:lnTo>
                    <a:pt x="228600" y="457200"/>
                  </a:lnTo>
                  <a:lnTo>
                    <a:pt x="275614" y="452690"/>
                  </a:lnTo>
                  <a:lnTo>
                    <a:pt x="318968" y="439697"/>
                  </a:lnTo>
                  <a:lnTo>
                    <a:pt x="357857" y="419025"/>
                  </a:lnTo>
                  <a:lnTo>
                    <a:pt x="391477" y="391477"/>
                  </a:lnTo>
                  <a:lnTo>
                    <a:pt x="419025" y="357857"/>
                  </a:lnTo>
                  <a:lnTo>
                    <a:pt x="439697" y="318968"/>
                  </a:lnTo>
                  <a:lnTo>
                    <a:pt x="452690" y="275614"/>
                  </a:lnTo>
                  <a:lnTo>
                    <a:pt x="457200" y="228600"/>
                  </a:lnTo>
                  <a:lnTo>
                    <a:pt x="452690" y="181585"/>
                  </a:lnTo>
                  <a:lnTo>
                    <a:pt x="439697" y="138231"/>
                  </a:lnTo>
                  <a:lnTo>
                    <a:pt x="419025" y="99342"/>
                  </a:lnTo>
                  <a:lnTo>
                    <a:pt x="391477" y="65722"/>
                  </a:lnTo>
                  <a:lnTo>
                    <a:pt x="357857" y="38174"/>
                  </a:lnTo>
                  <a:lnTo>
                    <a:pt x="318968" y="17502"/>
                  </a:lnTo>
                  <a:lnTo>
                    <a:pt x="275614" y="4509"/>
                  </a:lnTo>
                  <a:lnTo>
                    <a:pt x="228600" y="0"/>
                  </a:lnTo>
                  <a:close/>
                </a:path>
              </a:pathLst>
            </a:custGeom>
            <a:solidFill>
              <a:srgbClr val="BADFE2"/>
            </a:solidFill>
          </p:spPr>
          <p:txBody>
            <a:bodyPr wrap="square" lIns="0" tIns="0" rIns="0" bIns="0" rtlCol="0"/>
            <a:lstStyle>
              <a:defPPr>
                <a:defRPr lang="en-US"/>
              </a:defPPr>
            </a:lstStyle>
            <a:p>
              <a:pPr/>
              <a:endParaRPr/>
            </a:p>
          </p:txBody>
        </p:sp>
        <p:sp>
          <p:nvSpPr>
            <p:cNvPr id="28" name="object 16">
              <a:extLst>
                <a:ext uri="{FF2B5EF4-FFF2-40B4-BE49-F238E27FC236}">
                  <a16:creationId xmlns:a16="http://schemas.microsoft.com/office/drawing/2014/main" id="{2B4787F4-DC2E-4C8E-8186-F7308CCE5EA9}"/>
                </a:ext>
              </a:extLst>
            </p:cNvPr>
            <p:cNvSpPr/>
            <p:nvPr/>
          </p:nvSpPr>
          <p:spPr>
            <a:xfrm>
              <a:off x="4724400" y="5105400"/>
              <a:ext cx="457200" cy="457200"/>
            </a:xfrm>
            <a:custGeom>
              <a:rect l="l" t="t" r="r" b="b"/>
              <a:pathLst>
                <a:path w="457200" h="457200">
                  <a:moveTo>
                    <a:pt x="228600" y="0"/>
                  </a:moveTo>
                  <a:lnTo>
                    <a:pt x="275614" y="4509"/>
                  </a:lnTo>
                  <a:lnTo>
                    <a:pt x="318968" y="17502"/>
                  </a:lnTo>
                  <a:lnTo>
                    <a:pt x="357857" y="38174"/>
                  </a:lnTo>
                  <a:lnTo>
                    <a:pt x="391477" y="65722"/>
                  </a:lnTo>
                  <a:lnTo>
                    <a:pt x="419025" y="99342"/>
                  </a:lnTo>
                  <a:lnTo>
                    <a:pt x="439697" y="138231"/>
                  </a:lnTo>
                  <a:lnTo>
                    <a:pt x="452690" y="181585"/>
                  </a:lnTo>
                  <a:lnTo>
                    <a:pt x="457200" y="228600"/>
                  </a:lnTo>
                  <a:lnTo>
                    <a:pt x="452690" y="275614"/>
                  </a:lnTo>
                  <a:lnTo>
                    <a:pt x="439697" y="318968"/>
                  </a:lnTo>
                  <a:lnTo>
                    <a:pt x="419025" y="357857"/>
                  </a:lnTo>
                  <a:lnTo>
                    <a:pt x="391477" y="391477"/>
                  </a:lnTo>
                  <a:lnTo>
                    <a:pt x="357857" y="419025"/>
                  </a:lnTo>
                  <a:lnTo>
                    <a:pt x="318968" y="439697"/>
                  </a:lnTo>
                  <a:lnTo>
                    <a:pt x="275614" y="452690"/>
                  </a:lnTo>
                  <a:lnTo>
                    <a:pt x="228600" y="457200"/>
                  </a:lnTo>
                  <a:lnTo>
                    <a:pt x="181585" y="452690"/>
                  </a:lnTo>
                  <a:lnTo>
                    <a:pt x="138231" y="439697"/>
                  </a:lnTo>
                  <a:lnTo>
                    <a:pt x="99342" y="419025"/>
                  </a:lnTo>
                  <a:lnTo>
                    <a:pt x="65722" y="391477"/>
                  </a:lnTo>
                  <a:lnTo>
                    <a:pt x="38174" y="357857"/>
                  </a:lnTo>
                  <a:lnTo>
                    <a:pt x="17502" y="318968"/>
                  </a:lnTo>
                  <a:lnTo>
                    <a:pt x="4509" y="275614"/>
                  </a:lnTo>
                  <a:lnTo>
                    <a:pt x="0" y="228600"/>
                  </a:lnTo>
                  <a:lnTo>
                    <a:pt x="4509" y="181585"/>
                  </a:lnTo>
                  <a:lnTo>
                    <a:pt x="17502" y="138231"/>
                  </a:lnTo>
                  <a:lnTo>
                    <a:pt x="38174" y="99342"/>
                  </a:lnTo>
                  <a:lnTo>
                    <a:pt x="65722" y="65722"/>
                  </a:lnTo>
                  <a:lnTo>
                    <a:pt x="99342" y="38174"/>
                  </a:lnTo>
                  <a:lnTo>
                    <a:pt x="138231" y="17502"/>
                  </a:lnTo>
                  <a:lnTo>
                    <a:pt x="181585" y="4509"/>
                  </a:lnTo>
                  <a:lnTo>
                    <a:pt x="228600" y="0"/>
                  </a:lnTo>
                  <a:close/>
                </a:path>
                <a:path w="457200" h="457200">
                  <a:moveTo>
                    <a:pt x="0" y="0"/>
                  </a:moveTo>
                  <a:lnTo>
                    <a:pt x="0" y="0"/>
                  </a:lnTo>
                </a:path>
                <a:path w="457200" h="457200">
                  <a:moveTo>
                    <a:pt x="457200" y="457200"/>
                  </a:moveTo>
                  <a:lnTo>
                    <a:pt x="457200" y="457200"/>
                  </a:lnTo>
                </a:path>
              </a:pathLst>
            </a:custGeom>
            <a:ln w="25518">
              <a:solidFill>
                <a:srgbClr val="88A3A6"/>
              </a:solidFill>
            </a:ln>
          </p:spPr>
          <p:txBody>
            <a:bodyPr wrap="square" lIns="0" tIns="0" rIns="0" bIns="0" rtlCol="0"/>
            <a:lstStyle>
              <a:defPPr>
                <a:defRPr lang="en-US"/>
              </a:defPPr>
            </a:lstStyle>
            <a:p>
              <a:pPr/>
              <a:endParaRPr/>
            </a:p>
          </p:txBody>
        </p:sp>
      </p:grpSp>
      <p:grpSp>
        <p:nvGrpSpPr>
          <p:cNvPr id="29" name="object 17">
            <a:extLst>
              <a:ext uri="{FF2B5EF4-FFF2-40B4-BE49-F238E27FC236}">
                <a16:creationId xmlns:a16="http://schemas.microsoft.com/office/drawing/2014/main" id="{0AB9A6B6-6F3A-4B35-A978-F204EBB798F0}"/>
              </a:ext>
            </a:extLst>
          </p:cNvPr>
          <p:cNvGrpSpPr/>
          <p:nvPr/>
        </p:nvGrpSpPr>
        <p:grpSpPr>
          <a:xfrm>
            <a:off x="3395265" y="1654534"/>
            <a:ext cx="4739005" cy="4063365"/>
            <a:chOff x="2043203" y="1894839"/>
            <a:chExt cx="4739005" cy="4063365"/>
          </a:xfrm>
        </p:grpSpPr>
        <p:sp>
          <p:nvSpPr>
            <p:cNvPr id="30" name="object 18">
              <a:extLst>
                <a:ext uri="{FF2B5EF4-FFF2-40B4-BE49-F238E27FC236}">
                  <a16:creationId xmlns:a16="http://schemas.microsoft.com/office/drawing/2014/main" id="{C45814DC-243A-4E52-A5D6-4161077D7F19}"/>
                </a:ext>
              </a:extLst>
            </p:cNvPr>
            <p:cNvSpPr/>
            <p:nvPr/>
          </p:nvSpPr>
          <p:spPr>
            <a:xfrm>
              <a:off x="2057400" y="5333999"/>
              <a:ext cx="2547620" cy="609600"/>
            </a:xfrm>
            <a:custGeom>
              <a:rect l="l" t="t" r="r" b="b"/>
              <a:pathLst>
                <a:path w="2547620" h="609600">
                  <a:moveTo>
                    <a:pt x="0" y="609600"/>
                  </a:moveTo>
                  <a:lnTo>
                    <a:pt x="1333500" y="609600"/>
                  </a:lnTo>
                  <a:lnTo>
                    <a:pt x="1333500" y="0"/>
                  </a:lnTo>
                  <a:lnTo>
                    <a:pt x="2547620" y="0"/>
                  </a:lnTo>
                </a:path>
              </a:pathLst>
            </a:custGeom>
            <a:ln w="28393">
              <a:solidFill>
                <a:srgbClr val="006FBF"/>
              </a:solidFill>
            </a:ln>
          </p:spPr>
          <p:txBody>
            <a:bodyPr wrap="square" lIns="0" tIns="0" rIns="0" bIns="0" rtlCol="0"/>
            <a:lstStyle>
              <a:defPPr>
                <a:defRPr lang="en-US"/>
              </a:defPPr>
            </a:lstStyle>
            <a:p>
              <a:pPr/>
              <a:endParaRPr/>
            </a:p>
          </p:txBody>
        </p:sp>
        <p:sp>
          <p:nvSpPr>
            <p:cNvPr id="31" name="object 19">
              <a:extLst>
                <a:ext uri="{FF2B5EF4-FFF2-40B4-BE49-F238E27FC236}">
                  <a16:creationId xmlns:a16="http://schemas.microsoft.com/office/drawing/2014/main" id="{EE1BA342-1767-4658-B660-C372A509A65F}"/>
                </a:ext>
              </a:extLst>
            </p:cNvPr>
            <p:cNvSpPr/>
            <p:nvPr/>
          </p:nvSpPr>
          <p:spPr>
            <a:xfrm>
              <a:off x="4596130" y="5270499"/>
              <a:ext cx="128270" cy="128269"/>
            </a:xfrm>
            <a:prstGeom prst="rect">
              <a:avLst/>
            </a:prstGeom>
            <a:blipFill>
              <a:blip r:embed="rId6"/>
              <a:stretch>
                <a:fillRect/>
              </a:stretch>
            </a:blipFill>
          </p:spPr>
          <p:txBody>
            <a:bodyPr wrap="square" lIns="0" tIns="0" rIns="0" bIns="0" rtlCol="0"/>
            <a:lstStyle>
              <a:defPPr>
                <a:defRPr lang="en-US"/>
              </a:defPPr>
            </a:lstStyle>
            <a:p>
              <a:pPr/>
              <a:endParaRPr/>
            </a:p>
          </p:txBody>
        </p:sp>
        <p:sp>
          <p:nvSpPr>
            <p:cNvPr id="32" name="object 20">
              <a:extLst>
                <a:ext uri="{FF2B5EF4-FFF2-40B4-BE49-F238E27FC236}">
                  <a16:creationId xmlns:a16="http://schemas.microsoft.com/office/drawing/2014/main" id="{7A43F6AC-F678-4AAF-A125-9DD6A21AA1F3}"/>
                </a:ext>
              </a:extLst>
            </p:cNvPr>
            <p:cNvSpPr/>
            <p:nvPr/>
          </p:nvSpPr>
          <p:spPr>
            <a:xfrm>
              <a:off x="3333750" y="1894839"/>
              <a:ext cx="3448050" cy="3134360"/>
            </a:xfrm>
            <a:custGeom>
              <a:rect l="l" t="t" r="r" b="b"/>
              <a:pathLst>
                <a:path w="3448050" h="3134360">
                  <a:moveTo>
                    <a:pt x="0" y="0"/>
                  </a:moveTo>
                  <a:lnTo>
                    <a:pt x="19050" y="1869440"/>
                  </a:lnTo>
                  <a:lnTo>
                    <a:pt x="3448050" y="3134360"/>
                  </a:lnTo>
                  <a:lnTo>
                    <a:pt x="3439159" y="2980690"/>
                  </a:lnTo>
                  <a:lnTo>
                    <a:pt x="2443479" y="10160"/>
                  </a:lnTo>
                  <a:lnTo>
                    <a:pt x="0" y="0"/>
                  </a:lnTo>
                  <a:close/>
                </a:path>
              </a:pathLst>
            </a:custGeom>
            <a:solidFill>
              <a:srgbClr val="91CF4F">
                <a:alpha val="25000"/>
              </a:srgbClr>
            </a:solidFill>
          </p:spPr>
          <p:txBody>
            <a:bodyPr wrap="square" lIns="0" tIns="0" rIns="0" bIns="0" rtlCol="0"/>
            <a:lstStyle>
              <a:defPPr>
                <a:defRPr lang="en-US"/>
              </a:defPPr>
            </a:lstStyle>
            <a:p>
              <a:pPr/>
              <a:endParaRPr/>
            </a:p>
          </p:txBody>
        </p:sp>
        <p:sp>
          <p:nvSpPr>
            <p:cNvPr id="33" name="object 21">
              <a:extLst>
                <a:ext uri="{FF2B5EF4-FFF2-40B4-BE49-F238E27FC236}">
                  <a16:creationId xmlns:a16="http://schemas.microsoft.com/office/drawing/2014/main" id="{6DCDBF4A-3E48-456D-8BB2-89CA9320CE1E}"/>
                </a:ext>
              </a:extLst>
            </p:cNvPr>
            <p:cNvSpPr/>
            <p:nvPr/>
          </p:nvSpPr>
          <p:spPr>
            <a:xfrm>
              <a:off x="5181600" y="5333999"/>
              <a:ext cx="1480820" cy="114300"/>
            </a:xfrm>
            <a:custGeom>
              <a:rect l="l" t="t" r="r" b="b"/>
              <a:pathLst>
                <a:path w="1480820" h="114300">
                  <a:moveTo>
                    <a:pt x="0" y="0"/>
                  </a:moveTo>
                  <a:lnTo>
                    <a:pt x="803910" y="0"/>
                  </a:lnTo>
                  <a:lnTo>
                    <a:pt x="803910" y="114300"/>
                  </a:lnTo>
                  <a:lnTo>
                    <a:pt x="1480820" y="114300"/>
                  </a:lnTo>
                </a:path>
              </a:pathLst>
            </a:custGeom>
            <a:ln w="28393">
              <a:solidFill>
                <a:srgbClr val="006FBF"/>
              </a:solidFill>
            </a:ln>
          </p:spPr>
          <p:txBody>
            <a:bodyPr wrap="square" lIns="0" tIns="0" rIns="0" bIns="0" rtlCol="0"/>
            <a:lstStyle>
              <a:defPPr>
                <a:defRPr lang="en-US"/>
              </a:defPPr>
            </a:lstStyle>
            <a:p>
              <a:pPr/>
              <a:endParaRPr/>
            </a:p>
          </p:txBody>
        </p:sp>
        <p:sp>
          <p:nvSpPr>
            <p:cNvPr id="34" name="object 22">
              <a:extLst>
                <a:ext uri="{FF2B5EF4-FFF2-40B4-BE49-F238E27FC236}">
                  <a16:creationId xmlns:a16="http://schemas.microsoft.com/office/drawing/2014/main" id="{F47368F2-26E7-42A7-A505-E63CFE73BC9A}"/>
                </a:ext>
              </a:extLst>
            </p:cNvPr>
            <p:cNvSpPr/>
            <p:nvPr/>
          </p:nvSpPr>
          <p:spPr>
            <a:xfrm>
              <a:off x="6653530" y="5384799"/>
              <a:ext cx="128270" cy="127000"/>
            </a:xfrm>
            <a:prstGeom prst="rect">
              <a:avLst/>
            </a:prstGeom>
            <a:blipFill>
              <a:blip r:embed="rId7"/>
              <a:stretch>
                <a:fillRect/>
              </a:stretch>
            </a:blipFill>
          </p:spPr>
          <p:txBody>
            <a:bodyPr wrap="square" lIns="0" tIns="0" rIns="0" bIns="0" rtlCol="0"/>
            <a:lstStyle>
              <a:defPPr>
                <a:defRPr lang="en-US"/>
              </a:defPPr>
            </a:lstStyle>
            <a:p>
              <a:pPr/>
              <a:endParaRPr/>
            </a:p>
          </p:txBody>
        </p:sp>
      </p:grpSp>
      <p:graphicFrame>
        <p:nvGraphicFramePr>
          <p:cNvPr id="35" name="object 23">
            <a:extLst>
              <a:ext uri="{FF2B5EF4-FFF2-40B4-BE49-F238E27FC236}">
                <a16:creationId xmlns:a16="http://schemas.microsoft.com/office/drawing/2014/main" id="{200EB3DC-F4CF-4B35-A73E-7F09B7A73DB5}"/>
              </a:ext>
            </a:extLst>
          </p:cNvPr>
          <p:cNvGraphicFramePr>
            <a:graphicFrameLocks noGrp="1"/>
          </p:cNvGraphicFramePr>
          <p:nvPr>
            <p:extLst>
              <p:ext uri="{D42A27DB-BD31-4B8C-83A1-F6EECF244321}">
                <p14:modId xmlns:p14="http://schemas.microsoft.com/office/powerpoint/2010/main" val="3676278281"/>
              </p:ext>
            </p:extLst>
          </p:nvPr>
        </p:nvGraphicFramePr>
        <p:xfrm>
          <a:off x="8129189" y="1355222"/>
          <a:ext cx="1447800" cy="4572000"/>
        </p:xfrm>
        <a:graphic>
          <a:graphicData uri="http://schemas.openxmlformats.org/drawingml/2006/table">
            <a:tbl>
              <a:tblPr firstRow="1" bandRow="1">
                <a:tableStyleId>{2D5ABB26-0587-4C30-8999-92F81FD0307C}</a:tableStyleId>
              </a:tblPr>
              <a:tblGrid>
                <a:gridCol w="1447800">
                  <a:extLst>
                    <a:ext uri="{9D8B030D-6E8A-4147-A177-3AD203B41FA5}">
                      <a16:colId xmlns:a16="http://schemas.microsoft.com/office/drawing/2014/main" val="20000"/>
                    </a:ext>
                  </a:extLst>
                </a:gridCol>
              </a:tblGrid>
              <a:tr h="990600">
                <a:tc>
                  <a:txBody>
                    <a:bodyPr vert="horz" wrap="square"/>
                    <a:lstStyle>
                      <a:defP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extLst>
                  <a:ext uri="{0D108BD9-81ED-4DB2-BD59-A6C34878D82A}">
                    <a16:rowId xmlns:a16="http://schemas.microsoft.com/office/drawing/2014/main" val="10000"/>
                  </a:ext>
                </a:extLst>
              </a:tr>
              <a:tr h="533400">
                <a:tc>
                  <a:txBody>
                    <a:bodyPr vert="horz" wrap="square"/>
                    <a:lstStyle>
                      <a:defPPr/>
                    </a:lstStyle>
                    <a:p>
                      <a:pPr marR="442595" algn="r">
                        <a:lnSpc>
                          <a:spcPct val="100000"/>
                        </a:lnSpc>
                        <a:spcBef>
                          <a:spcPts val="1019"/>
                        </a:spcBef>
                      </a:pPr>
                      <a:r>
                        <a:rPr sz="1800" spc="-10">
                          <a:latin typeface="Liberation Sans"/>
                          <a:cs typeface="Liberation Sans"/>
                        </a:rPr>
                        <a:t>H</a:t>
                      </a:r>
                      <a:r>
                        <a:rPr sz="1800" spc="-5">
                          <a:latin typeface="Liberation Sans"/>
                          <a:cs typeface="Liberation Sans"/>
                        </a:rPr>
                        <a:t>eap</a:t>
                      </a:r>
                      <a:endParaRPr sz="1800">
                        <a:latin typeface="Liberation Sans"/>
                        <a:cs typeface="Liberation Sans"/>
                      </a:endParaRPr>
                    </a:p>
                  </a:txBody>
                  <a:tcPr marL="0" marR="0" marT="1295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99"/>
                    </a:solidFill>
                  </a:tcPr>
                </a:tc>
                <a:extLst>
                  <a:ext uri="{0D108BD9-81ED-4DB2-BD59-A6C34878D82A}">
                    <a16:rowId xmlns:a16="http://schemas.microsoft.com/office/drawing/2014/main" val="10001"/>
                  </a:ext>
                </a:extLst>
              </a:tr>
              <a:tr h="533400">
                <a:tc>
                  <a:txBody>
                    <a:bodyPr vert="horz" wrap="square"/>
                    <a:lstStyle>
                      <a:defPPr/>
                    </a:lstStyle>
                    <a:p>
                      <a:pPr marR="431165" algn="r">
                        <a:lnSpc>
                          <a:spcPct val="100000"/>
                        </a:lnSpc>
                        <a:spcBef>
                          <a:spcPts val="1019"/>
                        </a:spcBef>
                      </a:pPr>
                      <a:r>
                        <a:rPr sz="1800" spc="-5">
                          <a:latin typeface="Liberation Sans"/>
                          <a:cs typeface="Liberation Sans"/>
                        </a:rPr>
                        <a:t>Stack</a:t>
                      </a:r>
                      <a:endParaRPr sz="1800">
                        <a:latin typeface="Liberation Sans"/>
                        <a:cs typeface="Liberation Sans"/>
                      </a:endParaRPr>
                    </a:p>
                  </a:txBody>
                  <a:tcPr marL="0" marR="0" marT="1295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CC"/>
                    </a:solidFill>
                  </a:tcPr>
                </a:tc>
                <a:extLst>
                  <a:ext uri="{0D108BD9-81ED-4DB2-BD59-A6C34878D82A}">
                    <a16:rowId xmlns:a16="http://schemas.microsoft.com/office/drawing/2014/main" val="10002"/>
                  </a:ext>
                </a:extLst>
              </a:tr>
              <a:tr h="762000">
                <a:tc>
                  <a:txBody>
                    <a:bodyPr vert="horz" wrap="square"/>
                    <a:lstStyle>
                      <a:defP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extLst>
                  <a:ext uri="{0D108BD9-81ED-4DB2-BD59-A6C34878D82A}">
                    <a16:rowId xmlns:a16="http://schemas.microsoft.com/office/drawing/2014/main" val="10003"/>
                  </a:ext>
                </a:extLst>
              </a:tr>
              <a:tr h="304800">
                <a:tc>
                  <a:txBody>
                    <a:bodyPr vert="horz" wrap="square"/>
                    <a:lstStyle>
                      <a:defPPr/>
                    </a:lstStyle>
                    <a:p>
                      <a:pPr marR="474345" algn="r">
                        <a:lnSpc>
                          <a:spcPct val="100000"/>
                        </a:lnSpc>
                        <a:spcBef>
                          <a:spcPts val="120"/>
                        </a:spcBef>
                      </a:pPr>
                      <a:r>
                        <a:rPr sz="1800" spc="-5">
                          <a:latin typeface="Liberation Sans"/>
                          <a:cs typeface="Liberation Sans"/>
                        </a:rPr>
                        <a:t>Data</a:t>
                      </a:r>
                      <a:endParaRPr sz="1800">
                        <a:latin typeface="Liberation Sans"/>
                        <a:cs typeface="Liberation Sans"/>
                      </a:endParaRPr>
                    </a:p>
                  </a:txBody>
                  <a:tcPr marL="0" marR="0" marT="152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extLst>
                  <a:ext uri="{0D108BD9-81ED-4DB2-BD59-A6C34878D82A}">
                    <a16:rowId xmlns:a16="http://schemas.microsoft.com/office/drawing/2014/main" val="10004"/>
                  </a:ext>
                </a:extLst>
              </a:tr>
              <a:tr h="152400">
                <a:tc>
                  <a:txBody>
                    <a:bodyPr vert="horz" wrap="square"/>
                    <a:lstStyle>
                      <a:defPPr/>
                    </a:lstStyle>
                    <a:p>
                      <a:pPr>
                        <a:lnSpc>
                          <a:spcPct val="100000"/>
                        </a:lnSpc>
                      </a:pPr>
                      <a:endParaRPr sz="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solidFill>
                      <a:srgbClr val="BADFE2"/>
                    </a:solidFill>
                  </a:tcPr>
                </a:tc>
                <a:extLst>
                  <a:ext uri="{0D108BD9-81ED-4DB2-BD59-A6C34878D82A}">
                    <a16:rowId xmlns:a16="http://schemas.microsoft.com/office/drawing/2014/main" val="10005"/>
                  </a:ext>
                </a:extLst>
              </a:tr>
              <a:tr h="152400">
                <a:tc>
                  <a:txBody>
                    <a:bodyPr vert="horz" wrap="square"/>
                    <a:lstStyle>
                      <a:defPPr/>
                    </a:lstStyle>
                    <a:p>
                      <a:pPr>
                        <a:lnSpc>
                          <a:spcPct val="100000"/>
                        </a:lnSpc>
                      </a:pPr>
                      <a:endParaRPr sz="800">
                        <a:latin typeface="Times New Roman"/>
                        <a:cs typeface="Times New Roman"/>
                      </a:endParaRPr>
                    </a:p>
                  </a:txBody>
                  <a:tcPr marL="0" marR="0" marT="0" marB="0">
                    <a:lnL w="9525">
                      <a:solidFill>
                        <a:srgbClr val="000000"/>
                      </a:solidFill>
                      <a:prstDash val="solid"/>
                    </a:lnL>
                    <a:lnR w="9525">
                      <a:solidFill>
                        <a:srgbClr val="000000"/>
                      </a:solidFill>
                      <a:prstDash val="solid"/>
                    </a:lnR>
                    <a:solidFill>
                      <a:srgbClr val="C3E59F"/>
                    </a:solidFill>
                  </a:tcPr>
                </a:tc>
                <a:extLst>
                  <a:ext uri="{0D108BD9-81ED-4DB2-BD59-A6C34878D82A}">
                    <a16:rowId xmlns:a16="http://schemas.microsoft.com/office/drawing/2014/main" val="10006"/>
                  </a:ext>
                </a:extLst>
              </a:tr>
              <a:tr h="152400">
                <a:tc>
                  <a:txBody>
                    <a:bodyPr vert="horz" wrap="square"/>
                    <a:lstStyle>
                      <a:defPPr/>
                    </a:lstStyle>
                    <a:p>
                      <a:pPr>
                        <a:lnSpc>
                          <a:spcPct val="100000"/>
                        </a:lnSpc>
                      </a:pPr>
                      <a:endParaRPr sz="800">
                        <a:latin typeface="Times New Roman"/>
                        <a:cs typeface="Times New Roman"/>
                      </a:endParaRPr>
                    </a:p>
                  </a:txBody>
                  <a:tcPr marL="0" marR="0" marT="0" marB="0">
                    <a:lnL w="9525">
                      <a:solidFill>
                        <a:srgbClr val="000000"/>
                      </a:solidFill>
                      <a:prstDash val="solid"/>
                    </a:lnL>
                    <a:lnR w="9525">
                      <a:solidFill>
                        <a:srgbClr val="000000"/>
                      </a:solidFill>
                      <a:prstDash val="solid"/>
                    </a:lnR>
                    <a:lnB w="9525">
                      <a:solidFill>
                        <a:srgbClr val="000000"/>
                      </a:solidFill>
                      <a:prstDash val="solid"/>
                    </a:lnB>
                    <a:solidFill>
                      <a:srgbClr val="BADFE2"/>
                    </a:solidFill>
                  </a:tcPr>
                </a:tc>
                <a:extLst>
                  <a:ext uri="{0D108BD9-81ED-4DB2-BD59-A6C34878D82A}">
                    <a16:rowId xmlns:a16="http://schemas.microsoft.com/office/drawing/2014/main" val="10007"/>
                  </a:ext>
                </a:extLst>
              </a:tr>
              <a:tr h="533400">
                <a:tc>
                  <a:txBody>
                    <a:bodyPr vert="horz" wrap="square"/>
                    <a:lstStyle>
                      <a:defPPr/>
                    </a:lstStyle>
                    <a:p>
                      <a:pPr algn="ctr">
                        <a:lnSpc>
                          <a:spcPct val="100000"/>
                        </a:lnSpc>
                        <a:spcBef>
                          <a:spcPts val="1020"/>
                        </a:spcBef>
                      </a:pPr>
                      <a:r>
                        <a:rPr sz="1800" spc="-55">
                          <a:latin typeface="Liberation Sans"/>
                          <a:cs typeface="Liberation Sans"/>
                        </a:rPr>
                        <a:t>Text</a:t>
                      </a:r>
                      <a:endParaRPr sz="1800">
                        <a:latin typeface="Liberation Sans"/>
                        <a:cs typeface="Liberation Sans"/>
                      </a:endParaRPr>
                    </a:p>
                  </a:txBody>
                  <a:tcPr marL="0" marR="0" marT="1295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FF99"/>
                    </a:solidFill>
                  </a:tcPr>
                </a:tc>
                <a:extLst>
                  <a:ext uri="{0D108BD9-81ED-4DB2-BD59-A6C34878D82A}">
                    <a16:rowId xmlns:a16="http://schemas.microsoft.com/office/drawing/2014/main" val="10008"/>
                  </a:ext>
                </a:extLst>
              </a:tr>
              <a:tr h="457200">
                <a:tc>
                  <a:txBody>
                    <a:bodyPr vert="horz" wrap="square"/>
                    <a:lstStyle>
                      <a:defP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extLst>
                  <a:ext uri="{0D108BD9-81ED-4DB2-BD59-A6C34878D82A}">
                    <a16:rowId xmlns:a16="http://schemas.microsoft.com/office/drawing/2014/main" val="10009"/>
                  </a:ext>
                </a:extLst>
              </a:tr>
            </a:tbl>
          </a:graphicData>
        </a:graphic>
      </p:graphicFrame>
      <p:sp>
        <p:nvSpPr>
          <p:cNvPr id="36" name="object 33">
            <a:extLst>
              <a:ext uri="{FF2B5EF4-FFF2-40B4-BE49-F238E27FC236}">
                <a16:creationId xmlns:a16="http://schemas.microsoft.com/office/drawing/2014/main" id="{D8C24D62-ACFB-4E77-B405-8FA73633BDB1}"/>
              </a:ext>
            </a:extLst>
          </p:cNvPr>
          <p:cNvSpPr txBox="1"/>
          <p:nvPr/>
        </p:nvSpPr>
        <p:spPr>
          <a:xfrm>
            <a:off x="10169671" y="6364027"/>
            <a:ext cx="274320" cy="224154"/>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45"/>
              </a:lnSpc>
            </a:pPr>
            <a:fld id="{81D60167-4931-47E6-BA6A-407CBD079E47}" type="slidenum">
              <a:rPr lang="en-US" smtClean="0"/>
              <a:pPr marL="38100">
                <a:lnSpc>
                  <a:spcPts val="1645"/>
                </a:lnSpc>
              </a:pPr>
              <a:t>179</a:t>
            </a:fld>
            <a:endParaRPr lang="en-US"/>
          </a:p>
        </p:txBody>
      </p:sp>
      <p:sp>
        <p:nvSpPr>
          <p:cNvPr id="37" name="object 24">
            <a:extLst>
              <a:ext uri="{FF2B5EF4-FFF2-40B4-BE49-F238E27FC236}">
                <a16:creationId xmlns:a16="http://schemas.microsoft.com/office/drawing/2014/main" id="{714AC97F-69F1-4FA3-8286-B2ADF473666D}"/>
              </a:ext>
            </a:extLst>
          </p:cNvPr>
          <p:cNvSpPr txBox="1"/>
          <p:nvPr/>
        </p:nvSpPr>
        <p:spPr>
          <a:xfrm>
            <a:off x="9576581" y="2231115"/>
            <a:ext cx="664845" cy="1367790"/>
          </a:xfrm>
          <a:prstGeom prst="rect">
            <a:avLst/>
          </a:prstGeom>
        </p:spPr>
        <p:txBody>
          <a:bodyPr vert="horz" wrap="square" lIns="0" tIns="12700" rIns="0" bIns="0" rtlCol="0">
            <a:spAutoFit/>
          </a:bodyPr>
          <a:lstStyle>
            <a:defPPr>
              <a:defRPr lang="en-US"/>
            </a:defPPr>
          </a:lstStyle>
          <a:p>
            <a:pPr marL="17145">
              <a:lnSpc>
                <a:spcPct val="100000"/>
              </a:lnSpc>
              <a:spcBef>
                <a:spcPts val="100"/>
              </a:spcBef>
            </a:pPr>
            <a:r>
              <a:rPr sz="1800" spc="-10">
                <a:latin typeface="Liberation Sans"/>
                <a:cs typeface="Liberation Sans"/>
              </a:rPr>
              <a:t>10000</a:t>
            </a:r>
            <a:endParaRPr sz="1800">
              <a:latin typeface="Liberation Sans"/>
              <a:cs typeface="Liberation Sans"/>
            </a:endParaRPr>
          </a:p>
          <a:p>
            <a:pPr>
              <a:lnSpc>
                <a:spcPct val="100000"/>
              </a:lnSpc>
              <a:spcBef>
                <a:spcPts val="35"/>
              </a:spcBef>
            </a:pPr>
            <a:endParaRPr sz="1750">
              <a:latin typeface="Liberation Sans"/>
              <a:cs typeface="Liberation Sans"/>
            </a:endParaRPr>
          </a:p>
          <a:p>
            <a:pPr marL="17145">
              <a:lnSpc>
                <a:spcPct val="100000"/>
              </a:lnSpc>
            </a:pPr>
            <a:r>
              <a:rPr sz="1800" spc="-10">
                <a:latin typeface="Liberation Sans"/>
                <a:cs typeface="Liberation Sans"/>
              </a:rPr>
              <a:t>9000</a:t>
            </a:r>
            <a:endParaRPr sz="1800">
              <a:latin typeface="Liberation Sans"/>
              <a:cs typeface="Liberation Sans"/>
            </a:endParaRPr>
          </a:p>
          <a:p>
            <a:pPr>
              <a:lnSpc>
                <a:spcPct val="100000"/>
              </a:lnSpc>
              <a:spcBef>
                <a:spcPts val="30"/>
              </a:spcBef>
            </a:pPr>
            <a:endParaRPr sz="1750">
              <a:latin typeface="Liberation Sans"/>
              <a:cs typeface="Liberation Sans"/>
            </a:endParaRPr>
          </a:p>
          <a:p>
            <a:pPr marL="12700">
              <a:lnSpc>
                <a:spcPct val="100000"/>
              </a:lnSpc>
            </a:pPr>
            <a:r>
              <a:rPr sz="1800" spc="-10">
                <a:latin typeface="Liberation Sans"/>
                <a:cs typeface="Liberation Sans"/>
              </a:rPr>
              <a:t>8000</a:t>
            </a:r>
            <a:endParaRPr sz="1800">
              <a:latin typeface="Liberation Sans"/>
              <a:cs typeface="Liberation Sans"/>
            </a:endParaRPr>
          </a:p>
        </p:txBody>
      </p:sp>
      <p:sp>
        <p:nvSpPr>
          <p:cNvPr id="38" name="object 25">
            <a:extLst>
              <a:ext uri="{FF2B5EF4-FFF2-40B4-BE49-F238E27FC236}">
                <a16:creationId xmlns:a16="http://schemas.microsoft.com/office/drawing/2014/main" id="{FF774BC1-670C-4581-86CF-3139AEC20267}"/>
              </a:ext>
            </a:extLst>
          </p:cNvPr>
          <p:cNvSpPr txBox="1"/>
          <p:nvPr/>
        </p:nvSpPr>
        <p:spPr>
          <a:xfrm>
            <a:off x="1809262" y="4788895"/>
            <a:ext cx="1600200" cy="304800"/>
          </a:xfrm>
          <a:prstGeom prst="rect">
            <a:avLst/>
          </a:prstGeom>
          <a:solidFill>
            <a:srgbClr val="BADFE2"/>
          </a:solidFill>
          <a:ln w="25518">
            <a:solidFill>
              <a:srgbClr val="88A3A6"/>
            </a:solidFill>
          </a:ln>
        </p:spPr>
        <p:txBody>
          <a:bodyPr vert="horz" wrap="square" lIns="0" tIns="15240" rIns="0" bIns="0" rtlCol="0">
            <a:spAutoFit/>
          </a:bodyPr>
          <a:lstStyle>
            <a:defPPr>
              <a:defRPr lang="en-US"/>
            </a:defPPr>
          </a:lstStyle>
          <a:p>
            <a:pPr algn="ctr">
              <a:lnSpc>
                <a:spcPct val="100000"/>
              </a:lnSpc>
              <a:spcBef>
                <a:spcPts val="120"/>
              </a:spcBef>
            </a:pPr>
            <a:r>
              <a:rPr sz="1800">
                <a:latin typeface="Liberation Sans"/>
                <a:cs typeface="Liberation Sans"/>
              </a:rPr>
              <a:t>1</a:t>
            </a:r>
            <a:endParaRPr sz="1800">
              <a:latin typeface="Liberation Sans"/>
              <a:cs typeface="Liberation Sans"/>
            </a:endParaRPr>
          </a:p>
        </p:txBody>
      </p:sp>
      <p:sp>
        <p:nvSpPr>
          <p:cNvPr id="39" name="object 26">
            <a:extLst>
              <a:ext uri="{FF2B5EF4-FFF2-40B4-BE49-F238E27FC236}">
                <a16:creationId xmlns:a16="http://schemas.microsoft.com/office/drawing/2014/main" id="{E03727A1-EB24-42BD-827D-F5D5FC12D8C0}"/>
              </a:ext>
            </a:extLst>
          </p:cNvPr>
          <p:cNvSpPr txBox="1"/>
          <p:nvPr/>
        </p:nvSpPr>
        <p:spPr>
          <a:xfrm>
            <a:off x="1580662" y="5127985"/>
            <a:ext cx="2777490"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spc="-10">
                <a:latin typeface="Liberation Sans"/>
                <a:cs typeface="Liberation Sans"/>
              </a:rPr>
              <a:t>segment </a:t>
            </a:r>
            <a:r>
              <a:rPr sz="1800" spc="-5">
                <a:latin typeface="Liberation Sans"/>
                <a:cs typeface="Liberation Sans"/>
              </a:rPr>
              <a:t>register (eg</a:t>
            </a:r>
            <a:r>
              <a:rPr sz="1800" spc="-55">
                <a:latin typeface="Liberation Sans"/>
                <a:cs typeface="Liberation Sans"/>
              </a:rPr>
              <a:t> </a:t>
            </a:r>
            <a:r>
              <a:rPr sz="1800" spc="-5">
                <a:latin typeface="Liberation Sans"/>
                <a:cs typeface="Liberation Sans"/>
              </a:rPr>
              <a:t>%CS)</a:t>
            </a:r>
            <a:endParaRPr sz="1800">
              <a:latin typeface="Liberation Sans"/>
              <a:cs typeface="Liberation Sans"/>
            </a:endParaRPr>
          </a:p>
        </p:txBody>
      </p:sp>
      <p:sp>
        <p:nvSpPr>
          <p:cNvPr id="40" name="object 27">
            <a:extLst>
              <a:ext uri="{FF2B5EF4-FFF2-40B4-BE49-F238E27FC236}">
                <a16:creationId xmlns:a16="http://schemas.microsoft.com/office/drawing/2014/main" id="{7AD478C3-CE25-462E-985A-A3D462FF27B2}"/>
              </a:ext>
            </a:extLst>
          </p:cNvPr>
          <p:cNvSpPr txBox="1"/>
          <p:nvPr/>
        </p:nvSpPr>
        <p:spPr>
          <a:xfrm>
            <a:off x="1809262" y="1664695"/>
            <a:ext cx="1600200" cy="304800"/>
          </a:xfrm>
          <a:prstGeom prst="rect">
            <a:avLst/>
          </a:prstGeom>
          <a:solidFill>
            <a:srgbClr val="BADFE2"/>
          </a:solidFill>
          <a:ln w="25518">
            <a:solidFill>
              <a:srgbClr val="88A3A6"/>
            </a:solidFill>
          </a:ln>
        </p:spPr>
        <p:txBody>
          <a:bodyPr vert="horz" wrap="square" lIns="0" tIns="15240" rIns="0" bIns="0" rtlCol="0">
            <a:spAutoFit/>
          </a:bodyPr>
          <a:lstStyle>
            <a:defPPr>
              <a:defRPr lang="en-US"/>
            </a:defPPr>
          </a:lstStyle>
          <a:p>
            <a:pPr marL="426084">
              <a:lnSpc>
                <a:spcPct val="100000"/>
              </a:lnSpc>
              <a:spcBef>
                <a:spcPts val="120"/>
              </a:spcBef>
            </a:pPr>
            <a:r>
              <a:rPr sz="1800" spc="-10">
                <a:latin typeface="Liberation Sans"/>
                <a:cs typeface="Liberation Sans"/>
              </a:rPr>
              <a:t>0x3000</a:t>
            </a:r>
            <a:endParaRPr sz="1800">
              <a:latin typeface="Liberation Sans"/>
              <a:cs typeface="Liberation Sans"/>
            </a:endParaRPr>
          </a:p>
        </p:txBody>
      </p:sp>
      <p:sp>
        <p:nvSpPr>
          <p:cNvPr id="41" name="object 28">
            <a:extLst>
              <a:ext uri="{FF2B5EF4-FFF2-40B4-BE49-F238E27FC236}">
                <a16:creationId xmlns:a16="http://schemas.microsoft.com/office/drawing/2014/main" id="{9BD236FD-759B-4493-A62E-5C167DEC1FAA}"/>
              </a:ext>
            </a:extLst>
          </p:cNvPr>
          <p:cNvSpPr txBox="1"/>
          <p:nvPr/>
        </p:nvSpPr>
        <p:spPr>
          <a:xfrm>
            <a:off x="1429531" y="2002515"/>
            <a:ext cx="2597785"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spc="-10">
                <a:latin typeface="Liberation Sans"/>
                <a:cs typeface="Liberation Sans"/>
              </a:rPr>
              <a:t>pointer </a:t>
            </a:r>
            <a:r>
              <a:rPr sz="1800" spc="-5">
                <a:latin typeface="Liberation Sans"/>
                <a:cs typeface="Liberation Sans"/>
              </a:rPr>
              <a:t>to descriptor</a:t>
            </a:r>
            <a:r>
              <a:rPr sz="1800" spc="-25">
                <a:latin typeface="Liberation Sans"/>
                <a:cs typeface="Liberation Sans"/>
              </a:rPr>
              <a:t> </a:t>
            </a:r>
            <a:r>
              <a:rPr sz="1800" spc="-10">
                <a:latin typeface="Liberation Sans"/>
                <a:cs typeface="Liberation Sans"/>
              </a:rPr>
              <a:t>table</a:t>
            </a:r>
            <a:endParaRPr sz="1800">
              <a:latin typeface="Liberation Sans"/>
              <a:cs typeface="Liberation Sans"/>
            </a:endParaRPr>
          </a:p>
        </p:txBody>
      </p:sp>
      <p:graphicFrame>
        <p:nvGraphicFramePr>
          <p:cNvPr id="42" name="object 29">
            <a:extLst>
              <a:ext uri="{FF2B5EF4-FFF2-40B4-BE49-F238E27FC236}">
                <a16:creationId xmlns:a16="http://schemas.microsoft.com/office/drawing/2014/main" id="{528FC6EB-6CF8-43AB-9067-AD211B5D407B}"/>
              </a:ext>
            </a:extLst>
          </p:cNvPr>
          <p:cNvGraphicFramePr>
            <a:graphicFrameLocks noGrp="1"/>
          </p:cNvGraphicFramePr>
          <p:nvPr>
            <p:extLst>
              <p:ext uri="{D42A27DB-BD31-4B8C-83A1-F6EECF244321}">
                <p14:modId xmlns:p14="http://schemas.microsoft.com/office/powerpoint/2010/main" val="2565543835"/>
              </p:ext>
            </p:extLst>
          </p:nvPr>
        </p:nvGraphicFramePr>
        <p:xfrm>
          <a:off x="4698512" y="1428539"/>
          <a:ext cx="2438400" cy="2078923"/>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255389">
                <a:tc>
                  <a:txBody>
                    <a:bodyPr vert="horz" wrap="square"/>
                    <a:lstStyle>
                      <a:defPPr/>
                    </a:lstStyle>
                    <a:p>
                      <a:pPr marL="13970">
                        <a:lnSpc>
                          <a:spcPts val="1760"/>
                        </a:lnSpc>
                      </a:pPr>
                      <a:r>
                        <a:rPr sz="1800" spc="-10">
                          <a:latin typeface="Liberation Sans"/>
                          <a:cs typeface="Liberation Sans"/>
                        </a:rPr>
                        <a:t>0x3000</a:t>
                      </a:r>
                      <a:endParaRPr sz="1800">
                        <a:latin typeface="Liberation Sans"/>
                        <a:cs typeface="Liberation Sans"/>
                      </a:endParaRPr>
                    </a:p>
                  </a:txBody>
                  <a:tcPr marL="0" marR="0" marT="0" marB="0">
                    <a:lnB w="12700">
                      <a:solidFill>
                        <a:srgbClr val="000000"/>
                      </a:solidFill>
                      <a:prstDash val="solid"/>
                    </a:lnB>
                  </a:tcPr>
                </a:tc>
                <a:tc gridSpan="2">
                  <a:txBody>
                    <a:bodyPr vert="horz" wrap="square"/>
                    <a:lstStyle>
                      <a:defPPr/>
                    </a:lstStyle>
                    <a:p>
                      <a:pPr>
                        <a:lnSpc>
                          <a:spcPct val="100000"/>
                        </a:lnSpc>
                      </a:pPr>
                      <a:endParaRPr sz="1400">
                        <a:latin typeface="Times New Roman"/>
                        <a:cs typeface="Times New Roman"/>
                      </a:endParaRPr>
                    </a:p>
                  </a:txBody>
                  <a:tcPr marL="0" marR="0" marT="0" marB="0">
                    <a:lnB w="12700">
                      <a:solidFill>
                        <a:srgbClr val="000000"/>
                      </a:solidFill>
                      <a:prstDash val="solid"/>
                    </a:lnB>
                  </a:tcPr>
                </a:tc>
                <a:tc hMerge="1">
                  <a:txBody>
                    <a:bodyPr vert="horz" wrap="square"/>
                    <a:lstStyle>
                      <a:defPPr/>
                    </a:lstStyle>
                    <a:p>
                      <a:pPr/>
                      <a:endParaRPr/>
                    </a:p>
                  </a:txBody>
                  <a:tcPr marL="0" marR="0" marT="0" marB="0"/>
                </a:tc>
                <a:extLst>
                  <a:ext uri="{0D108BD9-81ED-4DB2-BD59-A6C34878D82A}">
                    <a16:rowId xmlns:a16="http://schemas.microsoft.com/office/drawing/2014/main" val="10000"/>
                  </a:ext>
                </a:extLst>
              </a:tr>
              <a:tr h="288106">
                <a:tc>
                  <a:txBody>
                    <a:bodyPr vert="horz" wrap="square"/>
                    <a:lstStyle>
                      <a:defPPr/>
                    </a:lstStyle>
                    <a:p>
                      <a:pPr marL="90170">
                        <a:lnSpc>
                          <a:spcPct val="100000"/>
                        </a:lnSpc>
                        <a:spcBef>
                          <a:spcPts val="240"/>
                        </a:spcBef>
                      </a:pPr>
                      <a:r>
                        <a:rPr sz="1400" spc="-5">
                          <a:latin typeface="Liberation Sans"/>
                          <a:cs typeface="Liberation Sans"/>
                        </a:rPr>
                        <a:t>Segment</a:t>
                      </a:r>
                      <a:endParaRPr sz="1400">
                        <a:latin typeface="Liberation Sans"/>
                        <a:cs typeface="Liberation Sans"/>
                      </a:endParaRPr>
                    </a:p>
                  </a:txBody>
                  <a:tcPr marL="0" marR="0" marT="30480" marB="0">
                    <a:lnL w="12700">
                      <a:solidFill>
                        <a:srgbClr val="000000"/>
                      </a:solidFill>
                      <a:prstDash val="solid"/>
                    </a:lnL>
                    <a:lnR w="6350">
                      <a:solidFill>
                        <a:srgbClr val="000000"/>
                      </a:solidFill>
                      <a:prstDash val="solid"/>
                    </a:lnR>
                    <a:lnT w="12700">
                      <a:solidFill>
                        <a:srgbClr val="000000"/>
                      </a:solidFill>
                      <a:prstDash val="solid"/>
                    </a:lnT>
                    <a:lnB w="6350">
                      <a:solidFill>
                        <a:srgbClr val="000000"/>
                      </a:solidFill>
                      <a:prstDash val="solid"/>
                    </a:lnB>
                    <a:solidFill>
                      <a:srgbClr val="E5E5E5"/>
                    </a:solidFill>
                  </a:tcPr>
                </a:tc>
                <a:tc>
                  <a:txBody>
                    <a:bodyPr vert="horz" wrap="square"/>
                    <a:lstStyle>
                      <a:defPPr/>
                    </a:lstStyle>
                    <a:p>
                      <a:pPr marL="90170">
                        <a:lnSpc>
                          <a:spcPct val="100000"/>
                        </a:lnSpc>
                        <a:spcBef>
                          <a:spcPts val="240"/>
                        </a:spcBef>
                      </a:pPr>
                      <a:r>
                        <a:rPr sz="1400" spc="-5">
                          <a:latin typeface="Liberation Sans"/>
                          <a:cs typeface="Liberation Sans"/>
                        </a:rPr>
                        <a:t>Base</a:t>
                      </a:r>
                      <a:endParaRPr sz="1400">
                        <a:latin typeface="Liberation Sans"/>
                        <a:cs typeface="Liberation Sans"/>
                      </a:endParaRPr>
                    </a:p>
                  </a:txBody>
                  <a:tcPr marL="0" marR="0" marT="30480" marB="0">
                    <a:lnL w="6350">
                      <a:solidFill>
                        <a:srgbClr val="000000"/>
                      </a:solidFill>
                      <a:prstDash val="solid"/>
                    </a:lnL>
                    <a:lnR w="6350">
                      <a:solidFill>
                        <a:srgbClr val="000000"/>
                      </a:solidFill>
                      <a:prstDash val="solid"/>
                    </a:lnR>
                    <a:lnT w="12700">
                      <a:solidFill>
                        <a:srgbClr val="000000"/>
                      </a:solidFill>
                      <a:prstDash val="solid"/>
                    </a:lnT>
                    <a:lnB w="6350">
                      <a:solidFill>
                        <a:srgbClr val="000000"/>
                      </a:solidFill>
                      <a:prstDash val="solid"/>
                    </a:lnB>
                    <a:solidFill>
                      <a:srgbClr val="E5E5E5"/>
                    </a:solidFill>
                  </a:tcPr>
                </a:tc>
                <a:tc>
                  <a:txBody>
                    <a:bodyPr vert="horz" wrap="square"/>
                    <a:lstStyle>
                      <a:defPPr/>
                    </a:lstStyle>
                    <a:p>
                      <a:pPr marL="90170">
                        <a:lnSpc>
                          <a:spcPct val="100000"/>
                        </a:lnSpc>
                        <a:spcBef>
                          <a:spcPts val="240"/>
                        </a:spcBef>
                      </a:pPr>
                      <a:r>
                        <a:rPr sz="1400" spc="-5">
                          <a:latin typeface="Liberation Sans"/>
                          <a:cs typeface="Liberation Sans"/>
                        </a:rPr>
                        <a:t>Limit</a:t>
                      </a:r>
                      <a:endParaRPr sz="1400">
                        <a:latin typeface="Liberation Sans"/>
                        <a:cs typeface="Liberation Sans"/>
                      </a:endParaRPr>
                    </a:p>
                  </a:txBody>
                  <a:tcPr marL="0" marR="0" marT="30480" marB="0">
                    <a:lnL w="6350">
                      <a:solidFill>
                        <a:srgbClr val="000000"/>
                      </a:solidFill>
                      <a:prstDash val="solid"/>
                    </a:lnL>
                    <a:lnR w="12700">
                      <a:solidFill>
                        <a:srgbClr val="000000"/>
                      </a:solidFill>
                      <a:prstDash val="solid"/>
                    </a:lnR>
                    <a:lnT w="12700">
                      <a:solidFill>
                        <a:srgbClr val="000000"/>
                      </a:solidFill>
                      <a:prstDash val="solid"/>
                    </a:lnT>
                    <a:lnB w="6350">
                      <a:solidFill>
                        <a:srgbClr val="000000"/>
                      </a:solidFill>
                      <a:prstDash val="solid"/>
                    </a:lnB>
                    <a:solidFill>
                      <a:srgbClr val="E5E5E5"/>
                    </a:solidFill>
                  </a:tcPr>
                </a:tc>
                <a:extLst>
                  <a:ext uri="{0D108BD9-81ED-4DB2-BD59-A6C34878D82A}">
                    <a16:rowId xmlns:a16="http://schemas.microsoft.com/office/drawing/2014/main" val="10001"/>
                  </a:ext>
                </a:extLst>
              </a:tr>
              <a:tr h="306705">
                <a:tc>
                  <a:txBody>
                    <a:bodyPr vert="horz" wrap="square"/>
                    <a:lstStyle>
                      <a:defPPr/>
                    </a:lstStyle>
                    <a:p>
                      <a:pPr marL="90170">
                        <a:lnSpc>
                          <a:spcPct val="100000"/>
                        </a:lnSpc>
                        <a:spcBef>
                          <a:spcPts val="240"/>
                        </a:spcBef>
                      </a:pPr>
                      <a:r>
                        <a:rPr sz="1400">
                          <a:latin typeface="Liberation Sans"/>
                          <a:cs typeface="Liberation Sans"/>
                        </a:rPr>
                        <a:t>0</a:t>
                      </a:r>
                      <a:endParaRPr sz="1400">
                        <a:latin typeface="Liberation Sans"/>
                        <a:cs typeface="Liberation Sans"/>
                      </a:endParaRPr>
                    </a:p>
                  </a:txBody>
                  <a:tcPr marL="0" marR="0" marT="30480" marB="0">
                    <a:lnL w="1270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vert="horz" wrap="square"/>
                    <a:lstStyle>
                      <a:defPPr/>
                    </a:lstStyle>
                    <a:p>
                      <a:pPr marL="90170">
                        <a:lnSpc>
                          <a:spcPct val="100000"/>
                        </a:lnSpc>
                        <a:spcBef>
                          <a:spcPts val="240"/>
                        </a:spcBef>
                      </a:pPr>
                      <a:r>
                        <a:rPr sz="1400">
                          <a:latin typeface="Liberation Sans"/>
                          <a:cs typeface="Liberation Sans"/>
                        </a:rPr>
                        <a:t>-</a:t>
                      </a:r>
                      <a:endParaRPr sz="1400">
                        <a:latin typeface="Liberation Sans"/>
                        <a:cs typeface="Liberation Sans"/>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vert="horz" wrap="square"/>
                    <a:lstStyle>
                      <a:defPPr/>
                    </a:lstStyle>
                    <a:p>
                      <a:pPr marL="90170">
                        <a:lnSpc>
                          <a:spcPct val="100000"/>
                        </a:lnSpc>
                        <a:spcBef>
                          <a:spcPts val="240"/>
                        </a:spcBef>
                      </a:pPr>
                      <a:r>
                        <a:rPr sz="1400">
                          <a:latin typeface="Liberation Sans"/>
                          <a:cs typeface="Liberation Sans"/>
                        </a:rPr>
                        <a:t>-</a:t>
                      </a:r>
                      <a:endParaRPr sz="1400">
                        <a:latin typeface="Liberation Sans"/>
                        <a:cs typeface="Liberation Sans"/>
                      </a:endParaRPr>
                    </a:p>
                  </a:txBody>
                  <a:tcPr marL="0" marR="0" marT="30480" marB="0">
                    <a:lnL w="635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307339">
                <a:tc>
                  <a:txBody>
                    <a:bodyPr vert="horz" wrap="square"/>
                    <a:lstStyle>
                      <a:defPPr/>
                    </a:lstStyle>
                    <a:p>
                      <a:pPr marL="90170">
                        <a:lnSpc>
                          <a:spcPct val="100000"/>
                        </a:lnSpc>
                        <a:spcBef>
                          <a:spcPts val="244"/>
                        </a:spcBef>
                      </a:pPr>
                      <a:r>
                        <a:rPr sz="1400">
                          <a:latin typeface="Liberation Sans"/>
                          <a:cs typeface="Liberation Sans"/>
                        </a:rPr>
                        <a:t>1</a:t>
                      </a:r>
                      <a:endParaRPr sz="1400">
                        <a:latin typeface="Liberation Sans"/>
                        <a:cs typeface="Liberation Sans"/>
                      </a:endParaRPr>
                    </a:p>
                  </a:txBody>
                  <a:tcPr marL="0" marR="0" marT="31114" marB="0">
                    <a:lnL w="1270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vert="horz" wrap="square"/>
                    <a:lstStyle>
                      <a:defPPr/>
                    </a:lstStyle>
                    <a:p>
                      <a:pPr marL="90170">
                        <a:lnSpc>
                          <a:spcPct val="100000"/>
                        </a:lnSpc>
                        <a:spcBef>
                          <a:spcPts val="244"/>
                        </a:spcBef>
                      </a:pPr>
                      <a:r>
                        <a:rPr sz="1400" spc="-5">
                          <a:latin typeface="Liberation Sans"/>
                          <a:cs typeface="Liberation Sans"/>
                        </a:rPr>
                        <a:t>1000</a:t>
                      </a:r>
                      <a:endParaRPr sz="1400">
                        <a:latin typeface="Liberation Sans"/>
                        <a:cs typeface="Liberation Sans"/>
                      </a:endParaRPr>
                    </a:p>
                  </a:txBody>
                  <a:tcPr marL="0" marR="0" marT="3111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vert="horz" wrap="square"/>
                    <a:lstStyle>
                      <a:defPPr/>
                    </a:lstStyle>
                    <a:p>
                      <a:pPr marL="90170">
                        <a:lnSpc>
                          <a:spcPct val="100000"/>
                        </a:lnSpc>
                        <a:spcBef>
                          <a:spcPts val="244"/>
                        </a:spcBef>
                      </a:pPr>
                      <a:r>
                        <a:rPr sz="1400" spc="-5">
                          <a:latin typeface="Liberation Sans"/>
                          <a:cs typeface="Liberation Sans"/>
                        </a:rPr>
                        <a:t>1000</a:t>
                      </a:r>
                      <a:endParaRPr sz="1400">
                        <a:latin typeface="Liberation Sans"/>
                        <a:cs typeface="Liberation Sans"/>
                      </a:endParaRPr>
                    </a:p>
                  </a:txBody>
                  <a:tcPr marL="0" marR="0" marT="31114" marB="0">
                    <a:lnL w="635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307340">
                <a:tc>
                  <a:txBody>
                    <a:bodyPr vert="horz" wrap="square"/>
                    <a:lstStyle>
                      <a:defPPr/>
                    </a:lstStyle>
                    <a:p>
                      <a:pPr marL="90170">
                        <a:lnSpc>
                          <a:spcPct val="100000"/>
                        </a:lnSpc>
                        <a:spcBef>
                          <a:spcPts val="245"/>
                        </a:spcBef>
                      </a:pPr>
                      <a:r>
                        <a:rPr sz="1400">
                          <a:latin typeface="Liberation Sans"/>
                          <a:cs typeface="Liberation Sans"/>
                        </a:rPr>
                        <a:t>2</a:t>
                      </a:r>
                      <a:endParaRPr sz="1400">
                        <a:latin typeface="Liberation Sans"/>
                        <a:cs typeface="Liberation Sans"/>
                      </a:endParaRPr>
                    </a:p>
                  </a:txBody>
                  <a:tcPr marL="0" marR="0" marT="31115" marB="0">
                    <a:lnL w="1270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vert="horz" wrap="square"/>
                    <a:lstStyle>
                      <a:defPPr/>
                    </a:lstStyle>
                    <a:p>
                      <a:pPr marL="90170">
                        <a:lnSpc>
                          <a:spcPct val="100000"/>
                        </a:lnSpc>
                        <a:spcBef>
                          <a:spcPts val="245"/>
                        </a:spcBef>
                      </a:pPr>
                      <a:r>
                        <a:rPr sz="1400" spc="-5">
                          <a:latin typeface="Liberation Sans"/>
                          <a:cs typeface="Liberation Sans"/>
                        </a:rPr>
                        <a:t>4000</a:t>
                      </a:r>
                      <a:endParaRPr sz="1400">
                        <a:latin typeface="Liberation Sans"/>
                        <a:cs typeface="Liberation Sans"/>
                      </a:endParaRPr>
                    </a:p>
                  </a:txBody>
                  <a:tcPr marL="0" marR="0" marT="311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vert="horz" wrap="square"/>
                    <a:lstStyle>
                      <a:defPPr/>
                    </a:lstStyle>
                    <a:p>
                      <a:pPr marL="90170">
                        <a:lnSpc>
                          <a:spcPct val="100000"/>
                        </a:lnSpc>
                        <a:spcBef>
                          <a:spcPts val="245"/>
                        </a:spcBef>
                      </a:pPr>
                      <a:r>
                        <a:rPr sz="1400" spc="-5">
                          <a:latin typeface="Liberation Sans"/>
                          <a:cs typeface="Liberation Sans"/>
                        </a:rPr>
                        <a:t>500</a:t>
                      </a:r>
                      <a:endParaRPr sz="1400">
                        <a:latin typeface="Liberation Sans"/>
                        <a:cs typeface="Liberation Sans"/>
                      </a:endParaRPr>
                    </a:p>
                  </a:txBody>
                  <a:tcPr marL="0" marR="0" marT="31115" marB="0">
                    <a:lnL w="635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306704">
                <a:tc>
                  <a:txBody>
                    <a:bodyPr vert="horz" wrap="square"/>
                    <a:lstStyle>
                      <a:defPPr/>
                    </a:lstStyle>
                    <a:p>
                      <a:pPr marL="90170">
                        <a:lnSpc>
                          <a:spcPct val="100000"/>
                        </a:lnSpc>
                        <a:spcBef>
                          <a:spcPts val="235"/>
                        </a:spcBef>
                      </a:pPr>
                      <a:r>
                        <a:rPr sz="1400">
                          <a:latin typeface="Liberation Sans"/>
                          <a:cs typeface="Liberation Sans"/>
                        </a:rPr>
                        <a:t>3</a:t>
                      </a:r>
                      <a:endParaRPr sz="1400">
                        <a:latin typeface="Liberation Sans"/>
                        <a:cs typeface="Liberation Sans"/>
                      </a:endParaRPr>
                    </a:p>
                  </a:txBody>
                  <a:tcPr marL="0" marR="0" marT="29845" marB="0">
                    <a:lnL w="1270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vert="horz" wrap="square"/>
                    <a:lstStyle>
                      <a:defPPr/>
                    </a:lstStyle>
                    <a:p>
                      <a:pPr marL="90170">
                        <a:lnSpc>
                          <a:spcPct val="100000"/>
                        </a:lnSpc>
                        <a:spcBef>
                          <a:spcPts val="235"/>
                        </a:spcBef>
                      </a:pPr>
                      <a:r>
                        <a:rPr sz="1400" spc="-5">
                          <a:latin typeface="Liberation Sans"/>
                          <a:cs typeface="Liberation Sans"/>
                        </a:rPr>
                        <a:t>8000</a:t>
                      </a:r>
                      <a:endParaRPr sz="1400">
                        <a:latin typeface="Liberation Sans"/>
                        <a:cs typeface="Liberation Sans"/>
                      </a:endParaRPr>
                    </a:p>
                  </a:txBody>
                  <a:tcPr marL="0" marR="0" marT="298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vert="horz" wrap="square"/>
                    <a:lstStyle>
                      <a:defPPr/>
                    </a:lstStyle>
                    <a:p>
                      <a:pPr marL="90170">
                        <a:lnSpc>
                          <a:spcPct val="100000"/>
                        </a:lnSpc>
                        <a:spcBef>
                          <a:spcPts val="235"/>
                        </a:spcBef>
                      </a:pPr>
                      <a:r>
                        <a:rPr sz="1400" spc="-5">
                          <a:latin typeface="Liberation Sans"/>
                          <a:cs typeface="Liberation Sans"/>
                        </a:rPr>
                        <a:t>1000</a:t>
                      </a:r>
                      <a:endParaRPr sz="1400">
                        <a:latin typeface="Liberation Sans"/>
                        <a:cs typeface="Liberation Sans"/>
                      </a:endParaRPr>
                    </a:p>
                  </a:txBody>
                  <a:tcPr marL="0" marR="0" marT="29845" marB="0">
                    <a:lnL w="635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307340">
                <a:tc>
                  <a:txBody>
                    <a:bodyPr vert="horz" wrap="square"/>
                    <a:lstStyle>
                      <a:defPPr/>
                    </a:lstStyle>
                    <a:p>
                      <a:pPr marL="90170">
                        <a:lnSpc>
                          <a:spcPct val="100000"/>
                        </a:lnSpc>
                        <a:spcBef>
                          <a:spcPts val="240"/>
                        </a:spcBef>
                      </a:pPr>
                      <a:r>
                        <a:rPr sz="1400">
                          <a:latin typeface="Liberation Sans"/>
                          <a:cs typeface="Liberation Sans"/>
                        </a:rPr>
                        <a:t>4</a:t>
                      </a:r>
                      <a:endParaRPr sz="1400">
                        <a:latin typeface="Liberation Sans"/>
                        <a:cs typeface="Liberation Sans"/>
                      </a:endParaRPr>
                    </a:p>
                  </a:txBody>
                  <a:tcPr marL="0" marR="0" marT="30480" marB="0">
                    <a:lnL w="12700">
                      <a:solidFill>
                        <a:srgbClr val="000000"/>
                      </a:solidFill>
                      <a:prstDash val="solid"/>
                    </a:lnL>
                    <a:lnR w="6350">
                      <a:solidFill>
                        <a:srgbClr val="000000"/>
                      </a:solidFill>
                      <a:prstDash val="solid"/>
                    </a:lnR>
                    <a:lnT w="6350">
                      <a:solidFill>
                        <a:srgbClr val="000000"/>
                      </a:solidFill>
                      <a:prstDash val="solid"/>
                    </a:lnT>
                    <a:lnB w="12700">
                      <a:solidFill>
                        <a:srgbClr val="000000"/>
                      </a:solidFill>
                      <a:prstDash val="solid"/>
                    </a:lnB>
                  </a:tcPr>
                </a:tc>
                <a:tc>
                  <a:txBody>
                    <a:bodyPr vert="horz" wrap="square"/>
                    <a:lstStyle>
                      <a:defPPr/>
                    </a:lstStyle>
                    <a:p>
                      <a:pPr marL="90170">
                        <a:lnSpc>
                          <a:spcPct val="100000"/>
                        </a:lnSpc>
                        <a:spcBef>
                          <a:spcPts val="240"/>
                        </a:spcBef>
                      </a:pPr>
                      <a:r>
                        <a:rPr sz="1400" spc="-5">
                          <a:latin typeface="Liberation Sans"/>
                          <a:cs typeface="Liberation Sans"/>
                        </a:rPr>
                        <a:t>9000</a:t>
                      </a:r>
                      <a:endParaRPr sz="1400">
                        <a:latin typeface="Liberation Sans"/>
                        <a:cs typeface="Liberation Sans"/>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12700">
                      <a:solidFill>
                        <a:srgbClr val="000000"/>
                      </a:solidFill>
                      <a:prstDash val="solid"/>
                    </a:lnB>
                  </a:tcPr>
                </a:tc>
                <a:tc>
                  <a:txBody>
                    <a:bodyPr vert="horz" wrap="square"/>
                    <a:lstStyle>
                      <a:defPPr/>
                    </a:lstStyle>
                    <a:p>
                      <a:pPr marL="90170">
                        <a:lnSpc>
                          <a:spcPct val="100000"/>
                        </a:lnSpc>
                        <a:spcBef>
                          <a:spcPts val="240"/>
                        </a:spcBef>
                      </a:pPr>
                      <a:r>
                        <a:rPr sz="1400" spc="-5">
                          <a:latin typeface="Liberation Sans"/>
                          <a:cs typeface="Liberation Sans"/>
                        </a:rPr>
                        <a:t>1000</a:t>
                      </a:r>
                      <a:endParaRPr sz="1400">
                        <a:latin typeface="Liberation Sans"/>
                        <a:cs typeface="Liberation Sans"/>
                      </a:endParaRPr>
                    </a:p>
                  </a:txBody>
                  <a:tcPr marL="0" marR="0" marT="30480" marB="0">
                    <a:lnL w="635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bl>
          </a:graphicData>
        </a:graphic>
      </p:graphicFrame>
      <p:sp>
        <p:nvSpPr>
          <p:cNvPr id="43" name="object 30">
            <a:extLst>
              <a:ext uri="{FF2B5EF4-FFF2-40B4-BE49-F238E27FC236}">
                <a16:creationId xmlns:a16="http://schemas.microsoft.com/office/drawing/2014/main" id="{F2C8CADE-DC5B-4829-944B-4C9BF1E7F553}"/>
              </a:ext>
            </a:extLst>
          </p:cNvPr>
          <p:cNvSpPr txBox="1"/>
          <p:nvPr/>
        </p:nvSpPr>
        <p:spPr>
          <a:xfrm>
            <a:off x="1809262" y="5550895"/>
            <a:ext cx="1600200" cy="304800"/>
          </a:xfrm>
          <a:prstGeom prst="rect">
            <a:avLst/>
          </a:prstGeom>
          <a:solidFill>
            <a:srgbClr val="BADFE2"/>
          </a:solidFill>
          <a:ln w="25518">
            <a:solidFill>
              <a:srgbClr val="88A3A6"/>
            </a:solidFill>
          </a:ln>
        </p:spPr>
        <p:txBody>
          <a:bodyPr vert="horz" wrap="square" lIns="0" tIns="15240" rIns="0" bIns="0" rtlCol="0">
            <a:spAutoFit/>
          </a:bodyPr>
          <a:lstStyle>
            <a:defPPr>
              <a:defRPr lang="en-US"/>
            </a:defPPr>
          </a:lstStyle>
          <a:p>
            <a:pPr algn="ctr">
              <a:lnSpc>
                <a:spcPct val="100000"/>
              </a:lnSpc>
              <a:spcBef>
                <a:spcPts val="120"/>
              </a:spcBef>
            </a:pPr>
            <a:r>
              <a:rPr sz="1800" spc="-5">
                <a:latin typeface="Liberation Sans"/>
                <a:cs typeface="Liberation Sans"/>
              </a:rPr>
              <a:t>100</a:t>
            </a:r>
            <a:endParaRPr sz="1800">
              <a:latin typeface="Liberation Sans"/>
              <a:cs typeface="Liberation Sans"/>
            </a:endParaRPr>
          </a:p>
        </p:txBody>
      </p:sp>
      <p:sp>
        <p:nvSpPr>
          <p:cNvPr id="44" name="object 31">
            <a:extLst>
              <a:ext uri="{FF2B5EF4-FFF2-40B4-BE49-F238E27FC236}">
                <a16:creationId xmlns:a16="http://schemas.microsoft.com/office/drawing/2014/main" id="{79BA7601-227F-4F83-BB04-5D820EACD179}"/>
              </a:ext>
            </a:extLst>
          </p:cNvPr>
          <p:cNvSpPr txBox="1"/>
          <p:nvPr/>
        </p:nvSpPr>
        <p:spPr>
          <a:xfrm>
            <a:off x="6225052" y="4943835"/>
            <a:ext cx="159385"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a:latin typeface="Liberation Sans"/>
                <a:cs typeface="Liberation Sans"/>
              </a:rPr>
              <a:t>+</a:t>
            </a:r>
            <a:endParaRPr sz="1800">
              <a:latin typeface="Liberation Sans"/>
              <a:cs typeface="Liberation Sans"/>
            </a:endParaRPr>
          </a:p>
        </p:txBody>
      </p:sp>
      <p:sp>
        <p:nvSpPr>
          <p:cNvPr id="45" name="object 32">
            <a:extLst>
              <a:ext uri="{FF2B5EF4-FFF2-40B4-BE49-F238E27FC236}">
                <a16:creationId xmlns:a16="http://schemas.microsoft.com/office/drawing/2014/main" id="{D9B64D01-9AEC-41B7-9FF2-1271CFDED689}"/>
              </a:ext>
            </a:extLst>
          </p:cNvPr>
          <p:cNvSpPr txBox="1"/>
          <p:nvPr/>
        </p:nvSpPr>
        <p:spPr>
          <a:xfrm>
            <a:off x="9581662" y="4059915"/>
            <a:ext cx="539115" cy="1062990"/>
          </a:xfrm>
          <a:prstGeom prst="rect">
            <a:avLst/>
          </a:prstGeom>
        </p:spPr>
        <p:txBody>
          <a:bodyPr vert="horz" wrap="square" lIns="0" tIns="12700" rIns="0" bIns="0" rtlCol="0">
            <a:spAutoFit/>
          </a:bodyPr>
          <a:lstStyle>
            <a:defPPr>
              <a:defRPr lang="en-US"/>
            </a:defPPr>
          </a:lstStyle>
          <a:p>
            <a:pPr marL="12700">
              <a:lnSpc>
                <a:spcPts val="1980"/>
              </a:lnSpc>
              <a:spcBef>
                <a:spcPts val="100"/>
              </a:spcBef>
            </a:pPr>
            <a:r>
              <a:rPr sz="1800" spc="-10">
                <a:latin typeface="Liberation Sans"/>
                <a:cs typeface="Liberation Sans"/>
              </a:rPr>
              <a:t>4500</a:t>
            </a:r>
            <a:endParaRPr sz="1800">
              <a:latin typeface="Liberation Sans"/>
              <a:cs typeface="Liberation Sans"/>
            </a:endParaRPr>
          </a:p>
          <a:p>
            <a:pPr marL="12700">
              <a:lnSpc>
                <a:spcPts val="1980"/>
              </a:lnSpc>
            </a:pPr>
            <a:r>
              <a:rPr sz="1800" spc="-10">
                <a:latin typeface="Liberation Sans"/>
                <a:cs typeface="Liberation Sans"/>
              </a:rPr>
              <a:t>4000</a:t>
            </a:r>
            <a:endParaRPr sz="1800">
              <a:latin typeface="Liberation Sans"/>
              <a:cs typeface="Liberation Sans"/>
            </a:endParaRPr>
          </a:p>
          <a:p>
            <a:pPr marL="20320">
              <a:lnSpc>
                <a:spcPts val="2039"/>
              </a:lnSpc>
              <a:spcBef>
                <a:spcPts val="130"/>
              </a:spcBef>
            </a:pPr>
            <a:r>
              <a:rPr sz="1800" spc="-15">
                <a:latin typeface="Liberation Sans"/>
                <a:cs typeface="Liberation Sans"/>
              </a:rPr>
              <a:t>3</a:t>
            </a:r>
            <a:r>
              <a:rPr sz="1800" spc="-5">
                <a:latin typeface="Liberation Sans"/>
                <a:cs typeface="Liberation Sans"/>
              </a:rPr>
              <a:t>0</a:t>
            </a:r>
            <a:r>
              <a:rPr sz="1800" spc="-15">
                <a:latin typeface="Liberation Sans"/>
                <a:cs typeface="Liberation Sans"/>
              </a:rPr>
              <a:t>0</a:t>
            </a:r>
            <a:r>
              <a:rPr sz="1800">
                <a:latin typeface="Liberation Sans"/>
                <a:cs typeface="Liberation Sans"/>
              </a:rPr>
              <a:t>0</a:t>
            </a:r>
            <a:endParaRPr sz="1800">
              <a:latin typeface="Liberation Sans"/>
              <a:cs typeface="Liberation Sans"/>
            </a:endParaRPr>
          </a:p>
          <a:p>
            <a:pPr marL="12700">
              <a:lnSpc>
                <a:spcPts val="2039"/>
              </a:lnSpc>
            </a:pPr>
            <a:r>
              <a:rPr sz="1800" spc="-10">
                <a:latin typeface="Liberation Sans"/>
                <a:cs typeface="Liberation Sans"/>
              </a:rPr>
              <a:t>2000</a:t>
            </a:r>
            <a:endParaRPr sz="1800">
              <a:latin typeface="Liberation Sans"/>
              <a:cs typeface="Liberation Sans"/>
            </a:endParaRPr>
          </a:p>
        </p:txBody>
      </p:sp>
    </p:spTree>
    <p:extLst>
      <p:ext uri="{BB962C8B-B14F-4D97-AF65-F5344CB8AC3E}">
        <p14:creationId xmlns:p14="http://schemas.microsoft.com/office/powerpoint/2010/main" val="31185544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0" name="Oval 9">
            <a:extLst>
              <a:ext uri="{FF2B5EF4-FFF2-40B4-BE49-F238E27FC236}">
                <a16:creationId xmlns:a16="http://schemas.microsoft.com/office/drawing/2014/main" id="{60C078A9-63B9-4F92-AE33-0965CF9A1E5D}"/>
              </a:ext>
            </a:extLst>
          </p:cNvPr>
          <p:cNvSpPr/>
          <p:nvPr/>
        </p:nvSpPr>
        <p:spPr>
          <a:xfrm>
            <a:off x="88135" y="1489049"/>
            <a:ext cx="2672862" cy="90091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2400" err="1"/>
              <a:t>bootasm.s</a:t>
            </a:r>
            <a:endParaRPr lang="en-US" sz="2400"/>
          </a:p>
        </p:txBody>
      </p:sp>
      <p:sp>
        <p:nvSpPr>
          <p:cNvPr id="17" name="Oval 16">
            <a:extLst>
              <a:ext uri="{FF2B5EF4-FFF2-40B4-BE49-F238E27FC236}">
                <a16:creationId xmlns:a16="http://schemas.microsoft.com/office/drawing/2014/main" id="{D6D9B1F6-7662-4866-A286-2B192D70D1D1}"/>
              </a:ext>
            </a:extLst>
          </p:cNvPr>
          <p:cNvSpPr/>
          <p:nvPr/>
        </p:nvSpPr>
        <p:spPr>
          <a:xfrm>
            <a:off x="88135" y="2978541"/>
            <a:ext cx="2672862" cy="90091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sz="2400" err="1"/>
              <a:t>bootmain.c</a:t>
            </a:r>
            <a:endParaRPr lang="en-US" sz="2400"/>
          </a:p>
        </p:txBody>
      </p:sp>
      <p:cxnSp>
        <p:nvCxnSpPr>
          <p:cNvPr id="26" name="Straight Arrow Connector 25">
            <a:extLst>
              <a:ext uri="{FF2B5EF4-FFF2-40B4-BE49-F238E27FC236}">
                <a16:creationId xmlns:a16="http://schemas.microsoft.com/office/drawing/2014/main" id="{E26AE1D0-1187-4849-9F17-B4D295D94600}"/>
              </a:ext>
            </a:extLst>
          </p:cNvPr>
          <p:cNvCxnSpPr>
            <a:stCxn id="10" idx="4"/>
            <a:endCxn id="17" idx="0"/>
          </p:cNvCxnSpPr>
          <p:nvPr/>
        </p:nvCxnSpPr>
        <p:spPr>
          <a:xfrm flipH="1">
            <a:off x="1424566" y="2389966"/>
            <a:ext cx="0" cy="588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FC2B678-97E5-4A23-9886-1CBD4841A251}"/>
              </a:ext>
            </a:extLst>
          </p:cNvPr>
          <p:cNvSpPr txBox="1"/>
          <p:nvPr/>
        </p:nvSpPr>
        <p:spPr>
          <a:xfrm>
            <a:off x="3688989" y="1584322"/>
            <a:ext cx="7971693" cy="2308324"/>
          </a:xfrm>
          <a:prstGeom prst="rect">
            <a:avLst/>
          </a:prstGeom>
          <a:noFill/>
        </p:spPr>
        <p:txBody>
          <a:bodyPr wrap="square">
            <a:spAutoFit/>
          </a:bodyPr>
          <a:lstStyle>
            <a:defPPr>
              <a:defRPr lang="en-US"/>
            </a:defPPr>
          </a:lstStyle>
          <a:p>
            <a:pPr marL="342900" indent="-342900">
              <a:buFont typeface="Arial" pitchFamily="34" charset="0"/>
              <a:buChar char="•"/>
            </a:pPr>
            <a:r>
              <a:rPr lang="en-IN" sz="2400" err="1"/>
              <a:t>bootasm.S and bootmain.c is the bootloader.</a:t>
            </a:r>
          </a:p>
          <a:p>
            <a:pPr marL="342900" indent="-342900">
              <a:buFont typeface="Arial" pitchFamily="34" charset="0"/>
              <a:buChar char="•"/>
            </a:pPr>
            <a:r>
              <a:rPr lang="en-IN" sz="2400"/>
              <a:t>It should be stored in the first sector of the disk.</a:t>
            </a:r>
          </a:p>
          <a:p>
            <a:pPr marL="342900" indent="-342900">
              <a:buFont typeface="Arial" pitchFamily="34" charset="0"/>
              <a:buChar char="•"/>
            </a:pPr>
            <a:r>
              <a:rPr lang="en-IN" sz="2400">
                <a:effectLst/>
              </a:rPr>
              <a:t>The 2nd sector onward holds the kernel image in ELF format</a:t>
            </a:r>
          </a:p>
          <a:p>
            <a:pPr marL="342900" indent="-342900">
              <a:buFont typeface="Arial" pitchFamily="34" charset="0"/>
              <a:buChar char="•"/>
            </a:pPr>
            <a:r>
              <a:rPr lang="en-IN" sz="2400"/>
              <a:t>control starts in bootasm.S -- which sets up protected mode, and a stack. then calls bootmain()</a:t>
            </a:r>
          </a:p>
          <a:p>
            <a:pPr marL="342900" indent="-342900">
              <a:buFont typeface="Arial" pitchFamily="34" charset="0"/>
              <a:buChar char="•"/>
            </a:pPr>
            <a:r>
              <a:rPr lang="en-IN" sz="2400" err="1">
                <a:effectLst/>
              </a:rPr>
              <a:t>bootmain() takes over, reads in the kernel image.</a:t>
            </a:r>
            <a:endParaRPr lang="en-IN" sz="2400"/>
          </a:p>
        </p:txBody>
      </p:sp>
      <p:sp>
        <p:nvSpPr>
          <p:cNvPr id="52" name="TextBox 51">
            <a:extLst>
              <a:ext uri="{FF2B5EF4-FFF2-40B4-BE49-F238E27FC236}">
                <a16:creationId xmlns:a16="http://schemas.microsoft.com/office/drawing/2014/main" id="{6711D5BD-F4F3-4AFF-8368-D468F4537E97}"/>
              </a:ext>
            </a:extLst>
          </p:cNvPr>
          <p:cNvSpPr txBox="1"/>
          <p:nvPr/>
        </p:nvSpPr>
        <p:spPr>
          <a:xfrm>
            <a:off x="3035493" y="1557648"/>
            <a:ext cx="461665" cy="2308313"/>
          </a:xfrm>
          <a:prstGeom prst="rect">
            <a:avLst/>
          </a:prstGeom>
        </p:spPr>
        <p:style>
          <a:lnRef idx="2">
            <a:schemeClr val="accent1"/>
          </a:lnRef>
          <a:fillRef idx="1">
            <a:schemeClr val="lt1"/>
          </a:fillRef>
          <a:effectRef idx="0">
            <a:schemeClr val="accent1"/>
          </a:effectRef>
          <a:fontRef idx="minor">
            <a:schemeClr val="dk1"/>
          </a:fontRef>
        </p:style>
        <p:txBody>
          <a:bodyPr vert="vert270"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t>BOOTLOADER</a:t>
            </a:r>
          </a:p>
        </p:txBody>
      </p:sp>
    </p:spTree>
    <p:extLst>
      <p:ext uri="{BB962C8B-B14F-4D97-AF65-F5344CB8AC3E}">
        <p14:creationId xmlns:p14="http://schemas.microsoft.com/office/powerpoint/2010/main" val="16610144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39" grpId="0"/>
      <p:bldP spid="52" grpId="0"/>
    </p:bldLst>
  </p:timing>
</p:sld>
</file>

<file path=ppt/slides/slide18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14" name="object 4">
            <a:extLst>
              <a:ext uri="{FF2B5EF4-FFF2-40B4-BE49-F238E27FC236}">
                <a16:creationId xmlns:a16="http://schemas.microsoft.com/office/drawing/2014/main" id="{66F8DE87-9827-4E1E-9E30-7FCBEEB8075D}"/>
              </a:ext>
            </a:extLst>
          </p:cNvPr>
          <p:cNvGrpSpPr/>
          <p:nvPr/>
        </p:nvGrpSpPr>
        <p:grpSpPr>
          <a:xfrm>
            <a:off x="295252" y="129186"/>
            <a:ext cx="10490937" cy="6607628"/>
            <a:chOff x="447447" y="1590447"/>
            <a:chExt cx="8220075" cy="4725035"/>
          </a:xfrm>
        </p:grpSpPr>
        <p:sp>
          <p:nvSpPr>
            <p:cNvPr id="15" name="object 5">
              <a:extLst>
                <a:ext uri="{FF2B5EF4-FFF2-40B4-BE49-F238E27FC236}">
                  <a16:creationId xmlns:a16="http://schemas.microsoft.com/office/drawing/2014/main" id="{5E8BF964-21B6-46CA-8569-0777356A7573}"/>
                </a:ext>
              </a:extLst>
            </p:cNvPr>
            <p:cNvSpPr/>
            <p:nvPr/>
          </p:nvSpPr>
          <p:spPr>
            <a:xfrm>
              <a:off x="499149" y="1600200"/>
              <a:ext cx="3487014" cy="2438521"/>
            </a:xfrm>
            <a:prstGeom prst="rect">
              <a:avLst/>
            </a:prstGeom>
            <a:blipFill>
              <a:blip r:embed="rId2"/>
              <a:stretch>
                <a:fillRect/>
              </a:stretch>
            </a:blipFill>
          </p:spPr>
          <p:txBody>
            <a:bodyPr wrap="square" lIns="0" tIns="0" rIns="0" bIns="0" rtlCol="0"/>
            <a:lstStyle>
              <a:defPPr>
                <a:defRPr lang="en-US"/>
              </a:defPPr>
            </a:lstStyle>
            <a:p>
              <a:pPr/>
              <a:endParaRPr/>
            </a:p>
          </p:txBody>
        </p:sp>
        <p:sp>
          <p:nvSpPr>
            <p:cNvPr id="16" name="object 6">
              <a:extLst>
                <a:ext uri="{FF2B5EF4-FFF2-40B4-BE49-F238E27FC236}">
                  <a16:creationId xmlns:a16="http://schemas.microsoft.com/office/drawing/2014/main" id="{2FA93E53-AE76-48F0-93F7-EB4711FE561C}"/>
                </a:ext>
              </a:extLst>
            </p:cNvPr>
            <p:cNvSpPr/>
            <p:nvPr/>
          </p:nvSpPr>
          <p:spPr>
            <a:xfrm>
              <a:off x="452120" y="1595120"/>
              <a:ext cx="3591560" cy="2485390"/>
            </a:xfrm>
            <a:custGeom>
              <a:rect l="l" t="t" r="r" b="b"/>
              <a:pathLst>
                <a:path w="3591560" h="2485390">
                  <a:moveTo>
                    <a:pt x="0" y="0"/>
                  </a:moveTo>
                  <a:lnTo>
                    <a:pt x="3591559" y="0"/>
                  </a:lnTo>
                  <a:lnTo>
                    <a:pt x="3591559" y="2485390"/>
                  </a:lnTo>
                  <a:lnTo>
                    <a:pt x="0" y="2485390"/>
                  </a:lnTo>
                  <a:lnTo>
                    <a:pt x="0" y="0"/>
                  </a:lnTo>
                  <a:close/>
                </a:path>
              </a:pathLst>
            </a:custGeom>
            <a:ln w="9344">
              <a:solidFill>
                <a:srgbClr val="000000"/>
              </a:solidFill>
            </a:ln>
          </p:spPr>
          <p:txBody>
            <a:bodyPr wrap="square" lIns="0" tIns="0" rIns="0" bIns="0" rtlCol="0"/>
            <a:lstStyle>
              <a:defPPr>
                <a:defRPr lang="en-US"/>
              </a:defPPr>
            </a:lstStyle>
            <a:p>
              <a:pPr/>
              <a:endParaRPr/>
            </a:p>
          </p:txBody>
        </p:sp>
        <p:sp>
          <p:nvSpPr>
            <p:cNvPr id="17" name="object 7">
              <a:extLst>
                <a:ext uri="{FF2B5EF4-FFF2-40B4-BE49-F238E27FC236}">
                  <a16:creationId xmlns:a16="http://schemas.microsoft.com/office/drawing/2014/main" id="{3962925B-45AC-4D3A-9B16-9154995298A7}"/>
                </a:ext>
              </a:extLst>
            </p:cNvPr>
            <p:cNvSpPr/>
            <p:nvPr/>
          </p:nvSpPr>
          <p:spPr>
            <a:xfrm>
              <a:off x="1524000" y="3657600"/>
              <a:ext cx="5086350" cy="2647950"/>
            </a:xfrm>
            <a:prstGeom prst="rect">
              <a:avLst/>
            </a:prstGeom>
            <a:blipFill>
              <a:blip r:embed="rId3"/>
              <a:stretch>
                <a:fillRect/>
              </a:stretch>
            </a:blipFill>
          </p:spPr>
          <p:txBody>
            <a:bodyPr wrap="square" lIns="0" tIns="0" rIns="0" bIns="0" rtlCol="0"/>
            <a:lstStyle>
              <a:defPPr>
                <a:defRPr lang="en-US"/>
              </a:defPPr>
            </a:lstStyle>
            <a:p>
              <a:pPr/>
              <a:endParaRPr/>
            </a:p>
          </p:txBody>
        </p:sp>
        <p:sp>
          <p:nvSpPr>
            <p:cNvPr id="18" name="object 8">
              <a:extLst>
                <a:ext uri="{FF2B5EF4-FFF2-40B4-BE49-F238E27FC236}">
                  <a16:creationId xmlns:a16="http://schemas.microsoft.com/office/drawing/2014/main" id="{4BB0AF5C-78D9-4346-BC04-78769CBFA4D1}"/>
                </a:ext>
              </a:extLst>
            </p:cNvPr>
            <p:cNvSpPr/>
            <p:nvPr/>
          </p:nvSpPr>
          <p:spPr>
            <a:xfrm>
              <a:off x="1518919" y="3652520"/>
              <a:ext cx="5096510" cy="2658110"/>
            </a:xfrm>
            <a:custGeom>
              <a:rect l="l" t="t" r="r" b="b"/>
              <a:pathLst>
                <a:path w="5096509" h="2658110">
                  <a:moveTo>
                    <a:pt x="0" y="0"/>
                  </a:moveTo>
                  <a:lnTo>
                    <a:pt x="5096509" y="0"/>
                  </a:lnTo>
                  <a:lnTo>
                    <a:pt x="5096509" y="2658110"/>
                  </a:lnTo>
                  <a:lnTo>
                    <a:pt x="0" y="2658110"/>
                  </a:lnTo>
                  <a:lnTo>
                    <a:pt x="0" y="0"/>
                  </a:lnTo>
                  <a:close/>
                </a:path>
              </a:pathLst>
            </a:custGeom>
            <a:ln w="9344">
              <a:solidFill>
                <a:srgbClr val="000000"/>
              </a:solidFill>
            </a:ln>
          </p:spPr>
          <p:txBody>
            <a:bodyPr wrap="square" lIns="0" tIns="0" rIns="0" bIns="0" rtlCol="0"/>
            <a:lstStyle>
              <a:defPPr>
                <a:defRPr lang="en-US"/>
              </a:defPPr>
            </a:lstStyle>
            <a:p>
              <a:pPr/>
              <a:endParaRPr/>
            </a:p>
          </p:txBody>
        </p:sp>
        <p:sp>
          <p:nvSpPr>
            <p:cNvPr id="19" name="object 9">
              <a:extLst>
                <a:ext uri="{FF2B5EF4-FFF2-40B4-BE49-F238E27FC236}">
                  <a16:creationId xmlns:a16="http://schemas.microsoft.com/office/drawing/2014/main" id="{3D12775B-A86F-45D6-AC85-461EC28E6048}"/>
                </a:ext>
              </a:extLst>
            </p:cNvPr>
            <p:cNvSpPr/>
            <p:nvPr/>
          </p:nvSpPr>
          <p:spPr>
            <a:xfrm>
              <a:off x="4343400" y="2132330"/>
              <a:ext cx="4229722" cy="829310"/>
            </a:xfrm>
            <a:prstGeom prst="rect">
              <a:avLst/>
            </a:prstGeom>
            <a:blipFill>
              <a:blip r:embed="rId4"/>
              <a:stretch>
                <a:fillRect/>
              </a:stretch>
            </a:blipFill>
          </p:spPr>
          <p:txBody>
            <a:bodyPr wrap="square" lIns="0" tIns="0" rIns="0" bIns="0" rtlCol="0"/>
            <a:lstStyle>
              <a:defPPr>
                <a:defRPr lang="en-US"/>
              </a:defPPr>
            </a:lstStyle>
            <a:p>
              <a:pPr/>
              <a:endParaRPr/>
            </a:p>
          </p:txBody>
        </p:sp>
        <p:sp>
          <p:nvSpPr>
            <p:cNvPr id="20" name="object 10">
              <a:extLst>
                <a:ext uri="{FF2B5EF4-FFF2-40B4-BE49-F238E27FC236}">
                  <a16:creationId xmlns:a16="http://schemas.microsoft.com/office/drawing/2014/main" id="{ADEEC6F4-E9C8-41DE-AEC3-AE08B8C19EF1}"/>
                </a:ext>
              </a:extLst>
            </p:cNvPr>
            <p:cNvSpPr/>
            <p:nvPr/>
          </p:nvSpPr>
          <p:spPr>
            <a:xfrm>
              <a:off x="4338319" y="2128520"/>
              <a:ext cx="4324350" cy="838200"/>
            </a:xfrm>
            <a:custGeom>
              <a:rect l="l" t="t" r="r" b="b"/>
              <a:pathLst>
                <a:path w="4324350" h="838200">
                  <a:moveTo>
                    <a:pt x="0" y="0"/>
                  </a:moveTo>
                  <a:lnTo>
                    <a:pt x="4324350" y="0"/>
                  </a:lnTo>
                  <a:lnTo>
                    <a:pt x="4324350" y="838200"/>
                  </a:lnTo>
                  <a:lnTo>
                    <a:pt x="0" y="838200"/>
                  </a:lnTo>
                  <a:lnTo>
                    <a:pt x="0" y="0"/>
                  </a:lnTo>
                  <a:close/>
                </a:path>
              </a:pathLst>
            </a:custGeom>
            <a:ln w="9344">
              <a:solidFill>
                <a:srgbClr val="000000"/>
              </a:solidFill>
            </a:ln>
          </p:spPr>
          <p:txBody>
            <a:bodyPr wrap="square" lIns="0" tIns="0" rIns="0" bIns="0" rtlCol="0"/>
            <a:lstStyle>
              <a:defPPr>
                <a:defRPr lang="en-US"/>
              </a:defPPr>
            </a:lstStyle>
            <a:p>
              <a:pPr/>
              <a:endParaRPr/>
            </a:p>
          </p:txBody>
        </p:sp>
      </p:grpSp>
      <p:sp>
        <p:nvSpPr>
          <p:cNvPr id="47" name="Rectangle 46">
            <a:extLst>
              <a:ext uri="{FF2B5EF4-FFF2-40B4-BE49-F238E27FC236}">
                <a16:creationId xmlns:a16="http://schemas.microsoft.com/office/drawing/2014/main" id="{155F7920-28F4-48E6-81BC-48EDF169C327}"/>
              </a:ext>
            </a:extLst>
          </p:cNvPr>
          <p:cNvSpPr/>
          <p:nvPr/>
        </p:nvSpPr>
        <p:spPr>
          <a:xfrm>
            <a:off x="6300387" y="2238649"/>
            <a:ext cx="5099810" cy="769441"/>
          </a:xfrm>
          <a:prstGeom prst="rect">
            <a:avLst/>
          </a:prstGeom>
        </p:spPr>
        <p:txBody>
          <a:bodyPr wrap="square">
            <a:spAutoFit/>
          </a:bodyPr>
          <a:lstStyle>
            <a:defPPr>
              <a:defRPr lang="en-US"/>
            </a:defPPr>
          </a:lstStyle>
          <a:p>
            <a:pPr/>
            <a:r>
              <a:rPr lang="en-US" sz="4400" spc="-5"/>
              <a:t>Segment Descriptor</a:t>
            </a:r>
            <a:endParaRPr lang="en-US" sz="4400" b="1">
              <a:effectLst>
                <a:outerShdw blurRad="38100" dist="38100" dir="2700000" algn="tl">
                  <a:srgbClr val="000000">
                    <a:alpha val="43137"/>
                  </a:srgbClr>
                </a:outerShdw>
              </a:effectLst>
            </a:endParaRP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28850838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8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spc="-5"/>
              <a:t>GDT</a:t>
            </a:r>
            <a:endParaRPr lang="en-US" sz="4400" b="1">
              <a:effectLst>
                <a:outerShdw blurRad="38100" dist="38100" dir="2700000" algn="tl">
                  <a:srgbClr val="000000">
                    <a:alpha val="43137"/>
                  </a:srgbClr>
                </a:outerShdw>
              </a:effectLst>
            </a:endParaRP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grpSp>
        <p:nvGrpSpPr>
          <p:cNvPr id="17" name="object 6">
            <a:extLst>
              <a:ext uri="{FF2B5EF4-FFF2-40B4-BE49-F238E27FC236}">
                <a16:creationId xmlns:a16="http://schemas.microsoft.com/office/drawing/2014/main" id="{5BF4A8AD-ACD0-4591-B808-49910DBB05A3}"/>
              </a:ext>
            </a:extLst>
          </p:cNvPr>
          <p:cNvGrpSpPr/>
          <p:nvPr/>
        </p:nvGrpSpPr>
        <p:grpSpPr>
          <a:xfrm>
            <a:off x="3270648" y="4452936"/>
            <a:ext cx="2219325" cy="466725"/>
            <a:chOff x="1366837" y="4110037"/>
            <a:chExt cx="2219325" cy="466725"/>
          </a:xfrm>
        </p:grpSpPr>
        <p:sp>
          <p:nvSpPr>
            <p:cNvPr id="18" name="object 7">
              <a:extLst>
                <a:ext uri="{FF2B5EF4-FFF2-40B4-BE49-F238E27FC236}">
                  <a16:creationId xmlns:a16="http://schemas.microsoft.com/office/drawing/2014/main" id="{83507184-C3A5-43FC-A6C3-2176B1F6698A}"/>
                </a:ext>
              </a:extLst>
            </p:cNvPr>
            <p:cNvSpPr/>
            <p:nvPr/>
          </p:nvSpPr>
          <p:spPr>
            <a:xfrm>
              <a:off x="1371600" y="4114800"/>
              <a:ext cx="2209800" cy="457200"/>
            </a:xfrm>
            <a:custGeom>
              <a:rect l="l" t="t" r="r" b="b"/>
              <a:pathLst>
                <a:path w="2209800" h="457200">
                  <a:moveTo>
                    <a:pt x="2209800" y="0"/>
                  </a:moveTo>
                  <a:lnTo>
                    <a:pt x="0" y="0"/>
                  </a:lnTo>
                  <a:lnTo>
                    <a:pt x="0" y="457200"/>
                  </a:lnTo>
                  <a:lnTo>
                    <a:pt x="2209800" y="457200"/>
                  </a:lnTo>
                  <a:close/>
                </a:path>
              </a:pathLst>
            </a:custGeom>
            <a:solidFill>
              <a:srgbClr val="BADFE2"/>
            </a:solidFill>
          </p:spPr>
          <p:txBody>
            <a:bodyPr wrap="square" lIns="0" tIns="0" rIns="0" bIns="0" rtlCol="0"/>
            <a:lstStyle>
              <a:defPPr>
                <a:defRPr lang="en-US"/>
              </a:defPPr>
            </a:lstStyle>
            <a:p>
              <a:pPr/>
              <a:endParaRPr/>
            </a:p>
          </p:txBody>
        </p:sp>
        <p:sp>
          <p:nvSpPr>
            <p:cNvPr id="19" name="object 8">
              <a:extLst>
                <a:ext uri="{FF2B5EF4-FFF2-40B4-BE49-F238E27FC236}">
                  <a16:creationId xmlns:a16="http://schemas.microsoft.com/office/drawing/2014/main" id="{13F261B8-8424-4C8B-A9A0-AB4D1E95B0B0}"/>
                </a:ext>
              </a:extLst>
            </p:cNvPr>
            <p:cNvSpPr/>
            <p:nvPr/>
          </p:nvSpPr>
          <p:spPr>
            <a:xfrm>
              <a:off x="1371600" y="4114800"/>
              <a:ext cx="2209800" cy="457200"/>
            </a:xfrm>
            <a:custGeom>
              <a:rect l="l" t="t" r="r" b="b"/>
              <a:pathLst>
                <a:path w="2209800" h="457200">
                  <a:moveTo>
                    <a:pt x="1104900" y="457200"/>
                  </a:moveTo>
                  <a:lnTo>
                    <a:pt x="0" y="457200"/>
                  </a:lnTo>
                  <a:lnTo>
                    <a:pt x="0" y="0"/>
                  </a:lnTo>
                  <a:lnTo>
                    <a:pt x="2209800" y="0"/>
                  </a:lnTo>
                  <a:lnTo>
                    <a:pt x="2209800" y="457200"/>
                  </a:lnTo>
                  <a:lnTo>
                    <a:pt x="1104900" y="457200"/>
                  </a:lnTo>
                  <a:close/>
                </a:path>
                <a:path w="2209800" h="457200">
                  <a:moveTo>
                    <a:pt x="1447800" y="0"/>
                  </a:moveTo>
                  <a:lnTo>
                    <a:pt x="1447800" y="457200"/>
                  </a:lnTo>
                </a:path>
              </a:pathLst>
            </a:custGeom>
            <a:ln w="9344">
              <a:solidFill>
                <a:srgbClr val="000000"/>
              </a:solidFill>
            </a:ln>
          </p:spPr>
          <p:txBody>
            <a:bodyPr wrap="square" lIns="0" tIns="0" rIns="0" bIns="0" rtlCol="0"/>
            <a:lstStyle>
              <a:defPPr>
                <a:defRPr lang="en-US"/>
              </a:defPPr>
            </a:lstStyle>
            <a:p>
              <a:pPr/>
              <a:endParaRPr/>
            </a:p>
          </p:txBody>
        </p:sp>
      </p:grpSp>
      <p:sp>
        <p:nvSpPr>
          <p:cNvPr id="20" name="object 9">
            <a:extLst>
              <a:ext uri="{FF2B5EF4-FFF2-40B4-BE49-F238E27FC236}">
                <a16:creationId xmlns:a16="http://schemas.microsoft.com/office/drawing/2014/main" id="{8B0AB700-D8B4-4F94-AB4E-9BEE1776C5A5}"/>
              </a:ext>
            </a:extLst>
          </p:cNvPr>
          <p:cNvSpPr txBox="1"/>
          <p:nvPr/>
        </p:nvSpPr>
        <p:spPr>
          <a:xfrm>
            <a:off x="5410281" y="4949189"/>
            <a:ext cx="153035"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a:latin typeface="Liberation Sans"/>
                <a:cs typeface="Liberation Sans"/>
              </a:rPr>
              <a:t>0</a:t>
            </a:r>
            <a:endParaRPr sz="1800">
              <a:latin typeface="Liberation Sans"/>
              <a:cs typeface="Liberation Sans"/>
            </a:endParaRPr>
          </a:p>
        </p:txBody>
      </p:sp>
      <p:sp>
        <p:nvSpPr>
          <p:cNvPr id="22" name="object 10">
            <a:extLst>
              <a:ext uri="{FF2B5EF4-FFF2-40B4-BE49-F238E27FC236}">
                <a16:creationId xmlns:a16="http://schemas.microsoft.com/office/drawing/2014/main" id="{3D15EDC2-E080-4009-B9A0-339D428EBBA7}"/>
              </a:ext>
            </a:extLst>
          </p:cNvPr>
          <p:cNvSpPr txBox="1"/>
          <p:nvPr/>
        </p:nvSpPr>
        <p:spPr>
          <a:xfrm>
            <a:off x="3200480" y="4949189"/>
            <a:ext cx="1593215"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tabLst>
                <a:tab pos="1326515"/>
              </a:tabLst>
            </a:pPr>
            <a:r>
              <a:rPr sz="1800" spc="-15">
                <a:latin typeface="Liberation Sans"/>
                <a:cs typeface="Liberation Sans"/>
              </a:rPr>
              <a:t>4</a:t>
            </a:r>
            <a:r>
              <a:rPr sz="1800">
                <a:latin typeface="Liberation Sans"/>
                <a:cs typeface="Liberation Sans"/>
              </a:rPr>
              <a:t>7	</a:t>
            </a:r>
            <a:r>
              <a:rPr sz="1800" spc="-15">
                <a:latin typeface="Liberation Sans"/>
                <a:cs typeface="Liberation Sans"/>
              </a:rPr>
              <a:t>1</a:t>
            </a:r>
            <a:r>
              <a:rPr sz="1800">
                <a:latin typeface="Liberation Sans"/>
                <a:cs typeface="Liberation Sans"/>
              </a:rPr>
              <a:t>6</a:t>
            </a:r>
            <a:endParaRPr sz="1800">
              <a:latin typeface="Liberation Sans"/>
              <a:cs typeface="Liberation Sans"/>
            </a:endParaRPr>
          </a:p>
        </p:txBody>
      </p:sp>
      <p:sp>
        <p:nvSpPr>
          <p:cNvPr id="23" name="object 11">
            <a:extLst>
              <a:ext uri="{FF2B5EF4-FFF2-40B4-BE49-F238E27FC236}">
                <a16:creationId xmlns:a16="http://schemas.microsoft.com/office/drawing/2014/main" id="{47E541E7-CA69-4229-977F-F34F7127B52E}"/>
              </a:ext>
            </a:extLst>
          </p:cNvPr>
          <p:cNvSpPr txBox="1"/>
          <p:nvPr/>
        </p:nvSpPr>
        <p:spPr>
          <a:xfrm>
            <a:off x="4727883" y="4462371"/>
            <a:ext cx="753110" cy="448309"/>
          </a:xfrm>
          <a:prstGeom prst="rect">
            <a:avLst/>
          </a:prstGeom>
          <a:solidFill>
            <a:srgbClr val="BADFE2"/>
          </a:solidFill>
        </p:spPr>
        <p:txBody>
          <a:bodyPr vert="horz" wrap="square" lIns="0" tIns="118110" rIns="0" bIns="0" rtlCol="0">
            <a:spAutoFit/>
          </a:bodyPr>
          <a:lstStyle>
            <a:defPPr>
              <a:defRPr lang="en-US"/>
            </a:defPPr>
          </a:lstStyle>
          <a:p>
            <a:pPr marL="161290">
              <a:lnSpc>
                <a:spcPct val="100000"/>
              </a:lnSpc>
              <a:spcBef>
                <a:spcPts val="930"/>
              </a:spcBef>
            </a:pPr>
            <a:r>
              <a:rPr sz="1800" spc="-5">
                <a:latin typeface="Liberation Sans"/>
                <a:cs typeface="Liberation Sans"/>
              </a:rPr>
              <a:t>size</a:t>
            </a:r>
            <a:endParaRPr sz="1800">
              <a:latin typeface="Liberation Sans"/>
              <a:cs typeface="Liberation Sans"/>
            </a:endParaRPr>
          </a:p>
        </p:txBody>
      </p:sp>
      <p:sp>
        <p:nvSpPr>
          <p:cNvPr id="24" name="object 12">
            <a:extLst>
              <a:ext uri="{FF2B5EF4-FFF2-40B4-BE49-F238E27FC236}">
                <a16:creationId xmlns:a16="http://schemas.microsoft.com/office/drawing/2014/main" id="{C8EFE42D-60FB-4D14-BEFB-3C819706D42A}"/>
              </a:ext>
            </a:extLst>
          </p:cNvPr>
          <p:cNvSpPr txBox="1"/>
          <p:nvPr/>
        </p:nvSpPr>
        <p:spPr>
          <a:xfrm>
            <a:off x="3280083" y="4462371"/>
            <a:ext cx="1438910" cy="448309"/>
          </a:xfrm>
          <a:prstGeom prst="rect">
            <a:avLst/>
          </a:prstGeom>
          <a:solidFill>
            <a:srgbClr val="BADFE2"/>
          </a:solidFill>
        </p:spPr>
        <p:txBody>
          <a:bodyPr vert="horz" wrap="square" lIns="0" tIns="107950" rIns="0" bIns="0" rtlCol="0">
            <a:spAutoFit/>
          </a:bodyPr>
          <a:lstStyle>
            <a:defPPr>
              <a:defRPr lang="en-US"/>
            </a:defPPr>
          </a:lstStyle>
          <a:p>
            <a:pPr marL="313690">
              <a:lnSpc>
                <a:spcPct val="100000"/>
              </a:lnSpc>
              <a:spcBef>
                <a:spcPts val="850"/>
              </a:spcBef>
            </a:pPr>
            <a:r>
              <a:rPr sz="1800" spc="-10">
                <a:latin typeface="Liberation Sans"/>
                <a:cs typeface="Liberation Sans"/>
              </a:rPr>
              <a:t>base</a:t>
            </a:r>
            <a:endParaRPr sz="1800">
              <a:latin typeface="Liberation Sans"/>
              <a:cs typeface="Liberation Sans"/>
            </a:endParaRPr>
          </a:p>
        </p:txBody>
      </p:sp>
      <p:sp>
        <p:nvSpPr>
          <p:cNvPr id="25" name="object 13">
            <a:extLst>
              <a:ext uri="{FF2B5EF4-FFF2-40B4-BE49-F238E27FC236}">
                <a16:creationId xmlns:a16="http://schemas.microsoft.com/office/drawing/2014/main" id="{86094983-F6B3-48C8-9FAA-5C3EF34DDF65}"/>
              </a:ext>
            </a:extLst>
          </p:cNvPr>
          <p:cNvSpPr txBox="1"/>
          <p:nvPr/>
        </p:nvSpPr>
        <p:spPr>
          <a:xfrm>
            <a:off x="3961211" y="5482589"/>
            <a:ext cx="675640"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spc="5">
                <a:latin typeface="Liberation Sans"/>
                <a:cs typeface="Liberation Sans"/>
              </a:rPr>
              <a:t>G</a:t>
            </a:r>
            <a:r>
              <a:rPr sz="1800" spc="-5">
                <a:latin typeface="Liberation Sans"/>
                <a:cs typeface="Liberation Sans"/>
              </a:rPr>
              <a:t>D</a:t>
            </a:r>
            <a:r>
              <a:rPr sz="1800" spc="10">
                <a:latin typeface="Liberation Sans"/>
                <a:cs typeface="Liberation Sans"/>
              </a:rPr>
              <a:t>T</a:t>
            </a:r>
            <a:r>
              <a:rPr sz="1800">
                <a:latin typeface="Liberation Sans"/>
                <a:cs typeface="Liberation Sans"/>
              </a:rPr>
              <a:t>R</a:t>
            </a:r>
            <a:endParaRPr sz="1800">
              <a:latin typeface="Liberation Sans"/>
              <a:cs typeface="Liberation Sans"/>
            </a:endParaRPr>
          </a:p>
        </p:txBody>
      </p:sp>
      <p:graphicFrame>
        <p:nvGraphicFramePr>
          <p:cNvPr id="26" name="object 14">
            <a:extLst>
              <a:ext uri="{FF2B5EF4-FFF2-40B4-BE49-F238E27FC236}">
                <a16:creationId xmlns:a16="http://schemas.microsoft.com/office/drawing/2014/main" id="{B63891DE-046B-4D7A-A9B4-DB6FA3BE67E8}"/>
              </a:ext>
            </a:extLst>
          </p:cNvPr>
          <p:cNvGraphicFramePr>
            <a:graphicFrameLocks noGrp="1"/>
          </p:cNvGraphicFramePr>
          <p:nvPr>
            <p:extLst>
              <p:ext uri="{D42A27DB-BD31-4B8C-83A1-F6EECF244321}">
                <p14:modId xmlns:p14="http://schemas.microsoft.com/office/powerpoint/2010/main" val="977314773"/>
              </p:ext>
            </p:extLst>
          </p:nvPr>
        </p:nvGraphicFramePr>
        <p:xfrm>
          <a:off x="7842738" y="3767226"/>
          <a:ext cx="2286000" cy="2286000"/>
        </p:xfrm>
        <a:graphic>
          <a:graphicData uri="http://schemas.openxmlformats.org/drawingml/2006/table">
            <a:tbl>
              <a:tblPr firstRow="1" bandRow="1">
                <a:tableStyleId>{2D5ABB26-0587-4C30-8999-92F81FD0307C}</a:tableStyleId>
              </a:tblPr>
              <a:tblGrid>
                <a:gridCol w="2286000">
                  <a:extLst>
                    <a:ext uri="{9D8B030D-6E8A-4147-A177-3AD203B41FA5}">
                      <a16:colId xmlns:a16="http://schemas.microsoft.com/office/drawing/2014/main" val="20000"/>
                    </a:ext>
                  </a:extLst>
                </a:gridCol>
              </a:tblGrid>
              <a:tr h="381000">
                <a:tc>
                  <a:txBody>
                    <a:bodyPr vert="horz" wrap="square"/>
                    <a:lstStyle>
                      <a:defPPr/>
                    </a:lstStyle>
                    <a:p>
                      <a:pPr algn="ctr">
                        <a:lnSpc>
                          <a:spcPct val="100000"/>
                        </a:lnSpc>
                        <a:spcBef>
                          <a:spcPts val="540"/>
                        </a:spcBef>
                      </a:pPr>
                      <a:r>
                        <a:rPr sz="1600" spc="-5">
                          <a:latin typeface="Liberation Sans"/>
                          <a:cs typeface="Liberation Sans"/>
                        </a:rPr>
                        <a:t>Segment</a:t>
                      </a:r>
                      <a:r>
                        <a:rPr sz="1600" spc="-25">
                          <a:latin typeface="Liberation Sans"/>
                          <a:cs typeface="Liberation Sans"/>
                        </a:rPr>
                        <a:t> </a:t>
                      </a:r>
                      <a:r>
                        <a:rPr sz="1600" spc="-5">
                          <a:latin typeface="Liberation Sans"/>
                          <a:cs typeface="Liberation Sans"/>
                        </a:rPr>
                        <a:t>Descriptor</a:t>
                      </a:r>
                      <a:endParaRPr sz="1600">
                        <a:latin typeface="Liberation Sans"/>
                        <a:cs typeface="Liberation Sans"/>
                      </a:endParaRPr>
                    </a:p>
                  </a:txBody>
                  <a:tcPr marL="0" marR="0" marT="6858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extLst>
                  <a:ext uri="{0D108BD9-81ED-4DB2-BD59-A6C34878D82A}">
                    <a16:rowId xmlns:a16="http://schemas.microsoft.com/office/drawing/2014/main" val="10000"/>
                  </a:ext>
                </a:extLst>
              </a:tr>
              <a:tr h="381000">
                <a:tc>
                  <a:txBody>
                    <a:bodyPr vert="horz" wrap="square"/>
                    <a:lstStyle>
                      <a:defPPr/>
                    </a:lstStyle>
                    <a:p>
                      <a:pPr algn="ctr">
                        <a:lnSpc>
                          <a:spcPct val="100000"/>
                        </a:lnSpc>
                        <a:spcBef>
                          <a:spcPts val="540"/>
                        </a:spcBef>
                      </a:pPr>
                      <a:r>
                        <a:rPr sz="1600" spc="-5">
                          <a:latin typeface="Liberation Sans"/>
                          <a:cs typeface="Liberation Sans"/>
                        </a:rPr>
                        <a:t>Segment</a:t>
                      </a:r>
                      <a:r>
                        <a:rPr sz="1600" spc="-25">
                          <a:latin typeface="Liberation Sans"/>
                          <a:cs typeface="Liberation Sans"/>
                        </a:rPr>
                        <a:t> </a:t>
                      </a:r>
                      <a:r>
                        <a:rPr sz="1600" spc="-5">
                          <a:latin typeface="Liberation Sans"/>
                          <a:cs typeface="Liberation Sans"/>
                        </a:rPr>
                        <a:t>Descriptor</a:t>
                      </a:r>
                      <a:endParaRPr sz="1600">
                        <a:latin typeface="Liberation Sans"/>
                        <a:cs typeface="Liberation Sans"/>
                      </a:endParaRPr>
                    </a:p>
                  </a:txBody>
                  <a:tcPr marL="0" marR="0" marT="6858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extLst>
                  <a:ext uri="{0D108BD9-81ED-4DB2-BD59-A6C34878D82A}">
                    <a16:rowId xmlns:a16="http://schemas.microsoft.com/office/drawing/2014/main" val="10001"/>
                  </a:ext>
                </a:extLst>
              </a:tr>
              <a:tr h="381000">
                <a:tc>
                  <a:txBody>
                    <a:bodyPr vert="horz" wrap="square"/>
                    <a:lstStyle>
                      <a:defPPr/>
                    </a:lstStyle>
                    <a:p>
                      <a:pPr algn="ctr">
                        <a:lnSpc>
                          <a:spcPct val="100000"/>
                        </a:lnSpc>
                        <a:spcBef>
                          <a:spcPts val="540"/>
                        </a:spcBef>
                      </a:pPr>
                      <a:r>
                        <a:rPr sz="1600" spc="-5">
                          <a:latin typeface="Liberation Sans"/>
                          <a:cs typeface="Liberation Sans"/>
                        </a:rPr>
                        <a:t>Segment</a:t>
                      </a:r>
                      <a:r>
                        <a:rPr sz="1600" spc="-25">
                          <a:latin typeface="Liberation Sans"/>
                          <a:cs typeface="Liberation Sans"/>
                        </a:rPr>
                        <a:t> </a:t>
                      </a:r>
                      <a:r>
                        <a:rPr sz="1600" spc="-5">
                          <a:latin typeface="Liberation Sans"/>
                          <a:cs typeface="Liberation Sans"/>
                        </a:rPr>
                        <a:t>Descriptor</a:t>
                      </a:r>
                      <a:endParaRPr sz="1600">
                        <a:latin typeface="Liberation Sans"/>
                        <a:cs typeface="Liberation Sans"/>
                      </a:endParaRPr>
                    </a:p>
                  </a:txBody>
                  <a:tcPr marL="0" marR="0" marT="6858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extLst>
                  <a:ext uri="{0D108BD9-81ED-4DB2-BD59-A6C34878D82A}">
                    <a16:rowId xmlns:a16="http://schemas.microsoft.com/office/drawing/2014/main" val="10002"/>
                  </a:ext>
                </a:extLst>
              </a:tr>
              <a:tr h="381000">
                <a:tc>
                  <a:txBody>
                    <a:bodyPr vert="horz" wrap="square"/>
                    <a:lstStyle>
                      <a:defPPr/>
                    </a:lstStyle>
                    <a:p>
                      <a:pPr algn="ctr">
                        <a:lnSpc>
                          <a:spcPct val="100000"/>
                        </a:lnSpc>
                        <a:spcBef>
                          <a:spcPts val="540"/>
                        </a:spcBef>
                      </a:pPr>
                      <a:r>
                        <a:rPr sz="1600" spc="-5">
                          <a:latin typeface="Liberation Sans"/>
                          <a:cs typeface="Liberation Sans"/>
                        </a:rPr>
                        <a:t>Segment</a:t>
                      </a:r>
                      <a:r>
                        <a:rPr sz="1600" spc="-25">
                          <a:latin typeface="Liberation Sans"/>
                          <a:cs typeface="Liberation Sans"/>
                        </a:rPr>
                        <a:t> </a:t>
                      </a:r>
                      <a:r>
                        <a:rPr sz="1600" spc="-5">
                          <a:latin typeface="Liberation Sans"/>
                          <a:cs typeface="Liberation Sans"/>
                        </a:rPr>
                        <a:t>Descriptor</a:t>
                      </a:r>
                      <a:endParaRPr sz="1600">
                        <a:latin typeface="Liberation Sans"/>
                        <a:cs typeface="Liberation Sans"/>
                      </a:endParaRPr>
                    </a:p>
                  </a:txBody>
                  <a:tcPr marL="0" marR="0" marT="6858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extLst>
                  <a:ext uri="{0D108BD9-81ED-4DB2-BD59-A6C34878D82A}">
                    <a16:rowId xmlns:a16="http://schemas.microsoft.com/office/drawing/2014/main" val="10003"/>
                  </a:ext>
                </a:extLst>
              </a:tr>
              <a:tr h="381000">
                <a:tc>
                  <a:txBody>
                    <a:bodyPr vert="horz" wrap="square"/>
                    <a:lstStyle>
                      <a:defPPr/>
                    </a:lstStyle>
                    <a:p>
                      <a:pPr algn="ctr">
                        <a:lnSpc>
                          <a:spcPct val="100000"/>
                        </a:lnSpc>
                        <a:spcBef>
                          <a:spcPts val="540"/>
                        </a:spcBef>
                      </a:pPr>
                      <a:r>
                        <a:rPr sz="1600" spc="-5">
                          <a:latin typeface="Liberation Sans"/>
                          <a:cs typeface="Liberation Sans"/>
                        </a:rPr>
                        <a:t>Segment</a:t>
                      </a:r>
                      <a:r>
                        <a:rPr sz="1600" spc="-25">
                          <a:latin typeface="Liberation Sans"/>
                          <a:cs typeface="Liberation Sans"/>
                        </a:rPr>
                        <a:t> </a:t>
                      </a:r>
                      <a:r>
                        <a:rPr sz="1600" spc="-5">
                          <a:latin typeface="Liberation Sans"/>
                          <a:cs typeface="Liberation Sans"/>
                        </a:rPr>
                        <a:t>Descriptor</a:t>
                      </a:r>
                      <a:endParaRPr sz="1600">
                        <a:latin typeface="Liberation Sans"/>
                        <a:cs typeface="Liberation Sans"/>
                      </a:endParaRPr>
                    </a:p>
                  </a:txBody>
                  <a:tcPr marL="0" marR="0" marT="6858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extLst>
                  <a:ext uri="{0D108BD9-81ED-4DB2-BD59-A6C34878D82A}">
                    <a16:rowId xmlns:a16="http://schemas.microsoft.com/office/drawing/2014/main" val="10004"/>
                  </a:ext>
                </a:extLst>
              </a:tr>
              <a:tr h="381000">
                <a:tc>
                  <a:txBody>
                    <a:bodyPr vert="horz" wrap="square"/>
                    <a:lstStyle>
                      <a:defPPr/>
                    </a:lstStyle>
                    <a:p>
                      <a:pPr algn="ctr">
                        <a:lnSpc>
                          <a:spcPct val="100000"/>
                        </a:lnSpc>
                        <a:spcBef>
                          <a:spcPts val="540"/>
                        </a:spcBef>
                      </a:pPr>
                      <a:r>
                        <a:rPr sz="1600" spc="-5">
                          <a:latin typeface="Liberation Sans"/>
                          <a:cs typeface="Liberation Sans"/>
                        </a:rPr>
                        <a:t>Segment</a:t>
                      </a:r>
                      <a:r>
                        <a:rPr sz="1600" spc="-25">
                          <a:latin typeface="Liberation Sans"/>
                          <a:cs typeface="Liberation Sans"/>
                        </a:rPr>
                        <a:t> </a:t>
                      </a:r>
                      <a:r>
                        <a:rPr sz="1600" spc="-5">
                          <a:latin typeface="Liberation Sans"/>
                          <a:cs typeface="Liberation Sans"/>
                        </a:rPr>
                        <a:t>Descriptor</a:t>
                      </a:r>
                      <a:endParaRPr sz="1600">
                        <a:latin typeface="Liberation Sans"/>
                        <a:cs typeface="Liberation Sans"/>
                      </a:endParaRPr>
                    </a:p>
                  </a:txBody>
                  <a:tcPr marL="0" marR="0" marT="6858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extLst>
                  <a:ext uri="{0D108BD9-81ED-4DB2-BD59-A6C34878D82A}">
                    <a16:rowId xmlns:a16="http://schemas.microsoft.com/office/drawing/2014/main" val="10005"/>
                  </a:ext>
                </a:extLst>
              </a:tr>
            </a:tbl>
          </a:graphicData>
        </a:graphic>
      </p:graphicFrame>
      <p:grpSp>
        <p:nvGrpSpPr>
          <p:cNvPr id="27" name="object 15">
            <a:extLst>
              <a:ext uri="{FF2B5EF4-FFF2-40B4-BE49-F238E27FC236}">
                <a16:creationId xmlns:a16="http://schemas.microsoft.com/office/drawing/2014/main" id="{6E939908-ED07-449D-B970-59E10944C1EF}"/>
              </a:ext>
            </a:extLst>
          </p:cNvPr>
          <p:cNvGrpSpPr/>
          <p:nvPr/>
        </p:nvGrpSpPr>
        <p:grpSpPr>
          <a:xfrm>
            <a:off x="3942162" y="3740149"/>
            <a:ext cx="3905250" cy="736600"/>
            <a:chOff x="2038351" y="3397250"/>
            <a:chExt cx="3905250" cy="736600"/>
          </a:xfrm>
        </p:grpSpPr>
        <p:sp>
          <p:nvSpPr>
            <p:cNvPr id="28" name="object 16">
              <a:extLst>
                <a:ext uri="{FF2B5EF4-FFF2-40B4-BE49-F238E27FC236}">
                  <a16:creationId xmlns:a16="http://schemas.microsoft.com/office/drawing/2014/main" id="{95B4947F-C66C-4B4E-AEC6-DBBBDE8F7D2E}"/>
                </a:ext>
              </a:extLst>
            </p:cNvPr>
            <p:cNvSpPr/>
            <p:nvPr/>
          </p:nvSpPr>
          <p:spPr>
            <a:xfrm>
              <a:off x="2057400" y="3451860"/>
              <a:ext cx="3782060" cy="662940"/>
            </a:xfrm>
            <a:custGeom>
              <a:rect l="l" t="t" r="r" b="b"/>
              <a:pathLst>
                <a:path w="3782060" h="662939">
                  <a:moveTo>
                    <a:pt x="0" y="662939"/>
                  </a:moveTo>
                  <a:lnTo>
                    <a:pt x="42645" y="643172"/>
                  </a:lnTo>
                  <a:lnTo>
                    <a:pt x="85353" y="623451"/>
                  </a:lnTo>
                  <a:lnTo>
                    <a:pt x="128184" y="603823"/>
                  </a:lnTo>
                  <a:lnTo>
                    <a:pt x="171201" y="584337"/>
                  </a:lnTo>
                  <a:lnTo>
                    <a:pt x="214464" y="565038"/>
                  </a:lnTo>
                  <a:lnTo>
                    <a:pt x="258035" y="545974"/>
                  </a:lnTo>
                  <a:lnTo>
                    <a:pt x="301977" y="527191"/>
                  </a:lnTo>
                  <a:lnTo>
                    <a:pt x="346351" y="508736"/>
                  </a:lnTo>
                  <a:lnTo>
                    <a:pt x="391219" y="490656"/>
                  </a:lnTo>
                  <a:lnTo>
                    <a:pt x="436642" y="472999"/>
                  </a:lnTo>
                  <a:lnTo>
                    <a:pt x="482682" y="455811"/>
                  </a:lnTo>
                  <a:lnTo>
                    <a:pt x="529401" y="439138"/>
                  </a:lnTo>
                  <a:lnTo>
                    <a:pt x="576860" y="423028"/>
                  </a:lnTo>
                  <a:lnTo>
                    <a:pt x="625122" y="407528"/>
                  </a:lnTo>
                  <a:lnTo>
                    <a:pt x="674247" y="392685"/>
                  </a:lnTo>
                  <a:lnTo>
                    <a:pt x="724299" y="378545"/>
                  </a:lnTo>
                  <a:lnTo>
                    <a:pt x="775337" y="365156"/>
                  </a:lnTo>
                  <a:lnTo>
                    <a:pt x="827425" y="352563"/>
                  </a:lnTo>
                  <a:lnTo>
                    <a:pt x="880623" y="340815"/>
                  </a:lnTo>
                  <a:lnTo>
                    <a:pt x="934994" y="329958"/>
                  </a:lnTo>
                  <a:lnTo>
                    <a:pt x="990600" y="320039"/>
                  </a:lnTo>
                  <a:lnTo>
                    <a:pt x="1034756" y="313101"/>
                  </a:lnTo>
                  <a:lnTo>
                    <a:pt x="1079714" y="307192"/>
                  </a:lnTo>
                  <a:lnTo>
                    <a:pt x="1125439" y="302233"/>
                  </a:lnTo>
                  <a:lnTo>
                    <a:pt x="1171895" y="298145"/>
                  </a:lnTo>
                  <a:lnTo>
                    <a:pt x="1219049" y="294850"/>
                  </a:lnTo>
                  <a:lnTo>
                    <a:pt x="1266864" y="292267"/>
                  </a:lnTo>
                  <a:lnTo>
                    <a:pt x="1315306" y="290318"/>
                  </a:lnTo>
                  <a:lnTo>
                    <a:pt x="1364341" y="288925"/>
                  </a:lnTo>
                  <a:lnTo>
                    <a:pt x="1413933" y="288007"/>
                  </a:lnTo>
                  <a:lnTo>
                    <a:pt x="1464048" y="287487"/>
                  </a:lnTo>
                  <a:lnTo>
                    <a:pt x="1514650" y="287285"/>
                  </a:lnTo>
                  <a:lnTo>
                    <a:pt x="1565706" y="287323"/>
                  </a:lnTo>
                  <a:lnTo>
                    <a:pt x="1617179" y="287520"/>
                  </a:lnTo>
                  <a:lnTo>
                    <a:pt x="1669036" y="287799"/>
                  </a:lnTo>
                  <a:lnTo>
                    <a:pt x="1721241" y="288080"/>
                  </a:lnTo>
                  <a:lnTo>
                    <a:pt x="1773760" y="288285"/>
                  </a:lnTo>
                  <a:lnTo>
                    <a:pt x="1826558" y="288334"/>
                  </a:lnTo>
                  <a:lnTo>
                    <a:pt x="1879599" y="288148"/>
                  </a:lnTo>
                  <a:lnTo>
                    <a:pt x="1932850" y="287649"/>
                  </a:lnTo>
                  <a:lnTo>
                    <a:pt x="1986275" y="286757"/>
                  </a:lnTo>
                  <a:lnTo>
                    <a:pt x="2039839" y="285394"/>
                  </a:lnTo>
                  <a:lnTo>
                    <a:pt x="2093508" y="283480"/>
                  </a:lnTo>
                  <a:lnTo>
                    <a:pt x="2147246" y="280937"/>
                  </a:lnTo>
                  <a:lnTo>
                    <a:pt x="2201019" y="277685"/>
                  </a:lnTo>
                  <a:lnTo>
                    <a:pt x="2254792" y="273646"/>
                  </a:lnTo>
                  <a:lnTo>
                    <a:pt x="2308531" y="268740"/>
                  </a:lnTo>
                  <a:lnTo>
                    <a:pt x="2362200" y="262889"/>
                  </a:lnTo>
                  <a:lnTo>
                    <a:pt x="2413788" y="256603"/>
                  </a:lnTo>
                  <a:lnTo>
                    <a:pt x="2465152" y="249996"/>
                  </a:lnTo>
                  <a:lnTo>
                    <a:pt x="2516310" y="243080"/>
                  </a:lnTo>
                  <a:lnTo>
                    <a:pt x="2567280" y="235864"/>
                  </a:lnTo>
                  <a:lnTo>
                    <a:pt x="2618081" y="228360"/>
                  </a:lnTo>
                  <a:lnTo>
                    <a:pt x="2668731" y="220577"/>
                  </a:lnTo>
                  <a:lnTo>
                    <a:pt x="2719248" y="212526"/>
                  </a:lnTo>
                  <a:lnTo>
                    <a:pt x="2769651" y="204218"/>
                  </a:lnTo>
                  <a:lnTo>
                    <a:pt x="2819958" y="195662"/>
                  </a:lnTo>
                  <a:lnTo>
                    <a:pt x="2870188" y="186870"/>
                  </a:lnTo>
                  <a:lnTo>
                    <a:pt x="2920359" y="177851"/>
                  </a:lnTo>
                  <a:lnTo>
                    <a:pt x="2970489" y="168617"/>
                  </a:lnTo>
                  <a:lnTo>
                    <a:pt x="3020597" y="159177"/>
                  </a:lnTo>
                  <a:lnTo>
                    <a:pt x="3070701" y="149542"/>
                  </a:lnTo>
                  <a:lnTo>
                    <a:pt x="3120819" y="139722"/>
                  </a:lnTo>
                  <a:lnTo>
                    <a:pt x="3170971" y="129728"/>
                  </a:lnTo>
                  <a:lnTo>
                    <a:pt x="3221174" y="119571"/>
                  </a:lnTo>
                  <a:lnTo>
                    <a:pt x="3271447" y="109259"/>
                  </a:lnTo>
                  <a:lnTo>
                    <a:pt x="3321808" y="98805"/>
                  </a:lnTo>
                  <a:lnTo>
                    <a:pt x="3372275" y="88218"/>
                  </a:lnTo>
                  <a:lnTo>
                    <a:pt x="3422868" y="77509"/>
                  </a:lnTo>
                  <a:lnTo>
                    <a:pt x="3473604" y="66688"/>
                  </a:lnTo>
                  <a:lnTo>
                    <a:pt x="3524501" y="55766"/>
                  </a:lnTo>
                  <a:lnTo>
                    <a:pt x="3575579" y="44753"/>
                  </a:lnTo>
                  <a:lnTo>
                    <a:pt x="3626855" y="33659"/>
                  </a:lnTo>
                  <a:lnTo>
                    <a:pt x="3678349" y="22496"/>
                  </a:lnTo>
                  <a:lnTo>
                    <a:pt x="3730077" y="11272"/>
                  </a:lnTo>
                  <a:lnTo>
                    <a:pt x="3782060" y="0"/>
                  </a:lnTo>
                </a:path>
              </a:pathLst>
            </a:custGeom>
            <a:ln w="38097">
              <a:solidFill>
                <a:srgbClr val="FF0000"/>
              </a:solidFill>
            </a:ln>
          </p:spPr>
          <p:txBody>
            <a:bodyPr wrap="square" lIns="0" tIns="0" rIns="0" bIns="0" rtlCol="0"/>
            <a:lstStyle>
              <a:defPPr>
                <a:defRPr lang="en-US"/>
              </a:defPPr>
            </a:lstStyle>
            <a:p>
              <a:pPr/>
              <a:endParaRPr/>
            </a:p>
          </p:txBody>
        </p:sp>
        <p:sp>
          <p:nvSpPr>
            <p:cNvPr id="29" name="object 17">
              <a:extLst>
                <a:ext uri="{FF2B5EF4-FFF2-40B4-BE49-F238E27FC236}">
                  <a16:creationId xmlns:a16="http://schemas.microsoft.com/office/drawing/2014/main" id="{075D5372-BE12-4EE0-B0D4-41557B71F4FD}"/>
                </a:ext>
              </a:extLst>
            </p:cNvPr>
            <p:cNvSpPr/>
            <p:nvPr/>
          </p:nvSpPr>
          <p:spPr>
            <a:xfrm>
              <a:off x="5819139" y="3397250"/>
              <a:ext cx="124460" cy="111760"/>
            </a:xfrm>
            <a:custGeom>
              <a:rect l="l" t="t" r="r" b="b"/>
              <a:pathLst>
                <a:path w="124460" h="111760">
                  <a:moveTo>
                    <a:pt x="0" y="0"/>
                  </a:moveTo>
                  <a:lnTo>
                    <a:pt x="24130" y="111760"/>
                  </a:lnTo>
                  <a:lnTo>
                    <a:pt x="124460" y="31750"/>
                  </a:lnTo>
                  <a:lnTo>
                    <a:pt x="0" y="0"/>
                  </a:lnTo>
                  <a:close/>
                </a:path>
              </a:pathLst>
            </a:custGeom>
            <a:solidFill>
              <a:srgbClr val="FF0000"/>
            </a:solidFill>
          </p:spPr>
          <p:txBody>
            <a:bodyPr wrap="square" lIns="0" tIns="0" rIns="0" bIns="0" rtlCol="0"/>
            <a:lstStyle>
              <a:defPPr>
                <a:defRPr lang="en-US"/>
              </a:defPPr>
            </a:lstStyle>
            <a:p>
              <a:pPr/>
              <a:endParaRPr/>
            </a:p>
          </p:txBody>
        </p:sp>
      </p:grpSp>
      <p:sp>
        <p:nvSpPr>
          <p:cNvPr id="30" name="object 18">
            <a:extLst>
              <a:ext uri="{FF2B5EF4-FFF2-40B4-BE49-F238E27FC236}">
                <a16:creationId xmlns:a16="http://schemas.microsoft.com/office/drawing/2014/main" id="{8D187E0D-5685-46E0-BB75-E8444232FF27}"/>
              </a:ext>
            </a:extLst>
          </p:cNvPr>
          <p:cNvSpPr txBox="1"/>
          <p:nvPr/>
        </p:nvSpPr>
        <p:spPr>
          <a:xfrm>
            <a:off x="8686880" y="6014719"/>
            <a:ext cx="507365"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spc="-5">
                <a:latin typeface="Liberation Sans"/>
                <a:cs typeface="Liberation Sans"/>
              </a:rPr>
              <a:t>GDT</a:t>
            </a:r>
            <a:endParaRPr sz="1800">
              <a:latin typeface="Liberation Sans"/>
              <a:cs typeface="Liberation Sans"/>
            </a:endParaRPr>
          </a:p>
        </p:txBody>
      </p:sp>
      <p:sp>
        <p:nvSpPr>
          <p:cNvPr id="31" name="object 20">
            <a:extLst>
              <a:ext uri="{FF2B5EF4-FFF2-40B4-BE49-F238E27FC236}">
                <a16:creationId xmlns:a16="http://schemas.microsoft.com/office/drawing/2014/main" id="{ED926001-C4D7-4803-9951-1187CDF9A75F}"/>
              </a:ext>
            </a:extLst>
          </p:cNvPr>
          <p:cNvSpPr txBox="1"/>
          <p:nvPr/>
        </p:nvSpPr>
        <p:spPr>
          <a:xfrm>
            <a:off x="10721420" y="6947231"/>
            <a:ext cx="274320" cy="224154"/>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45"/>
              </a:lnSpc>
            </a:pPr>
            <a:fld id="{81D60167-4931-47E6-BA6A-407CBD079E47}" type="slidenum">
              <a:rPr lang="en-US" smtClean="0"/>
              <a:pPr marL="38100">
                <a:lnSpc>
                  <a:spcPts val="1645"/>
                </a:lnSpc>
              </a:pPr>
              <a:t>181</a:t>
            </a:fld>
            <a:endParaRPr lang="en-US"/>
          </a:p>
        </p:txBody>
      </p:sp>
      <p:sp>
        <p:nvSpPr>
          <p:cNvPr id="32" name="object 19">
            <a:extLst>
              <a:ext uri="{FF2B5EF4-FFF2-40B4-BE49-F238E27FC236}">
                <a16:creationId xmlns:a16="http://schemas.microsoft.com/office/drawing/2014/main" id="{E6D1C373-EF28-442B-9E8B-BC639418E7C1}"/>
              </a:ext>
            </a:extLst>
          </p:cNvPr>
          <p:cNvSpPr txBox="1"/>
          <p:nvPr/>
        </p:nvSpPr>
        <p:spPr>
          <a:xfrm>
            <a:off x="2955371" y="5975349"/>
            <a:ext cx="2232025" cy="574040"/>
          </a:xfrm>
          <a:prstGeom prst="rect">
            <a:avLst/>
          </a:prstGeom>
        </p:spPr>
        <p:txBody>
          <a:bodyPr vert="horz" wrap="square" lIns="0" tIns="12700" rIns="0" bIns="0" rtlCol="0">
            <a:spAutoFit/>
          </a:bodyPr>
          <a:lstStyle>
            <a:defPPr>
              <a:defRPr lang="en-US"/>
            </a:defPPr>
          </a:lstStyle>
          <a:p>
            <a:pPr marL="12700" marR="5080">
              <a:lnSpc>
                <a:spcPct val="100000"/>
              </a:lnSpc>
              <a:spcBef>
                <a:spcPts val="100"/>
              </a:spcBef>
            </a:pPr>
            <a:r>
              <a:rPr sz="1800" spc="-5">
                <a:latin typeface="Liberation Sans"/>
                <a:cs typeface="Liberation Sans"/>
              </a:rPr>
              <a:t>Size </a:t>
            </a:r>
            <a:r>
              <a:rPr sz="1800">
                <a:latin typeface="Liberation Sans"/>
                <a:cs typeface="Liberation Sans"/>
              </a:rPr>
              <a:t>: </a:t>
            </a:r>
            <a:r>
              <a:rPr sz="1800" spc="-5">
                <a:latin typeface="Liberation Sans"/>
                <a:cs typeface="Liberation Sans"/>
              </a:rPr>
              <a:t>size of GDT  Base </a:t>
            </a:r>
            <a:r>
              <a:rPr sz="1800">
                <a:latin typeface="Liberation Sans"/>
                <a:cs typeface="Liberation Sans"/>
              </a:rPr>
              <a:t>: </a:t>
            </a:r>
            <a:r>
              <a:rPr sz="1800" spc="-10">
                <a:latin typeface="Liberation Sans"/>
                <a:cs typeface="Liberation Sans"/>
              </a:rPr>
              <a:t>pointer </a:t>
            </a:r>
            <a:r>
              <a:rPr sz="1800">
                <a:latin typeface="Liberation Sans"/>
                <a:cs typeface="Liberation Sans"/>
              </a:rPr>
              <a:t>to</a:t>
            </a:r>
            <a:r>
              <a:rPr sz="1800" spc="-70">
                <a:latin typeface="Liberation Sans"/>
                <a:cs typeface="Liberation Sans"/>
              </a:rPr>
              <a:t> </a:t>
            </a:r>
            <a:r>
              <a:rPr sz="1800" spc="-5">
                <a:latin typeface="Liberation Sans"/>
                <a:cs typeface="Liberation Sans"/>
              </a:rPr>
              <a:t>GDT</a:t>
            </a:r>
            <a:endParaRPr sz="1800">
              <a:latin typeface="Liberation Sans"/>
              <a:cs typeface="Liberation Sans"/>
            </a:endParaRPr>
          </a:p>
        </p:txBody>
      </p:sp>
      <p:sp>
        <p:nvSpPr>
          <p:cNvPr id="33" name="TextBox 32">
            <a:extLst>
              <a:ext uri="{FF2B5EF4-FFF2-40B4-BE49-F238E27FC236}">
                <a16:creationId xmlns:a16="http://schemas.microsoft.com/office/drawing/2014/main" id="{2FEFF93B-0EC9-4753-B269-44058E6D2838}"/>
              </a:ext>
            </a:extLst>
          </p:cNvPr>
          <p:cNvSpPr txBox="1"/>
          <p:nvPr/>
        </p:nvSpPr>
        <p:spPr>
          <a:xfrm>
            <a:off x="412652" y="1532953"/>
            <a:ext cx="11366696" cy="1826782"/>
          </a:xfrm>
          <a:prstGeom prst="rect">
            <a:avLst/>
          </a:prstGeom>
          <a:noFill/>
        </p:spPr>
        <p:txBody>
          <a:bodyPr wrap="square">
            <a:spAutoFit/>
          </a:bodyPr>
          <a:lstStyle>
            <a:defPPr>
              <a:defRPr lang="en-US"/>
            </a:defPPr>
          </a:lstStyle>
          <a:p>
            <a:pPr marL="355600" marR="3027680" indent="-342900">
              <a:lnSpc>
                <a:spcPct val="121300"/>
              </a:lnSpc>
              <a:spcBef>
                <a:spcPts val="95"/>
              </a:spcBef>
              <a:buFont typeface="Arial" pitchFamily="34" charset="0"/>
              <a:buChar char="•"/>
            </a:pPr>
            <a:r>
              <a:rPr lang="en-IN" sz="2400">
                <a:cs typeface="Liberation Sans"/>
              </a:rPr>
              <a:t>Global </a:t>
            </a:r>
            <a:r>
              <a:rPr lang="en-IN" sz="2400" spc="-5">
                <a:cs typeface="Liberation Sans"/>
              </a:rPr>
              <a:t>Descriptor </a:t>
            </a:r>
            <a:r>
              <a:rPr lang="en-IN" sz="2400" spc="-50">
                <a:cs typeface="Liberation Sans"/>
              </a:rPr>
              <a:t>Table </a:t>
            </a:r>
            <a:r>
              <a:rPr lang="en-IN" sz="2400">
                <a:cs typeface="Liberation Sans"/>
              </a:rPr>
              <a:t>(GDT)  </a:t>
            </a:r>
            <a:r>
              <a:rPr lang="en-IN" sz="2400" spc="-5">
                <a:cs typeface="Liberation Sans"/>
              </a:rPr>
              <a:t>Stored in </a:t>
            </a:r>
            <a:r>
              <a:rPr lang="en-IN" sz="2400">
                <a:cs typeface="Liberation Sans"/>
              </a:rPr>
              <a:t>memory</a:t>
            </a:r>
          </a:p>
          <a:p>
            <a:pPr marL="355600" indent="-342900">
              <a:lnSpc>
                <a:spcPct val="100000"/>
              </a:lnSpc>
              <a:spcBef>
                <a:spcPts val="520"/>
              </a:spcBef>
              <a:buFont typeface="Arial" pitchFamily="34" charset="0"/>
              <a:buChar char="•"/>
            </a:pPr>
            <a:r>
              <a:rPr lang="en-IN" sz="2400" spc="-5">
                <a:cs typeface="Liberation Sans"/>
              </a:rPr>
              <a:t>Pointed </a:t>
            </a:r>
            <a:r>
              <a:rPr lang="en-IN" sz="2400">
                <a:cs typeface="Liberation Sans"/>
              </a:rPr>
              <a:t>to by </a:t>
            </a:r>
            <a:r>
              <a:rPr lang="en-IN" sz="2400" spc="-5">
                <a:cs typeface="Liberation Sans"/>
              </a:rPr>
              <a:t>GDTR </a:t>
            </a:r>
            <a:r>
              <a:rPr lang="en-IN" sz="2400">
                <a:cs typeface="Liberation Sans"/>
              </a:rPr>
              <a:t>(GDT</a:t>
            </a:r>
            <a:r>
              <a:rPr lang="en-IN" sz="2400" spc="-70">
                <a:cs typeface="Liberation Sans"/>
              </a:rPr>
              <a:t> </a:t>
            </a:r>
            <a:r>
              <a:rPr lang="en-IN" sz="2400">
                <a:cs typeface="Liberation Sans"/>
              </a:rPr>
              <a:t>Register)</a:t>
            </a:r>
          </a:p>
          <a:p>
            <a:pPr marL="469900" indent="-342900">
              <a:lnSpc>
                <a:spcPct val="100000"/>
              </a:lnSpc>
              <a:spcBef>
                <a:spcPts val="409"/>
              </a:spcBef>
              <a:buFont typeface="Arial" pitchFamily="34" charset="0"/>
              <a:buChar char="•"/>
              <a:tabLst>
                <a:tab pos="412115"/>
              </a:tabLst>
            </a:pPr>
            <a:r>
              <a:rPr lang="en-IN" sz="2400" baseline="3472">
                <a:cs typeface="Liberation Sans"/>
              </a:rPr>
              <a:t>	</a:t>
            </a:r>
            <a:r>
              <a:rPr lang="en-IN" sz="2400" spc="-5" err="1">
                <a:cs typeface="Liberation Sans"/>
              </a:rPr>
              <a:t>lgdt (instruction used </a:t>
            </a:r>
            <a:r>
              <a:rPr lang="en-IN" sz="2400">
                <a:cs typeface="Liberation Sans"/>
              </a:rPr>
              <a:t>to </a:t>
            </a:r>
            <a:r>
              <a:rPr lang="en-IN" sz="2400" spc="-5">
                <a:cs typeface="Liberation Sans"/>
              </a:rPr>
              <a:t>load the GDT</a:t>
            </a:r>
            <a:r>
              <a:rPr lang="en-IN" sz="2400" spc="-60">
                <a:cs typeface="Liberation Sans"/>
              </a:rPr>
              <a:t> </a:t>
            </a:r>
            <a:r>
              <a:rPr lang="en-IN" sz="2400" spc="-5">
                <a:cs typeface="Liberation Sans"/>
              </a:rPr>
              <a:t>register)</a:t>
            </a:r>
            <a:endParaRPr lang="en-IN" sz="2400">
              <a:cs typeface="Liberation Sans"/>
            </a:endParaRPr>
          </a:p>
          <a:p>
            <a:pPr marL="355600" indent="-342900">
              <a:lnSpc>
                <a:spcPct val="100000"/>
              </a:lnSpc>
              <a:spcBef>
                <a:spcPts val="509"/>
              </a:spcBef>
              <a:buFont typeface="Arial" pitchFamily="34" charset="0"/>
              <a:buChar char="•"/>
            </a:pPr>
            <a:r>
              <a:rPr lang="en-IN" sz="2400" spc="-5">
                <a:cs typeface="Liberation Sans"/>
              </a:rPr>
              <a:t>Similar table called </a:t>
            </a:r>
            <a:r>
              <a:rPr lang="en-IN" sz="2400">
                <a:cs typeface="Liberation Sans"/>
              </a:rPr>
              <a:t>LDT present </a:t>
            </a:r>
            <a:r>
              <a:rPr lang="en-IN" sz="2400" spc="-5">
                <a:cs typeface="Liberation Sans"/>
              </a:rPr>
              <a:t>in x86 </a:t>
            </a:r>
            <a:r>
              <a:rPr lang="en-IN" sz="2400">
                <a:solidFill>
                  <a:srgbClr val="FF0000"/>
                </a:solidFill>
                <a:cs typeface="Liberation Sans"/>
              </a:rPr>
              <a:t>(not used by</a:t>
            </a:r>
            <a:r>
              <a:rPr lang="en-IN" sz="2400" spc="-25">
                <a:solidFill>
                  <a:srgbClr val="FF0000"/>
                </a:solidFill>
                <a:cs typeface="Liberation Sans"/>
              </a:rPr>
              <a:t> </a:t>
            </a:r>
            <a:r>
              <a:rPr lang="en-IN" sz="2400" spc="-5">
                <a:solidFill>
                  <a:srgbClr val="FF0000"/>
                </a:solidFill>
                <a:cs typeface="Liberation Sans"/>
              </a:rPr>
              <a:t>xv6!)</a:t>
            </a:r>
            <a:endParaRPr lang="en-IN" sz="2400">
              <a:cs typeface="Liberation Sans"/>
            </a:endParaRPr>
          </a:p>
        </p:txBody>
      </p:sp>
    </p:spTree>
    <p:extLst>
      <p:ext uri="{BB962C8B-B14F-4D97-AF65-F5344CB8AC3E}">
        <p14:creationId xmlns:p14="http://schemas.microsoft.com/office/powerpoint/2010/main" val="28251251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8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spc="-5"/>
              <a:t>Loading </a:t>
            </a:r>
            <a:r>
              <a:rPr lang="en-US" sz="4400" spc="-10"/>
              <a:t>the</a:t>
            </a:r>
            <a:r>
              <a:rPr lang="en-US" sz="4400" spc="-95"/>
              <a:t> </a:t>
            </a:r>
            <a:r>
              <a:rPr lang="en-US" sz="4400" spc="-5"/>
              <a:t>GDTR in XV6</a:t>
            </a:r>
            <a:endParaRPr lang="en-US" sz="4400" b="1">
              <a:effectLst>
                <a:outerShdw blurRad="38100" dist="38100" dir="2700000" algn="tl">
                  <a:srgbClr val="000000">
                    <a:alpha val="43137"/>
                  </a:srgbClr>
                </a:outerShdw>
              </a:effectLst>
            </a:endParaRP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31" name="object 20">
            <a:extLst>
              <a:ext uri="{FF2B5EF4-FFF2-40B4-BE49-F238E27FC236}">
                <a16:creationId xmlns:a16="http://schemas.microsoft.com/office/drawing/2014/main" id="{ED926001-C4D7-4803-9951-1187CDF9A75F}"/>
              </a:ext>
            </a:extLst>
          </p:cNvPr>
          <p:cNvSpPr txBox="1"/>
          <p:nvPr/>
        </p:nvSpPr>
        <p:spPr>
          <a:xfrm>
            <a:off x="10721420" y="6947231"/>
            <a:ext cx="274320" cy="224154"/>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45"/>
              </a:lnSpc>
            </a:pPr>
            <a:fld id="{81D60167-4931-47E6-BA6A-407CBD079E47}" type="slidenum">
              <a:rPr lang="en-US" smtClean="0"/>
              <a:pPr marL="38100">
                <a:lnSpc>
                  <a:spcPts val="1645"/>
                </a:lnSpc>
              </a:pPr>
              <a:t>182</a:t>
            </a:fld>
            <a:endParaRPr lang="en-US"/>
          </a:p>
        </p:txBody>
      </p:sp>
      <p:sp>
        <p:nvSpPr>
          <p:cNvPr id="36" name="object 5">
            <a:extLst>
              <a:ext uri="{FF2B5EF4-FFF2-40B4-BE49-F238E27FC236}">
                <a16:creationId xmlns:a16="http://schemas.microsoft.com/office/drawing/2014/main" id="{EEFE8138-880C-40A3-A610-1E916FAEC6C7}"/>
              </a:ext>
            </a:extLst>
          </p:cNvPr>
          <p:cNvSpPr txBox="1"/>
          <p:nvPr/>
        </p:nvSpPr>
        <p:spPr>
          <a:xfrm>
            <a:off x="652046" y="1763637"/>
            <a:ext cx="4145842" cy="861774"/>
          </a:xfrm>
          <a:prstGeom prst="rect">
            <a:avLst/>
          </a:prstGeom>
        </p:spPr>
        <p:txBody>
          <a:bodyPr vert="horz" wrap="square" lIns="0" tIns="71120" rIns="0" bIns="0" rtlCol="0">
            <a:spAutoFit/>
          </a:bodyPr>
          <a:lstStyle>
            <a:defPPr>
              <a:defRPr lang="en-US"/>
            </a:defPPr>
          </a:lstStyle>
          <a:p>
            <a:pPr marL="12700">
              <a:lnSpc>
                <a:spcPct val="100000"/>
              </a:lnSpc>
              <a:spcBef>
                <a:spcPts val="560"/>
              </a:spcBef>
            </a:pPr>
            <a:r>
              <a:rPr sz="2400" spc="-10">
                <a:cs typeface="Liberation Sans"/>
              </a:rPr>
              <a:t>Instruction </a:t>
            </a:r>
            <a:r>
              <a:rPr sz="2400" spc="-5">
                <a:cs typeface="Liberation Sans"/>
              </a:rPr>
              <a:t>LGDT</a:t>
            </a:r>
            <a:endParaRPr sz="2400">
              <a:cs typeface="Liberation Sans"/>
            </a:endParaRPr>
          </a:p>
          <a:p>
            <a:pPr marL="12700">
              <a:lnSpc>
                <a:spcPct val="100000"/>
              </a:lnSpc>
              <a:spcBef>
                <a:spcPts val="409"/>
              </a:spcBef>
            </a:pPr>
            <a:r>
              <a:rPr sz="2400" spc="-5">
                <a:cs typeface="Liberation Sans"/>
              </a:rPr>
              <a:t>Each CPU has its </a:t>
            </a:r>
            <a:r>
              <a:rPr sz="2400" spc="-10">
                <a:cs typeface="Liberation Sans"/>
              </a:rPr>
              <a:t>own</a:t>
            </a:r>
            <a:r>
              <a:rPr sz="2400" spc="-45">
                <a:cs typeface="Liberation Sans"/>
              </a:rPr>
              <a:t> </a:t>
            </a:r>
            <a:r>
              <a:rPr sz="2400" spc="-10">
                <a:cs typeface="Liberation Sans"/>
              </a:rPr>
              <a:t>GDTR</a:t>
            </a:r>
            <a:endParaRPr sz="2400">
              <a:cs typeface="Liberation Sans"/>
            </a:endParaRPr>
          </a:p>
        </p:txBody>
      </p:sp>
      <p:grpSp>
        <p:nvGrpSpPr>
          <p:cNvPr id="37" name="object 6">
            <a:extLst>
              <a:ext uri="{FF2B5EF4-FFF2-40B4-BE49-F238E27FC236}">
                <a16:creationId xmlns:a16="http://schemas.microsoft.com/office/drawing/2014/main" id="{8D77D466-ED3B-4865-94BB-2B971300DC86}"/>
              </a:ext>
            </a:extLst>
          </p:cNvPr>
          <p:cNvGrpSpPr/>
          <p:nvPr/>
        </p:nvGrpSpPr>
        <p:grpSpPr>
          <a:xfrm>
            <a:off x="1308296" y="3742007"/>
            <a:ext cx="4585964" cy="2681580"/>
            <a:chOff x="904647" y="3641497"/>
            <a:chExt cx="3829685" cy="2312035"/>
          </a:xfrm>
        </p:grpSpPr>
        <p:sp>
          <p:nvSpPr>
            <p:cNvPr id="38" name="object 7">
              <a:extLst>
                <a:ext uri="{FF2B5EF4-FFF2-40B4-BE49-F238E27FC236}">
                  <a16:creationId xmlns:a16="http://schemas.microsoft.com/office/drawing/2014/main" id="{61A9FB1F-CD2F-488A-A980-8DB45BD04E27}"/>
                </a:ext>
              </a:extLst>
            </p:cNvPr>
            <p:cNvSpPr/>
            <p:nvPr/>
          </p:nvSpPr>
          <p:spPr>
            <a:xfrm>
              <a:off x="937214" y="3731082"/>
              <a:ext cx="3718742" cy="2212516"/>
            </a:xfrm>
            <a:prstGeom prst="rect">
              <a:avLst/>
            </a:prstGeom>
            <a:blipFill>
              <a:blip r:embed="rId3"/>
              <a:stretch>
                <a:fillRect/>
              </a:stretch>
            </a:blipFill>
          </p:spPr>
          <p:txBody>
            <a:bodyPr wrap="square" lIns="0" tIns="0" rIns="0" bIns="0" rtlCol="0"/>
            <a:lstStyle>
              <a:defPPr>
                <a:defRPr lang="en-US"/>
              </a:defPPr>
            </a:lstStyle>
            <a:p>
              <a:pPr/>
              <a:endParaRPr/>
            </a:p>
          </p:txBody>
        </p:sp>
        <p:sp>
          <p:nvSpPr>
            <p:cNvPr id="39" name="object 8">
              <a:extLst>
                <a:ext uri="{FF2B5EF4-FFF2-40B4-BE49-F238E27FC236}">
                  <a16:creationId xmlns:a16="http://schemas.microsoft.com/office/drawing/2014/main" id="{C9C24436-8482-4A8C-8838-0E5E6325FD4F}"/>
                </a:ext>
              </a:extLst>
            </p:cNvPr>
            <p:cNvSpPr/>
            <p:nvPr/>
          </p:nvSpPr>
          <p:spPr>
            <a:xfrm>
              <a:off x="909320" y="3646169"/>
              <a:ext cx="3820160" cy="2302510"/>
            </a:xfrm>
            <a:custGeom>
              <a:rect l="l" t="t" r="r" b="b"/>
              <a:pathLst>
                <a:path w="3820160" h="2302510">
                  <a:moveTo>
                    <a:pt x="0" y="0"/>
                  </a:moveTo>
                  <a:lnTo>
                    <a:pt x="3820159" y="0"/>
                  </a:lnTo>
                  <a:lnTo>
                    <a:pt x="3820159" y="2302510"/>
                  </a:lnTo>
                  <a:lnTo>
                    <a:pt x="0" y="2302510"/>
                  </a:lnTo>
                  <a:lnTo>
                    <a:pt x="0" y="0"/>
                  </a:lnTo>
                  <a:close/>
                </a:path>
              </a:pathLst>
            </a:custGeom>
            <a:ln w="9344">
              <a:solidFill>
                <a:srgbClr val="000000"/>
              </a:solidFill>
            </a:ln>
          </p:spPr>
          <p:txBody>
            <a:bodyPr wrap="square" lIns="0" tIns="0" rIns="0" bIns="0" rtlCol="0"/>
            <a:lstStyle>
              <a:defPPr>
                <a:defRPr lang="en-US"/>
              </a:defPPr>
            </a:lstStyle>
            <a:p>
              <a:pPr/>
              <a:endParaRPr/>
            </a:p>
          </p:txBody>
        </p:sp>
      </p:grpSp>
      <p:grpSp>
        <p:nvGrpSpPr>
          <p:cNvPr id="40" name="object 9">
            <a:extLst>
              <a:ext uri="{FF2B5EF4-FFF2-40B4-BE49-F238E27FC236}">
                <a16:creationId xmlns:a16="http://schemas.microsoft.com/office/drawing/2014/main" id="{60B4A2BC-27A5-45C3-AA33-08C518DCDCDF}"/>
              </a:ext>
            </a:extLst>
          </p:cNvPr>
          <p:cNvGrpSpPr/>
          <p:nvPr/>
        </p:nvGrpSpPr>
        <p:grpSpPr>
          <a:xfrm>
            <a:off x="4787345" y="1210844"/>
            <a:ext cx="6568785" cy="2426492"/>
            <a:chOff x="3114675" y="1512977"/>
            <a:chExt cx="5934075" cy="2002155"/>
          </a:xfrm>
        </p:grpSpPr>
        <p:sp>
          <p:nvSpPr>
            <p:cNvPr id="41" name="object 10">
              <a:extLst>
                <a:ext uri="{FF2B5EF4-FFF2-40B4-BE49-F238E27FC236}">
                  <a16:creationId xmlns:a16="http://schemas.microsoft.com/office/drawing/2014/main" id="{16F51671-A079-4684-B4D9-DF6B2BD17B25}"/>
                </a:ext>
              </a:extLst>
            </p:cNvPr>
            <p:cNvSpPr/>
            <p:nvPr/>
          </p:nvSpPr>
          <p:spPr>
            <a:xfrm>
              <a:off x="3506620" y="1522730"/>
              <a:ext cx="5477796" cy="1895187"/>
            </a:xfrm>
            <a:prstGeom prst="rect">
              <a:avLst/>
            </a:prstGeom>
            <a:blipFill>
              <a:blip r:embed="rId4"/>
              <a:stretch>
                <a:fillRect/>
              </a:stretch>
            </a:blipFill>
          </p:spPr>
          <p:txBody>
            <a:bodyPr wrap="square" lIns="0" tIns="0" rIns="0" bIns="0" rtlCol="0"/>
            <a:lstStyle>
              <a:defPPr>
                <a:defRPr lang="en-US"/>
              </a:defPPr>
            </a:lstStyle>
            <a:p>
              <a:pPr/>
              <a:endParaRPr/>
            </a:p>
          </p:txBody>
        </p:sp>
        <p:sp>
          <p:nvSpPr>
            <p:cNvPr id="42" name="object 11">
              <a:extLst>
                <a:ext uri="{FF2B5EF4-FFF2-40B4-BE49-F238E27FC236}">
                  <a16:creationId xmlns:a16="http://schemas.microsoft.com/office/drawing/2014/main" id="{F48A26E0-6D63-4CE8-86B4-5487F200C808}"/>
                </a:ext>
              </a:extLst>
            </p:cNvPr>
            <p:cNvSpPr/>
            <p:nvPr/>
          </p:nvSpPr>
          <p:spPr>
            <a:xfrm>
              <a:off x="3423919" y="1517650"/>
              <a:ext cx="5619750" cy="1916430"/>
            </a:xfrm>
            <a:custGeom>
              <a:rect l="l" t="t" r="r" b="b"/>
              <a:pathLst>
                <a:path w="5619750" h="1916429">
                  <a:moveTo>
                    <a:pt x="0" y="0"/>
                  </a:moveTo>
                  <a:lnTo>
                    <a:pt x="5619750" y="0"/>
                  </a:lnTo>
                  <a:lnTo>
                    <a:pt x="5619750" y="1916429"/>
                  </a:lnTo>
                  <a:lnTo>
                    <a:pt x="0" y="1916429"/>
                  </a:lnTo>
                  <a:lnTo>
                    <a:pt x="0" y="0"/>
                  </a:lnTo>
                  <a:close/>
                </a:path>
              </a:pathLst>
            </a:custGeom>
            <a:ln w="9344">
              <a:solidFill>
                <a:srgbClr val="000000"/>
              </a:solidFill>
            </a:ln>
          </p:spPr>
          <p:txBody>
            <a:bodyPr wrap="square" lIns="0" tIns="0" rIns="0" bIns="0" rtlCol="0"/>
            <a:lstStyle>
              <a:defPPr>
                <a:defRPr lang="en-US"/>
              </a:defPPr>
            </a:lstStyle>
            <a:p>
              <a:pPr/>
              <a:endParaRPr/>
            </a:p>
          </p:txBody>
        </p:sp>
        <p:sp>
          <p:nvSpPr>
            <p:cNvPr id="43" name="object 12">
              <a:extLst>
                <a:ext uri="{FF2B5EF4-FFF2-40B4-BE49-F238E27FC236}">
                  <a16:creationId xmlns:a16="http://schemas.microsoft.com/office/drawing/2014/main" id="{4C489986-38E4-4C10-860C-753626D00812}"/>
                </a:ext>
              </a:extLst>
            </p:cNvPr>
            <p:cNvSpPr/>
            <p:nvPr/>
          </p:nvSpPr>
          <p:spPr>
            <a:xfrm>
              <a:off x="3124199" y="3200400"/>
              <a:ext cx="3505200" cy="304800"/>
            </a:xfrm>
            <a:custGeom>
              <a:rect l="l" t="t" r="r" b="b"/>
              <a:pathLst>
                <a:path w="3505200" h="304800">
                  <a:moveTo>
                    <a:pt x="1752600" y="0"/>
                  </a:moveTo>
                  <a:lnTo>
                    <a:pt x="1834809" y="151"/>
                  </a:lnTo>
                  <a:lnTo>
                    <a:pt x="1915869" y="603"/>
                  </a:lnTo>
                  <a:lnTo>
                    <a:pt x="1995712" y="1349"/>
                  </a:lnTo>
                  <a:lnTo>
                    <a:pt x="2074270" y="2383"/>
                  </a:lnTo>
                  <a:lnTo>
                    <a:pt x="2151476" y="3699"/>
                  </a:lnTo>
                  <a:lnTo>
                    <a:pt x="2227262" y="5291"/>
                  </a:lnTo>
                  <a:lnTo>
                    <a:pt x="2301560" y="7154"/>
                  </a:lnTo>
                  <a:lnTo>
                    <a:pt x="2374304" y="9281"/>
                  </a:lnTo>
                  <a:lnTo>
                    <a:pt x="2445424" y="11668"/>
                  </a:lnTo>
                  <a:lnTo>
                    <a:pt x="2514854" y="14307"/>
                  </a:lnTo>
                  <a:lnTo>
                    <a:pt x="2582526" y="17193"/>
                  </a:lnTo>
                  <a:lnTo>
                    <a:pt x="2648373" y="20319"/>
                  </a:lnTo>
                  <a:lnTo>
                    <a:pt x="2712326" y="23682"/>
                  </a:lnTo>
                  <a:lnTo>
                    <a:pt x="2774318" y="27273"/>
                  </a:lnTo>
                  <a:lnTo>
                    <a:pt x="2834282" y="31088"/>
                  </a:lnTo>
                  <a:lnTo>
                    <a:pt x="2892150" y="35120"/>
                  </a:lnTo>
                  <a:lnTo>
                    <a:pt x="2947854" y="39365"/>
                  </a:lnTo>
                  <a:lnTo>
                    <a:pt x="3001327" y="43814"/>
                  </a:lnTo>
                  <a:lnTo>
                    <a:pt x="3052501" y="48464"/>
                  </a:lnTo>
                  <a:lnTo>
                    <a:pt x="3101308" y="53308"/>
                  </a:lnTo>
                  <a:lnTo>
                    <a:pt x="3147681" y="58340"/>
                  </a:lnTo>
                  <a:lnTo>
                    <a:pt x="3191553" y="63554"/>
                  </a:lnTo>
                  <a:lnTo>
                    <a:pt x="3232855" y="68945"/>
                  </a:lnTo>
                  <a:lnTo>
                    <a:pt x="3271520" y="74506"/>
                  </a:lnTo>
                  <a:lnTo>
                    <a:pt x="3340668" y="86116"/>
                  </a:lnTo>
                  <a:lnTo>
                    <a:pt x="3398457" y="98338"/>
                  </a:lnTo>
                  <a:lnTo>
                    <a:pt x="3444345" y="111124"/>
                  </a:lnTo>
                  <a:lnTo>
                    <a:pt x="3489682" y="131259"/>
                  </a:lnTo>
                  <a:lnTo>
                    <a:pt x="3505200" y="152400"/>
                  </a:lnTo>
                  <a:lnTo>
                    <a:pt x="3503453" y="159548"/>
                  </a:lnTo>
                  <a:lnTo>
                    <a:pt x="3462658" y="187084"/>
                  </a:lnTo>
                  <a:lnTo>
                    <a:pt x="3422922" y="200135"/>
                  </a:lnTo>
                  <a:lnTo>
                    <a:pt x="3371016" y="212645"/>
                  </a:lnTo>
                  <a:lnTo>
                    <a:pt x="3307480" y="224567"/>
                  </a:lnTo>
                  <a:lnTo>
                    <a:pt x="3232855" y="235854"/>
                  </a:lnTo>
                  <a:lnTo>
                    <a:pt x="3191553" y="241245"/>
                  </a:lnTo>
                  <a:lnTo>
                    <a:pt x="3147681" y="246459"/>
                  </a:lnTo>
                  <a:lnTo>
                    <a:pt x="3101308" y="251491"/>
                  </a:lnTo>
                  <a:lnTo>
                    <a:pt x="3052501" y="256335"/>
                  </a:lnTo>
                  <a:lnTo>
                    <a:pt x="3001327" y="260984"/>
                  </a:lnTo>
                  <a:lnTo>
                    <a:pt x="2947854" y="265434"/>
                  </a:lnTo>
                  <a:lnTo>
                    <a:pt x="2892150" y="269679"/>
                  </a:lnTo>
                  <a:lnTo>
                    <a:pt x="2834282" y="273711"/>
                  </a:lnTo>
                  <a:lnTo>
                    <a:pt x="2774318" y="277526"/>
                  </a:lnTo>
                  <a:lnTo>
                    <a:pt x="2712326" y="281117"/>
                  </a:lnTo>
                  <a:lnTo>
                    <a:pt x="2648373" y="284479"/>
                  </a:lnTo>
                  <a:lnTo>
                    <a:pt x="2582526" y="287606"/>
                  </a:lnTo>
                  <a:lnTo>
                    <a:pt x="2514854" y="290492"/>
                  </a:lnTo>
                  <a:lnTo>
                    <a:pt x="2445424" y="293131"/>
                  </a:lnTo>
                  <a:lnTo>
                    <a:pt x="2374304" y="295518"/>
                  </a:lnTo>
                  <a:lnTo>
                    <a:pt x="2301560" y="297645"/>
                  </a:lnTo>
                  <a:lnTo>
                    <a:pt x="2227262" y="299508"/>
                  </a:lnTo>
                  <a:lnTo>
                    <a:pt x="2151476" y="301100"/>
                  </a:lnTo>
                  <a:lnTo>
                    <a:pt x="2074270" y="302416"/>
                  </a:lnTo>
                  <a:lnTo>
                    <a:pt x="1995712" y="303450"/>
                  </a:lnTo>
                  <a:lnTo>
                    <a:pt x="1915869" y="304196"/>
                  </a:lnTo>
                  <a:lnTo>
                    <a:pt x="1834809" y="304648"/>
                  </a:lnTo>
                  <a:lnTo>
                    <a:pt x="1752600" y="304800"/>
                  </a:lnTo>
                  <a:lnTo>
                    <a:pt x="1670290" y="304648"/>
                  </a:lnTo>
                  <a:lnTo>
                    <a:pt x="1589141" y="304196"/>
                  </a:lnTo>
                  <a:lnTo>
                    <a:pt x="1509220" y="303450"/>
                  </a:lnTo>
                  <a:lnTo>
                    <a:pt x="1430594" y="302416"/>
                  </a:lnTo>
                  <a:lnTo>
                    <a:pt x="1353331" y="301100"/>
                  </a:lnTo>
                  <a:lnTo>
                    <a:pt x="1277496" y="299508"/>
                  </a:lnTo>
                  <a:lnTo>
                    <a:pt x="1203158" y="297645"/>
                  </a:lnTo>
                  <a:lnTo>
                    <a:pt x="1130383" y="295518"/>
                  </a:lnTo>
                  <a:lnTo>
                    <a:pt x="1059239" y="293131"/>
                  </a:lnTo>
                  <a:lnTo>
                    <a:pt x="989793" y="290492"/>
                  </a:lnTo>
                  <a:lnTo>
                    <a:pt x="922111" y="287606"/>
                  </a:lnTo>
                  <a:lnTo>
                    <a:pt x="856262" y="284480"/>
                  </a:lnTo>
                  <a:lnTo>
                    <a:pt x="792311" y="281117"/>
                  </a:lnTo>
                  <a:lnTo>
                    <a:pt x="730327" y="277526"/>
                  </a:lnTo>
                  <a:lnTo>
                    <a:pt x="670376" y="273711"/>
                  </a:lnTo>
                  <a:lnTo>
                    <a:pt x="612526" y="269679"/>
                  </a:lnTo>
                  <a:lnTo>
                    <a:pt x="556844" y="265434"/>
                  </a:lnTo>
                  <a:lnTo>
                    <a:pt x="503396" y="260985"/>
                  </a:lnTo>
                  <a:lnTo>
                    <a:pt x="452250" y="256335"/>
                  </a:lnTo>
                  <a:lnTo>
                    <a:pt x="403473" y="251491"/>
                  </a:lnTo>
                  <a:lnTo>
                    <a:pt x="357132" y="246459"/>
                  </a:lnTo>
                  <a:lnTo>
                    <a:pt x="313294" y="241245"/>
                  </a:lnTo>
                  <a:lnTo>
                    <a:pt x="272027" y="235854"/>
                  </a:lnTo>
                  <a:lnTo>
                    <a:pt x="233397" y="230293"/>
                  </a:lnTo>
                  <a:lnTo>
                    <a:pt x="164319" y="218683"/>
                  </a:lnTo>
                  <a:lnTo>
                    <a:pt x="106596" y="206461"/>
                  </a:lnTo>
                  <a:lnTo>
                    <a:pt x="60765" y="193675"/>
                  </a:lnTo>
                  <a:lnTo>
                    <a:pt x="15493" y="173540"/>
                  </a:lnTo>
                  <a:lnTo>
                    <a:pt x="0" y="152400"/>
                  </a:lnTo>
                  <a:lnTo>
                    <a:pt x="1743" y="145251"/>
                  </a:lnTo>
                  <a:lnTo>
                    <a:pt x="42478" y="117715"/>
                  </a:lnTo>
                  <a:lnTo>
                    <a:pt x="82161" y="104664"/>
                  </a:lnTo>
                  <a:lnTo>
                    <a:pt x="134004" y="92154"/>
                  </a:lnTo>
                  <a:lnTo>
                    <a:pt x="197472" y="80232"/>
                  </a:lnTo>
                  <a:lnTo>
                    <a:pt x="272027" y="68945"/>
                  </a:lnTo>
                  <a:lnTo>
                    <a:pt x="313294" y="63554"/>
                  </a:lnTo>
                  <a:lnTo>
                    <a:pt x="357132" y="58340"/>
                  </a:lnTo>
                  <a:lnTo>
                    <a:pt x="403473" y="53308"/>
                  </a:lnTo>
                  <a:lnTo>
                    <a:pt x="452250" y="48464"/>
                  </a:lnTo>
                  <a:lnTo>
                    <a:pt x="503396" y="43815"/>
                  </a:lnTo>
                  <a:lnTo>
                    <a:pt x="556844" y="39365"/>
                  </a:lnTo>
                  <a:lnTo>
                    <a:pt x="612526" y="35120"/>
                  </a:lnTo>
                  <a:lnTo>
                    <a:pt x="670376" y="31088"/>
                  </a:lnTo>
                  <a:lnTo>
                    <a:pt x="730327" y="27273"/>
                  </a:lnTo>
                  <a:lnTo>
                    <a:pt x="792311" y="23682"/>
                  </a:lnTo>
                  <a:lnTo>
                    <a:pt x="856262" y="20320"/>
                  </a:lnTo>
                  <a:lnTo>
                    <a:pt x="922111" y="17193"/>
                  </a:lnTo>
                  <a:lnTo>
                    <a:pt x="989793" y="14307"/>
                  </a:lnTo>
                  <a:lnTo>
                    <a:pt x="1059239" y="11668"/>
                  </a:lnTo>
                  <a:lnTo>
                    <a:pt x="1130383" y="9281"/>
                  </a:lnTo>
                  <a:lnTo>
                    <a:pt x="1203158" y="7154"/>
                  </a:lnTo>
                  <a:lnTo>
                    <a:pt x="1277496" y="5291"/>
                  </a:lnTo>
                  <a:lnTo>
                    <a:pt x="1353331" y="3699"/>
                  </a:lnTo>
                  <a:lnTo>
                    <a:pt x="1430594" y="2383"/>
                  </a:lnTo>
                  <a:lnTo>
                    <a:pt x="1509220" y="1349"/>
                  </a:lnTo>
                  <a:lnTo>
                    <a:pt x="1589141" y="603"/>
                  </a:lnTo>
                  <a:lnTo>
                    <a:pt x="1670290" y="151"/>
                  </a:lnTo>
                  <a:lnTo>
                    <a:pt x="1752600" y="0"/>
                  </a:lnTo>
                  <a:close/>
                </a:path>
                <a:path w="3505200" h="304800">
                  <a:moveTo>
                    <a:pt x="0" y="0"/>
                  </a:moveTo>
                  <a:lnTo>
                    <a:pt x="0" y="0"/>
                  </a:lnTo>
                </a:path>
                <a:path w="3505200" h="304800">
                  <a:moveTo>
                    <a:pt x="3505200" y="304800"/>
                  </a:moveTo>
                  <a:lnTo>
                    <a:pt x="3505200" y="304800"/>
                  </a:lnTo>
                </a:path>
              </a:pathLst>
            </a:custGeom>
            <a:ln w="19048">
              <a:solidFill>
                <a:srgbClr val="FF0000"/>
              </a:solidFill>
            </a:ln>
          </p:spPr>
          <p:txBody>
            <a:bodyPr wrap="square" lIns="0" tIns="0" rIns="0" bIns="0" rtlCol="0"/>
            <a:lstStyle>
              <a:defPPr>
                <a:defRPr lang="en-US"/>
              </a:defPPr>
            </a:lstStyle>
            <a:p>
              <a:pPr/>
              <a:endParaRPr/>
            </a:p>
          </p:txBody>
        </p:sp>
      </p:grpSp>
    </p:spTree>
    <p:extLst>
      <p:ext uri="{BB962C8B-B14F-4D97-AF65-F5344CB8AC3E}">
        <p14:creationId xmlns:p14="http://schemas.microsoft.com/office/powerpoint/2010/main" val="23190476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8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spc="-5"/>
              <a:t>Segmentation + Paging in x86</a:t>
            </a:r>
            <a:endParaRPr lang="en-US" sz="4400" b="1">
              <a:effectLst>
                <a:outerShdw blurRad="38100" dist="38100" dir="2700000" algn="tl">
                  <a:srgbClr val="000000">
                    <a:alpha val="43137"/>
                  </a:srgbClr>
                </a:outerShdw>
              </a:effectLst>
            </a:endParaRP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31" name="object 20">
            <a:extLst>
              <a:ext uri="{FF2B5EF4-FFF2-40B4-BE49-F238E27FC236}">
                <a16:creationId xmlns:a16="http://schemas.microsoft.com/office/drawing/2014/main" id="{ED926001-C4D7-4803-9951-1187CDF9A75F}"/>
              </a:ext>
            </a:extLst>
          </p:cNvPr>
          <p:cNvSpPr txBox="1"/>
          <p:nvPr/>
        </p:nvSpPr>
        <p:spPr>
          <a:xfrm>
            <a:off x="10721420" y="6947231"/>
            <a:ext cx="274320" cy="224154"/>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45"/>
              </a:lnSpc>
            </a:pPr>
            <a:fld id="{81D60167-4931-47E6-BA6A-407CBD079E47}" type="slidenum">
              <a:rPr lang="en-US" smtClean="0"/>
              <a:pPr marL="38100">
                <a:lnSpc>
                  <a:spcPts val="1645"/>
                </a:lnSpc>
              </a:pPr>
              <a:t>183</a:t>
            </a:fld>
            <a:endParaRPr lang="en-US"/>
          </a:p>
        </p:txBody>
      </p:sp>
      <p:grpSp>
        <p:nvGrpSpPr>
          <p:cNvPr id="45" name="Group 44">
            <a:extLst>
              <a:ext uri="{FF2B5EF4-FFF2-40B4-BE49-F238E27FC236}">
                <a16:creationId xmlns:a16="http://schemas.microsoft.com/office/drawing/2014/main" id="{673371F3-E3DB-48B2-A282-E3D5AAAC14FB}"/>
              </a:ext>
            </a:extLst>
          </p:cNvPr>
          <p:cNvGrpSpPr/>
          <p:nvPr/>
        </p:nvGrpSpPr>
        <p:grpSpPr>
          <a:xfrm>
            <a:off x="1463529" y="2025451"/>
            <a:ext cx="8458200" cy="2786380"/>
            <a:chOff x="1590821" y="3756716"/>
            <a:chExt cx="8458200" cy="2786380"/>
          </a:xfrm>
        </p:grpSpPr>
        <p:sp>
          <p:nvSpPr>
            <p:cNvPr id="46" name="object 3">
              <a:extLst>
                <a:ext uri="{FF2B5EF4-FFF2-40B4-BE49-F238E27FC236}">
                  <a16:creationId xmlns:a16="http://schemas.microsoft.com/office/drawing/2014/main" id="{F3C57022-48E7-4829-BF93-2D03ECD7B56D}"/>
                </a:ext>
              </a:extLst>
            </p:cNvPr>
            <p:cNvSpPr txBox="1"/>
            <p:nvPr/>
          </p:nvSpPr>
          <p:spPr>
            <a:xfrm>
              <a:off x="1590821" y="4561896"/>
              <a:ext cx="1295400" cy="685800"/>
            </a:xfrm>
            <a:prstGeom prst="rect">
              <a:avLst/>
            </a:prstGeom>
            <a:solidFill>
              <a:srgbClr val="BADFE2"/>
            </a:solidFill>
            <a:ln w="9344">
              <a:solidFill>
                <a:srgbClr val="000000"/>
              </a:solidFill>
            </a:ln>
          </p:spPr>
          <p:txBody>
            <a:bodyPr vert="horz" wrap="square" lIns="0" tIns="205740" rIns="0" bIns="0" rtlCol="0">
              <a:spAutoFit/>
            </a:bodyPr>
            <a:lstStyle>
              <a:defPPr>
                <a:defRPr lang="en-US"/>
              </a:defPPr>
            </a:lstStyle>
            <a:p>
              <a:pPr marL="406400">
                <a:lnSpc>
                  <a:spcPct val="100000"/>
                </a:lnSpc>
                <a:spcBef>
                  <a:spcPts val="1620"/>
                </a:spcBef>
              </a:pPr>
              <a:r>
                <a:rPr sz="1800" spc="-5">
                  <a:latin typeface="Liberation Sans"/>
                  <a:cs typeface="Liberation Sans"/>
                </a:rPr>
                <a:t>CPU</a:t>
              </a:r>
              <a:endParaRPr sz="1800">
                <a:latin typeface="Liberation Sans"/>
                <a:cs typeface="Liberation Sans"/>
              </a:endParaRPr>
            </a:p>
          </p:txBody>
        </p:sp>
        <p:grpSp>
          <p:nvGrpSpPr>
            <p:cNvPr id="48" name="object 4">
              <a:extLst>
                <a:ext uri="{FF2B5EF4-FFF2-40B4-BE49-F238E27FC236}">
                  <a16:creationId xmlns:a16="http://schemas.microsoft.com/office/drawing/2014/main" id="{19F18BFF-58F6-42C4-A92B-84B2C69FA294}"/>
                </a:ext>
              </a:extLst>
            </p:cNvPr>
            <p:cNvGrpSpPr/>
            <p:nvPr/>
          </p:nvGrpSpPr>
          <p:grpSpPr>
            <a:xfrm>
              <a:off x="2886221" y="4904796"/>
              <a:ext cx="1219200" cy="76200"/>
              <a:chOff x="1752600" y="2705100"/>
              <a:chExt cx="1219200" cy="76200"/>
            </a:xfrm>
          </p:grpSpPr>
          <p:sp>
            <p:nvSpPr>
              <p:cNvPr id="64" name="object 5">
                <a:extLst>
                  <a:ext uri="{FF2B5EF4-FFF2-40B4-BE49-F238E27FC236}">
                    <a16:creationId xmlns:a16="http://schemas.microsoft.com/office/drawing/2014/main" id="{5862AE2A-C6AC-4686-9999-F2A7814F5FA1}"/>
                  </a:ext>
                </a:extLst>
              </p:cNvPr>
              <p:cNvSpPr/>
              <p:nvPr/>
            </p:nvSpPr>
            <p:spPr>
              <a:xfrm>
                <a:off x="1752600" y="2743200"/>
                <a:ext cx="1148080" cy="0"/>
              </a:xfrm>
              <a:custGeom>
                <a:rect l="l" t="t" r="r" b="b"/>
                <a:pathLst>
                  <a:path w="1148080">
                    <a:moveTo>
                      <a:pt x="0" y="0"/>
                    </a:moveTo>
                    <a:lnTo>
                      <a:pt x="1148080" y="0"/>
                    </a:lnTo>
                  </a:path>
                </a:pathLst>
              </a:custGeom>
              <a:ln w="9344">
                <a:solidFill>
                  <a:srgbClr val="000000"/>
                </a:solidFill>
              </a:ln>
            </p:spPr>
            <p:txBody>
              <a:bodyPr wrap="square" lIns="0" tIns="0" rIns="0" bIns="0" rtlCol="0"/>
              <a:lstStyle>
                <a:defPPr>
                  <a:defRPr lang="en-US"/>
                </a:defPPr>
              </a:lstStyle>
              <a:p>
                <a:pPr/>
                <a:endParaRPr/>
              </a:p>
            </p:txBody>
          </p:sp>
          <p:sp>
            <p:nvSpPr>
              <p:cNvPr id="65" name="object 6">
                <a:extLst>
                  <a:ext uri="{FF2B5EF4-FFF2-40B4-BE49-F238E27FC236}">
                    <a16:creationId xmlns:a16="http://schemas.microsoft.com/office/drawing/2014/main" id="{B655C2F0-FC1C-4F44-A022-E6F20229B5F4}"/>
                  </a:ext>
                </a:extLst>
              </p:cNvPr>
              <p:cNvSpPr/>
              <p:nvPr/>
            </p:nvSpPr>
            <p:spPr>
              <a:xfrm>
                <a:off x="2895600" y="2705100"/>
                <a:ext cx="76200" cy="76200"/>
              </a:xfrm>
              <a:custGeom>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defPPr>
                  <a:defRPr lang="en-US"/>
                </a:defPPr>
              </a:lstStyle>
              <a:p>
                <a:pPr/>
                <a:endParaRPr/>
              </a:p>
            </p:txBody>
          </p:sp>
        </p:grpSp>
        <p:sp>
          <p:nvSpPr>
            <p:cNvPr id="49" name="object 7">
              <a:extLst>
                <a:ext uri="{FF2B5EF4-FFF2-40B4-BE49-F238E27FC236}">
                  <a16:creationId xmlns:a16="http://schemas.microsoft.com/office/drawing/2014/main" id="{284080C7-2B8C-4FB4-9B50-3BB45FDFAFA4}"/>
                </a:ext>
              </a:extLst>
            </p:cNvPr>
            <p:cNvSpPr txBox="1"/>
            <p:nvPr/>
          </p:nvSpPr>
          <p:spPr>
            <a:xfrm>
              <a:off x="3093231" y="3756716"/>
              <a:ext cx="862330" cy="574040"/>
            </a:xfrm>
            <a:prstGeom prst="rect">
              <a:avLst/>
            </a:prstGeom>
          </p:spPr>
          <p:txBody>
            <a:bodyPr vert="horz" wrap="square" lIns="0" tIns="12700" rIns="0" bIns="0" rtlCol="0">
              <a:spAutoFit/>
            </a:bodyPr>
            <a:lstStyle>
              <a:defPPr>
                <a:defRPr lang="en-US"/>
              </a:defPPr>
            </a:lstStyle>
            <a:p>
              <a:pPr marL="12700" marR="5080" indent="26670">
                <a:lnSpc>
                  <a:spcPct val="100000"/>
                </a:lnSpc>
                <a:spcBef>
                  <a:spcPts val="100"/>
                </a:spcBef>
              </a:pPr>
              <a:r>
                <a:rPr sz="1800" spc="-10">
                  <a:solidFill>
                    <a:srgbClr val="3333FF"/>
                  </a:solidFill>
                  <a:latin typeface="Liberation Sans"/>
                  <a:cs typeface="Liberation Sans"/>
                </a:rPr>
                <a:t>Logical  </a:t>
              </a:r>
              <a:r>
                <a:rPr sz="1800" spc="-5">
                  <a:solidFill>
                    <a:srgbClr val="3333FF"/>
                  </a:solidFill>
                  <a:latin typeface="Liberation Sans"/>
                  <a:cs typeface="Liberation Sans"/>
                </a:rPr>
                <a:t>Ad</a:t>
              </a:r>
              <a:r>
                <a:rPr sz="1800" spc="-15">
                  <a:solidFill>
                    <a:srgbClr val="3333FF"/>
                  </a:solidFill>
                  <a:latin typeface="Liberation Sans"/>
                  <a:cs typeface="Liberation Sans"/>
                </a:rPr>
                <a:t>d</a:t>
              </a:r>
              <a:r>
                <a:rPr sz="1800">
                  <a:solidFill>
                    <a:srgbClr val="3333FF"/>
                  </a:solidFill>
                  <a:latin typeface="Liberation Sans"/>
                  <a:cs typeface="Liberation Sans"/>
                </a:rPr>
                <a:t>ress</a:t>
              </a:r>
              <a:endParaRPr sz="1800">
                <a:latin typeface="Liberation Sans"/>
                <a:cs typeface="Liberation Sans"/>
              </a:endParaRPr>
            </a:p>
          </p:txBody>
        </p:sp>
        <p:sp>
          <p:nvSpPr>
            <p:cNvPr id="50" name="object 8">
              <a:extLst>
                <a:ext uri="{FF2B5EF4-FFF2-40B4-BE49-F238E27FC236}">
                  <a16:creationId xmlns:a16="http://schemas.microsoft.com/office/drawing/2014/main" id="{47A163CC-8DB2-4D30-A8EB-FF7389B51150}"/>
                </a:ext>
              </a:extLst>
            </p:cNvPr>
            <p:cNvSpPr txBox="1"/>
            <p:nvPr/>
          </p:nvSpPr>
          <p:spPr>
            <a:xfrm>
              <a:off x="3113550" y="4306625"/>
              <a:ext cx="768350" cy="1095172"/>
            </a:xfrm>
            <a:prstGeom prst="rect">
              <a:avLst/>
            </a:prstGeom>
          </p:spPr>
          <p:txBody>
            <a:bodyPr vert="horz" wrap="square" lIns="0" tIns="12700" rIns="0" bIns="0" rtlCol="0">
              <a:spAutoFit/>
            </a:bodyPr>
            <a:lstStyle>
              <a:defPPr>
                <a:defRPr lang="en-US"/>
              </a:defPPr>
            </a:lstStyle>
            <a:p>
              <a:pPr algn="ctr">
                <a:lnSpc>
                  <a:spcPts val="1675"/>
                </a:lnSpc>
                <a:spcBef>
                  <a:spcPts val="100"/>
                </a:spcBef>
              </a:pPr>
              <a:r>
                <a:rPr sz="1400">
                  <a:solidFill>
                    <a:srgbClr val="3333FF"/>
                  </a:solidFill>
                  <a:latin typeface="Liberation Sans"/>
                  <a:cs typeface="Liberation Sans"/>
                </a:rPr>
                <a:t>(</a:t>
              </a:r>
              <a:r>
                <a:rPr sz="1400" spc="5">
                  <a:solidFill>
                    <a:srgbClr val="3333FF"/>
                  </a:solidFill>
                  <a:latin typeface="Liberation Sans"/>
                  <a:cs typeface="Liberation Sans"/>
                </a:rPr>
                <a:t>s</a:t>
              </a:r>
              <a:r>
                <a:rPr sz="1400" spc="-5">
                  <a:solidFill>
                    <a:srgbClr val="3333FF"/>
                  </a:solidFill>
                  <a:latin typeface="Liberation Sans"/>
                  <a:cs typeface="Liberation Sans"/>
                </a:rPr>
                <a:t>eg</a:t>
              </a:r>
              <a:r>
                <a:rPr sz="1400">
                  <a:solidFill>
                    <a:srgbClr val="3333FF"/>
                  </a:solidFill>
                  <a:latin typeface="Liberation Sans"/>
                  <a:cs typeface="Liberation Sans"/>
                </a:rPr>
                <a:t>m</a:t>
              </a:r>
              <a:r>
                <a:rPr sz="1400" spc="-5">
                  <a:solidFill>
                    <a:srgbClr val="3333FF"/>
                  </a:solidFill>
                  <a:latin typeface="Liberation Sans"/>
                  <a:cs typeface="Liberation Sans"/>
                </a:rPr>
                <a:t>ent</a:t>
              </a:r>
              <a:endParaRPr sz="1400">
                <a:latin typeface="Liberation Sans"/>
                <a:cs typeface="Liberation Sans"/>
              </a:endParaRPr>
            </a:p>
            <a:p>
              <a:pPr marL="53975" algn="ctr">
                <a:lnSpc>
                  <a:spcPts val="1675"/>
                </a:lnSpc>
              </a:pPr>
              <a:r>
                <a:rPr sz="1400">
                  <a:solidFill>
                    <a:srgbClr val="3333FF"/>
                  </a:solidFill>
                  <a:latin typeface="Liberation Sans"/>
                  <a:cs typeface="Liberation Sans"/>
                </a:rPr>
                <a:t>+</a:t>
              </a:r>
              <a:endParaRPr sz="1400">
                <a:latin typeface="Liberation Sans"/>
                <a:cs typeface="Liberation Sans"/>
              </a:endParaRPr>
            </a:p>
            <a:p>
              <a:pPr marL="52069" algn="ctr">
                <a:lnSpc>
                  <a:spcPct val="100000"/>
                </a:lnSpc>
              </a:pPr>
              <a:r>
                <a:rPr sz="1400" spc="-5">
                  <a:solidFill>
                    <a:srgbClr val="3333FF"/>
                  </a:solidFill>
                  <a:latin typeface="Liberation Sans"/>
                  <a:cs typeface="Liberation Sans"/>
                </a:rPr>
                <a:t>offset)</a:t>
              </a:r>
              <a:endParaRPr lang="en-US" sz="1400" spc="-5">
                <a:solidFill>
                  <a:srgbClr val="3333FF"/>
                </a:solidFill>
                <a:latin typeface="Liberation Sans"/>
                <a:cs typeface="Liberation Sans"/>
              </a:endParaRPr>
            </a:p>
            <a:p>
              <a:pPr marL="52069" algn="ctr">
                <a:lnSpc>
                  <a:spcPct val="100000"/>
                </a:lnSpc>
              </a:pPr>
              <a:endParaRPr lang="en-US" sz="1400" spc="-5">
                <a:solidFill>
                  <a:srgbClr val="3333FF"/>
                </a:solidFill>
                <a:latin typeface="Liberation Sans"/>
                <a:cs typeface="Liberation Sans"/>
              </a:endParaRPr>
            </a:p>
            <a:p>
              <a:pPr marL="52069" algn="ctr">
                <a:lnSpc>
                  <a:spcPct val="100000"/>
                </a:lnSpc>
              </a:pPr>
              <a:r>
                <a:rPr lang="en-US" sz="1400" spc="-5">
                  <a:solidFill>
                    <a:srgbClr val="3333FF"/>
                  </a:solidFill>
                  <a:latin typeface="Liberation Sans"/>
                  <a:cs typeface="Liberation Sans"/>
                </a:rPr>
                <a:t>48 Bits</a:t>
              </a:r>
              <a:endParaRPr sz="1400">
                <a:latin typeface="Liberation Sans"/>
                <a:cs typeface="Liberation Sans"/>
              </a:endParaRPr>
            </a:p>
          </p:txBody>
        </p:sp>
        <p:sp>
          <p:nvSpPr>
            <p:cNvPr id="51" name="object 9">
              <a:extLst>
                <a:ext uri="{FF2B5EF4-FFF2-40B4-BE49-F238E27FC236}">
                  <a16:creationId xmlns:a16="http://schemas.microsoft.com/office/drawing/2014/main" id="{9A779286-7C91-46A9-8406-7FC78B1A7C30}"/>
                </a:ext>
              </a:extLst>
            </p:cNvPr>
            <p:cNvSpPr txBox="1"/>
            <p:nvPr/>
          </p:nvSpPr>
          <p:spPr>
            <a:xfrm>
              <a:off x="4105421" y="4561896"/>
              <a:ext cx="1524000" cy="762000"/>
            </a:xfrm>
            <a:prstGeom prst="rect">
              <a:avLst/>
            </a:prstGeom>
            <a:solidFill>
              <a:srgbClr val="BADFE2"/>
            </a:solidFill>
            <a:ln w="9344">
              <a:solidFill>
                <a:srgbClr val="000000"/>
              </a:solidFill>
            </a:ln>
          </p:spPr>
          <p:txBody>
            <a:bodyPr vert="horz" wrap="square" lIns="0" tIns="106680" rIns="0" bIns="0" rtlCol="0">
              <a:spAutoFit/>
            </a:bodyPr>
            <a:lstStyle>
              <a:defPPr>
                <a:defRPr lang="en-US"/>
              </a:defPPr>
            </a:lstStyle>
            <a:p>
              <a:pPr marL="558800" marR="51435" indent="-500380">
                <a:lnSpc>
                  <a:spcPct val="100000"/>
                </a:lnSpc>
                <a:spcBef>
                  <a:spcPts val="840"/>
                </a:spcBef>
              </a:pPr>
              <a:r>
                <a:rPr sz="1800" spc="-5">
                  <a:latin typeface="Liberation Sans"/>
                  <a:cs typeface="Liberation Sans"/>
                </a:rPr>
                <a:t>Se</a:t>
              </a:r>
              <a:r>
                <a:rPr sz="1800" spc="-15">
                  <a:latin typeface="Liberation Sans"/>
                  <a:cs typeface="Liberation Sans"/>
                </a:rPr>
                <a:t>g</a:t>
              </a:r>
              <a:r>
                <a:rPr sz="1800">
                  <a:latin typeface="Liberation Sans"/>
                  <a:cs typeface="Liberation Sans"/>
                </a:rPr>
                <a:t>me</a:t>
              </a:r>
              <a:r>
                <a:rPr sz="1800" spc="-15">
                  <a:latin typeface="Liberation Sans"/>
                  <a:cs typeface="Liberation Sans"/>
                </a:rPr>
                <a:t>n</a:t>
              </a:r>
              <a:r>
                <a:rPr sz="1800" spc="5">
                  <a:latin typeface="Liberation Sans"/>
                  <a:cs typeface="Liberation Sans"/>
                </a:rPr>
                <a:t>t</a:t>
              </a:r>
              <a:r>
                <a:rPr sz="1800" spc="-15">
                  <a:latin typeface="Liberation Sans"/>
                  <a:cs typeface="Liberation Sans"/>
                </a:rPr>
                <a:t>a</a:t>
              </a:r>
              <a:r>
                <a:rPr sz="1800" spc="5">
                  <a:latin typeface="Liberation Sans"/>
                  <a:cs typeface="Liberation Sans"/>
                </a:rPr>
                <a:t>t</a:t>
              </a:r>
              <a:r>
                <a:rPr sz="1800" spc="-10">
                  <a:latin typeface="Liberation Sans"/>
                  <a:cs typeface="Liberation Sans"/>
                </a:rPr>
                <a:t>i</a:t>
              </a:r>
              <a:r>
                <a:rPr sz="1800" spc="-5">
                  <a:latin typeface="Liberation Sans"/>
                  <a:cs typeface="Liberation Sans"/>
                </a:rPr>
                <a:t>on  Unit</a:t>
              </a:r>
              <a:endParaRPr sz="1800">
                <a:latin typeface="Liberation Sans"/>
                <a:cs typeface="Liberation Sans"/>
              </a:endParaRPr>
            </a:p>
          </p:txBody>
        </p:sp>
        <p:sp>
          <p:nvSpPr>
            <p:cNvPr id="52" name="object 10">
              <a:extLst>
                <a:ext uri="{FF2B5EF4-FFF2-40B4-BE49-F238E27FC236}">
                  <a16:creationId xmlns:a16="http://schemas.microsoft.com/office/drawing/2014/main" id="{6B40D207-E577-4DFA-9CC6-3411188FB712}"/>
                </a:ext>
              </a:extLst>
            </p:cNvPr>
            <p:cNvSpPr txBox="1"/>
            <p:nvPr/>
          </p:nvSpPr>
          <p:spPr>
            <a:xfrm>
              <a:off x="5888500" y="4334566"/>
              <a:ext cx="658495"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spc="-15">
                  <a:solidFill>
                    <a:srgbClr val="3333FF"/>
                  </a:solidFill>
                  <a:latin typeface="Liberation Sans"/>
                  <a:cs typeface="Liberation Sans"/>
                </a:rPr>
                <a:t>L</a:t>
              </a:r>
              <a:r>
                <a:rPr sz="1800" spc="-5">
                  <a:solidFill>
                    <a:srgbClr val="3333FF"/>
                  </a:solidFill>
                  <a:latin typeface="Liberation Sans"/>
                  <a:cs typeface="Liberation Sans"/>
                </a:rPr>
                <a:t>i</a:t>
              </a:r>
              <a:r>
                <a:rPr sz="1800" spc="-15">
                  <a:solidFill>
                    <a:srgbClr val="3333FF"/>
                  </a:solidFill>
                  <a:latin typeface="Liberation Sans"/>
                  <a:cs typeface="Liberation Sans"/>
                </a:rPr>
                <a:t>n</a:t>
              </a:r>
              <a:r>
                <a:rPr sz="1800" spc="-5">
                  <a:solidFill>
                    <a:srgbClr val="3333FF"/>
                  </a:solidFill>
                  <a:latin typeface="Liberation Sans"/>
                  <a:cs typeface="Liberation Sans"/>
                </a:rPr>
                <a:t>ear</a:t>
              </a:r>
              <a:endParaRPr sz="1800">
                <a:latin typeface="Liberation Sans"/>
                <a:cs typeface="Liberation Sans"/>
              </a:endParaRPr>
            </a:p>
          </p:txBody>
        </p:sp>
        <p:sp>
          <p:nvSpPr>
            <p:cNvPr id="53" name="object 11">
              <a:extLst>
                <a:ext uri="{FF2B5EF4-FFF2-40B4-BE49-F238E27FC236}">
                  <a16:creationId xmlns:a16="http://schemas.microsoft.com/office/drawing/2014/main" id="{FFA6CEA4-F6EB-4E3E-8144-CD6D3CC4DDE4}"/>
                </a:ext>
              </a:extLst>
            </p:cNvPr>
            <p:cNvSpPr txBox="1"/>
            <p:nvPr/>
          </p:nvSpPr>
          <p:spPr>
            <a:xfrm>
              <a:off x="5785630" y="4608886"/>
              <a:ext cx="862330" cy="869469"/>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spc="-5">
                  <a:solidFill>
                    <a:srgbClr val="3333FF"/>
                  </a:solidFill>
                  <a:latin typeface="Liberation Sans"/>
                  <a:cs typeface="Liberation Sans"/>
                </a:rPr>
                <a:t>Ad</a:t>
              </a:r>
              <a:r>
                <a:rPr sz="1800" spc="-15">
                  <a:solidFill>
                    <a:srgbClr val="3333FF"/>
                  </a:solidFill>
                  <a:latin typeface="Liberation Sans"/>
                  <a:cs typeface="Liberation Sans"/>
                </a:rPr>
                <a:t>d</a:t>
              </a:r>
              <a:r>
                <a:rPr sz="1800">
                  <a:solidFill>
                    <a:srgbClr val="3333FF"/>
                  </a:solidFill>
                  <a:latin typeface="Liberation Sans"/>
                  <a:cs typeface="Liberation Sans"/>
                </a:rPr>
                <a:t>ress</a:t>
              </a:r>
              <a:endParaRPr lang="en-US" sz="1800">
                <a:solidFill>
                  <a:srgbClr val="3333FF"/>
                </a:solidFill>
                <a:latin typeface="Liberation Sans"/>
                <a:cs typeface="Liberation Sans"/>
              </a:endParaRPr>
            </a:p>
            <a:p>
              <a:pPr marL="12700">
                <a:lnSpc>
                  <a:spcPct val="100000"/>
                </a:lnSpc>
                <a:spcBef>
                  <a:spcPts val="100"/>
                </a:spcBef>
              </a:pPr>
              <a:endParaRPr lang="en-US">
                <a:solidFill>
                  <a:srgbClr val="3333FF"/>
                </a:solidFill>
                <a:latin typeface="Liberation Sans"/>
                <a:cs typeface="Liberation Sans"/>
              </a:endParaRPr>
            </a:p>
            <a:p>
              <a:pPr marL="12700">
                <a:lnSpc>
                  <a:spcPct val="100000"/>
                </a:lnSpc>
                <a:spcBef>
                  <a:spcPts val="100"/>
                </a:spcBef>
              </a:pPr>
              <a:r>
                <a:rPr lang="en-US" sz="1800">
                  <a:solidFill>
                    <a:srgbClr val="3333FF"/>
                  </a:solidFill>
                  <a:latin typeface="Liberation Sans"/>
                  <a:cs typeface="Liberation Sans"/>
                </a:rPr>
                <a:t>32 Bits</a:t>
              </a:r>
              <a:endParaRPr sz="1800">
                <a:latin typeface="Liberation Sans"/>
                <a:cs typeface="Liberation Sans"/>
              </a:endParaRPr>
            </a:p>
          </p:txBody>
        </p:sp>
        <p:grpSp>
          <p:nvGrpSpPr>
            <p:cNvPr id="54" name="object 12">
              <a:extLst>
                <a:ext uri="{FF2B5EF4-FFF2-40B4-BE49-F238E27FC236}">
                  <a16:creationId xmlns:a16="http://schemas.microsoft.com/office/drawing/2014/main" id="{D91942FF-9ED7-469E-A43D-BFA475BA6634}"/>
                </a:ext>
              </a:extLst>
            </p:cNvPr>
            <p:cNvGrpSpPr/>
            <p:nvPr/>
          </p:nvGrpSpPr>
          <p:grpSpPr>
            <a:xfrm>
              <a:off x="5629421" y="4904796"/>
              <a:ext cx="1219200" cy="76200"/>
              <a:chOff x="4495800" y="2705100"/>
              <a:chExt cx="1219200" cy="76200"/>
            </a:xfrm>
          </p:grpSpPr>
          <p:sp>
            <p:nvSpPr>
              <p:cNvPr id="62" name="object 13">
                <a:extLst>
                  <a:ext uri="{FF2B5EF4-FFF2-40B4-BE49-F238E27FC236}">
                    <a16:creationId xmlns:a16="http://schemas.microsoft.com/office/drawing/2014/main" id="{D661B3AB-A821-41E8-91B6-213183331299}"/>
                  </a:ext>
                </a:extLst>
              </p:cNvPr>
              <p:cNvSpPr/>
              <p:nvPr/>
            </p:nvSpPr>
            <p:spPr>
              <a:xfrm>
                <a:off x="4495800" y="2743200"/>
                <a:ext cx="1148080" cy="0"/>
              </a:xfrm>
              <a:custGeom>
                <a:rect l="l" t="t" r="r" b="b"/>
                <a:pathLst>
                  <a:path w="1148079">
                    <a:moveTo>
                      <a:pt x="0" y="0"/>
                    </a:moveTo>
                    <a:lnTo>
                      <a:pt x="1148079" y="0"/>
                    </a:lnTo>
                  </a:path>
                </a:pathLst>
              </a:custGeom>
              <a:ln w="9344">
                <a:solidFill>
                  <a:srgbClr val="000000"/>
                </a:solidFill>
              </a:ln>
            </p:spPr>
            <p:txBody>
              <a:bodyPr wrap="square" lIns="0" tIns="0" rIns="0" bIns="0" rtlCol="0"/>
              <a:lstStyle>
                <a:defPPr>
                  <a:defRPr lang="en-US"/>
                </a:defPPr>
              </a:lstStyle>
              <a:p>
                <a:pPr/>
                <a:endParaRPr/>
              </a:p>
            </p:txBody>
          </p:sp>
          <p:sp>
            <p:nvSpPr>
              <p:cNvPr id="63" name="object 14">
                <a:extLst>
                  <a:ext uri="{FF2B5EF4-FFF2-40B4-BE49-F238E27FC236}">
                    <a16:creationId xmlns:a16="http://schemas.microsoft.com/office/drawing/2014/main" id="{85918E19-57AF-4F7F-9380-70388DFCC5DB}"/>
                  </a:ext>
                </a:extLst>
              </p:cNvPr>
              <p:cNvSpPr/>
              <p:nvPr/>
            </p:nvSpPr>
            <p:spPr>
              <a:xfrm>
                <a:off x="5638800" y="2705100"/>
                <a:ext cx="76200" cy="76200"/>
              </a:xfrm>
              <a:custGeom>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defPPr>
                  <a:defRPr lang="en-US"/>
                </a:defPPr>
              </a:lstStyle>
              <a:p>
                <a:pPr/>
                <a:endParaRPr/>
              </a:p>
            </p:txBody>
          </p:sp>
        </p:grpSp>
        <p:sp>
          <p:nvSpPr>
            <p:cNvPr id="55" name="object 15">
              <a:extLst>
                <a:ext uri="{FF2B5EF4-FFF2-40B4-BE49-F238E27FC236}">
                  <a16:creationId xmlns:a16="http://schemas.microsoft.com/office/drawing/2014/main" id="{CA959FA2-586C-4C5A-B061-647EBA072EB8}"/>
                </a:ext>
              </a:extLst>
            </p:cNvPr>
            <p:cNvSpPr txBox="1"/>
            <p:nvPr/>
          </p:nvSpPr>
          <p:spPr>
            <a:xfrm>
              <a:off x="6848621" y="4561896"/>
              <a:ext cx="1524000" cy="762000"/>
            </a:xfrm>
            <a:prstGeom prst="rect">
              <a:avLst/>
            </a:prstGeom>
            <a:solidFill>
              <a:srgbClr val="BADFE2"/>
            </a:solidFill>
            <a:ln w="9344">
              <a:solidFill>
                <a:srgbClr val="000000"/>
              </a:solidFill>
            </a:ln>
          </p:spPr>
          <p:txBody>
            <a:bodyPr vert="horz" wrap="square" lIns="0" tIns="106680" rIns="0" bIns="0" rtlCol="0">
              <a:spAutoFit/>
            </a:bodyPr>
            <a:lstStyle>
              <a:defPPr>
                <a:defRPr lang="en-US"/>
              </a:defPPr>
            </a:lstStyle>
            <a:p>
              <a:pPr marL="558800" marR="399415" indent="-151130">
                <a:lnSpc>
                  <a:spcPct val="100000"/>
                </a:lnSpc>
                <a:spcBef>
                  <a:spcPts val="840"/>
                </a:spcBef>
              </a:pPr>
              <a:r>
                <a:rPr sz="1800" spc="-5">
                  <a:latin typeface="Liberation Sans"/>
                  <a:cs typeface="Liberation Sans"/>
                </a:rPr>
                <a:t>P</a:t>
              </a:r>
              <a:r>
                <a:rPr sz="1800" spc="-15">
                  <a:latin typeface="Liberation Sans"/>
                  <a:cs typeface="Liberation Sans"/>
                </a:rPr>
                <a:t>a</a:t>
              </a:r>
              <a:r>
                <a:rPr sz="1800" spc="-5">
                  <a:latin typeface="Liberation Sans"/>
                  <a:cs typeface="Liberation Sans"/>
                </a:rPr>
                <a:t>g</a:t>
              </a:r>
              <a:r>
                <a:rPr sz="1800" spc="-10">
                  <a:latin typeface="Liberation Sans"/>
                  <a:cs typeface="Liberation Sans"/>
                </a:rPr>
                <a:t>i</a:t>
              </a:r>
              <a:r>
                <a:rPr sz="1800" spc="-5">
                  <a:latin typeface="Liberation Sans"/>
                  <a:cs typeface="Liberation Sans"/>
                </a:rPr>
                <a:t>ng  Unit</a:t>
              </a:r>
              <a:endParaRPr sz="1800">
                <a:latin typeface="Liberation Sans"/>
                <a:cs typeface="Liberation Sans"/>
              </a:endParaRPr>
            </a:p>
          </p:txBody>
        </p:sp>
        <p:sp>
          <p:nvSpPr>
            <p:cNvPr id="56" name="object 16">
              <a:extLst>
                <a:ext uri="{FF2B5EF4-FFF2-40B4-BE49-F238E27FC236}">
                  <a16:creationId xmlns:a16="http://schemas.microsoft.com/office/drawing/2014/main" id="{652BEB85-B071-4FB0-B06E-2CACAB93F1FA}"/>
                </a:ext>
              </a:extLst>
            </p:cNvPr>
            <p:cNvSpPr txBox="1"/>
            <p:nvPr/>
          </p:nvSpPr>
          <p:spPr>
            <a:xfrm>
              <a:off x="8525021" y="5781096"/>
              <a:ext cx="1524000" cy="762000"/>
            </a:xfrm>
            <a:prstGeom prst="rect">
              <a:avLst/>
            </a:prstGeom>
            <a:solidFill>
              <a:srgbClr val="BADFE2"/>
            </a:solidFill>
            <a:ln w="9344">
              <a:solidFill>
                <a:srgbClr val="000000"/>
              </a:solidFill>
            </a:ln>
          </p:spPr>
          <p:txBody>
            <a:bodyPr vert="horz" wrap="square" lIns="0" tIns="106680" rIns="0" bIns="0" rtlCol="0">
              <a:spAutoFit/>
            </a:bodyPr>
            <a:lstStyle>
              <a:defPPr>
                <a:defRPr lang="en-US"/>
              </a:defPPr>
            </a:lstStyle>
            <a:p>
              <a:pPr marL="352425" marR="331470" indent="-13970">
                <a:lnSpc>
                  <a:spcPct val="100000"/>
                </a:lnSpc>
                <a:spcBef>
                  <a:spcPts val="840"/>
                </a:spcBef>
              </a:pPr>
              <a:r>
                <a:rPr sz="1800" spc="-5">
                  <a:latin typeface="Liberation Sans"/>
                  <a:cs typeface="Liberation Sans"/>
                </a:rPr>
                <a:t>Ph</a:t>
              </a:r>
              <a:r>
                <a:rPr sz="1800" spc="-35">
                  <a:latin typeface="Liberation Sans"/>
                  <a:cs typeface="Liberation Sans"/>
                </a:rPr>
                <a:t>y</a:t>
              </a:r>
              <a:r>
                <a:rPr sz="1800">
                  <a:latin typeface="Liberation Sans"/>
                  <a:cs typeface="Liberation Sans"/>
                </a:rPr>
                <a:t>sic</a:t>
              </a:r>
              <a:r>
                <a:rPr sz="1800" spc="-15">
                  <a:latin typeface="Liberation Sans"/>
                  <a:cs typeface="Liberation Sans"/>
                </a:rPr>
                <a:t>a</a:t>
              </a:r>
              <a:r>
                <a:rPr sz="1800">
                  <a:latin typeface="Liberation Sans"/>
                  <a:cs typeface="Liberation Sans"/>
                </a:rPr>
                <a:t>l  </a:t>
              </a:r>
              <a:r>
                <a:rPr sz="1800" spc="-30">
                  <a:latin typeface="Liberation Sans"/>
                  <a:cs typeface="Liberation Sans"/>
                </a:rPr>
                <a:t>M</a:t>
              </a:r>
              <a:r>
                <a:rPr sz="1800" spc="-5">
                  <a:latin typeface="Liberation Sans"/>
                  <a:cs typeface="Liberation Sans"/>
                </a:rPr>
                <a:t>emo</a:t>
              </a:r>
              <a:r>
                <a:rPr sz="1800" spc="-10">
                  <a:latin typeface="Liberation Sans"/>
                  <a:cs typeface="Liberation Sans"/>
                </a:rPr>
                <a:t>r</a:t>
              </a:r>
              <a:r>
                <a:rPr sz="1800">
                  <a:latin typeface="Liberation Sans"/>
                  <a:cs typeface="Liberation Sans"/>
                </a:rPr>
                <a:t>y</a:t>
              </a:r>
              <a:endParaRPr sz="1800">
                <a:latin typeface="Liberation Sans"/>
                <a:cs typeface="Liberation Sans"/>
              </a:endParaRPr>
            </a:p>
          </p:txBody>
        </p:sp>
        <p:grpSp>
          <p:nvGrpSpPr>
            <p:cNvPr id="57" name="object 17">
              <a:extLst>
                <a:ext uri="{FF2B5EF4-FFF2-40B4-BE49-F238E27FC236}">
                  <a16:creationId xmlns:a16="http://schemas.microsoft.com/office/drawing/2014/main" id="{2C26A17D-CADF-4964-95B4-BDC0CC4619F4}"/>
                </a:ext>
              </a:extLst>
            </p:cNvPr>
            <p:cNvGrpSpPr/>
            <p:nvPr/>
          </p:nvGrpSpPr>
          <p:grpSpPr>
            <a:xfrm>
              <a:off x="8367948" y="4938223"/>
              <a:ext cx="957580" cy="843280"/>
              <a:chOff x="7234327" y="2738527"/>
              <a:chExt cx="957580" cy="843280"/>
            </a:xfrm>
          </p:grpSpPr>
          <p:sp>
            <p:nvSpPr>
              <p:cNvPr id="60" name="object 18">
                <a:extLst>
                  <a:ext uri="{FF2B5EF4-FFF2-40B4-BE49-F238E27FC236}">
                    <a16:creationId xmlns:a16="http://schemas.microsoft.com/office/drawing/2014/main" id="{F4B9DE0D-795F-4929-8A8D-3DBFF3F5598B}"/>
                  </a:ext>
                </a:extLst>
              </p:cNvPr>
              <p:cNvSpPr/>
              <p:nvPr/>
            </p:nvSpPr>
            <p:spPr>
              <a:xfrm>
                <a:off x="7238999" y="2743199"/>
                <a:ext cx="914400" cy="767080"/>
              </a:xfrm>
              <a:custGeom>
                <a:rect l="l" t="t" r="r" b="b"/>
                <a:pathLst>
                  <a:path w="914400" h="767079">
                    <a:moveTo>
                      <a:pt x="0" y="0"/>
                    </a:moveTo>
                    <a:lnTo>
                      <a:pt x="914400" y="0"/>
                    </a:lnTo>
                    <a:lnTo>
                      <a:pt x="914400" y="767079"/>
                    </a:lnTo>
                  </a:path>
                </a:pathLst>
              </a:custGeom>
              <a:ln w="9344">
                <a:solidFill>
                  <a:srgbClr val="000000"/>
                </a:solidFill>
              </a:ln>
            </p:spPr>
            <p:txBody>
              <a:bodyPr wrap="square" lIns="0" tIns="0" rIns="0" bIns="0" rtlCol="0"/>
              <a:lstStyle>
                <a:defPPr>
                  <a:defRPr lang="en-US"/>
                </a:defPPr>
              </a:lstStyle>
              <a:p>
                <a:pPr/>
                <a:endParaRPr/>
              </a:p>
            </p:txBody>
          </p:sp>
          <p:sp>
            <p:nvSpPr>
              <p:cNvPr id="61" name="object 19">
                <a:extLst>
                  <a:ext uri="{FF2B5EF4-FFF2-40B4-BE49-F238E27FC236}">
                    <a16:creationId xmlns:a16="http://schemas.microsoft.com/office/drawing/2014/main" id="{4690CED2-B699-49E0-BE8B-9A7424A1BEFE}"/>
                  </a:ext>
                </a:extLst>
              </p:cNvPr>
              <p:cNvSpPr/>
              <p:nvPr/>
            </p:nvSpPr>
            <p:spPr>
              <a:xfrm>
                <a:off x="8115299" y="3505199"/>
                <a:ext cx="76200" cy="76200"/>
              </a:xfrm>
              <a:custGeom>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defPPr>
                  <a:defRPr lang="en-US"/>
                </a:defPPr>
              </a:lstStyle>
              <a:p>
                <a:pPr/>
                <a:endParaRPr/>
              </a:p>
            </p:txBody>
          </p:sp>
        </p:grpSp>
        <p:sp>
          <p:nvSpPr>
            <p:cNvPr id="58" name="object 20">
              <a:extLst>
                <a:ext uri="{FF2B5EF4-FFF2-40B4-BE49-F238E27FC236}">
                  <a16:creationId xmlns:a16="http://schemas.microsoft.com/office/drawing/2014/main" id="{A6469FF2-8B95-4F89-942D-24A83DE81292}"/>
                </a:ext>
              </a:extLst>
            </p:cNvPr>
            <p:cNvSpPr txBox="1"/>
            <p:nvPr/>
          </p:nvSpPr>
          <p:spPr>
            <a:xfrm>
              <a:off x="8599951" y="4367586"/>
              <a:ext cx="872490"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spc="-10">
                  <a:solidFill>
                    <a:srgbClr val="3333FF"/>
                  </a:solidFill>
                  <a:latin typeface="Liberation Sans"/>
                  <a:cs typeface="Liberation Sans"/>
                </a:rPr>
                <a:t>Physical</a:t>
              </a:r>
              <a:endParaRPr sz="1800">
                <a:latin typeface="Liberation Sans"/>
                <a:cs typeface="Liberation Sans"/>
              </a:endParaRPr>
            </a:p>
          </p:txBody>
        </p:sp>
        <p:sp>
          <p:nvSpPr>
            <p:cNvPr id="59" name="object 21">
              <a:extLst>
                <a:ext uri="{FF2B5EF4-FFF2-40B4-BE49-F238E27FC236}">
                  <a16:creationId xmlns:a16="http://schemas.microsoft.com/office/drawing/2014/main" id="{901DD9A0-78B6-4147-A3A2-7E5154094342}"/>
                </a:ext>
              </a:extLst>
            </p:cNvPr>
            <p:cNvSpPr txBox="1"/>
            <p:nvPr/>
          </p:nvSpPr>
          <p:spPr>
            <a:xfrm>
              <a:off x="8605030" y="4641905"/>
              <a:ext cx="862330" cy="869469"/>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spc="-5">
                  <a:solidFill>
                    <a:srgbClr val="3333FF"/>
                  </a:solidFill>
                  <a:latin typeface="Liberation Sans"/>
                  <a:cs typeface="Liberation Sans"/>
                </a:rPr>
                <a:t>Ad</a:t>
              </a:r>
              <a:r>
                <a:rPr sz="1800" spc="-15">
                  <a:solidFill>
                    <a:srgbClr val="3333FF"/>
                  </a:solidFill>
                  <a:latin typeface="Liberation Sans"/>
                  <a:cs typeface="Liberation Sans"/>
                </a:rPr>
                <a:t>d</a:t>
              </a:r>
              <a:r>
                <a:rPr sz="1800">
                  <a:solidFill>
                    <a:srgbClr val="3333FF"/>
                  </a:solidFill>
                  <a:latin typeface="Liberation Sans"/>
                  <a:cs typeface="Liberation Sans"/>
                </a:rPr>
                <a:t>ress</a:t>
              </a:r>
              <a:endParaRPr lang="en-US" sz="1800">
                <a:solidFill>
                  <a:srgbClr val="3333FF"/>
                </a:solidFill>
                <a:latin typeface="Liberation Sans"/>
                <a:cs typeface="Liberation Sans"/>
              </a:endParaRPr>
            </a:p>
            <a:p>
              <a:pPr marL="12700">
                <a:lnSpc>
                  <a:spcPct val="100000"/>
                </a:lnSpc>
                <a:spcBef>
                  <a:spcPts val="100"/>
                </a:spcBef>
              </a:pPr>
              <a:endParaRPr lang="en-US">
                <a:solidFill>
                  <a:srgbClr val="3333FF"/>
                </a:solidFill>
                <a:latin typeface="Liberation Sans"/>
                <a:cs typeface="Liberation Sans"/>
              </a:endParaRPr>
            </a:p>
            <a:p>
              <a:pPr marL="12700">
                <a:lnSpc>
                  <a:spcPct val="100000"/>
                </a:lnSpc>
                <a:spcBef>
                  <a:spcPts val="100"/>
                </a:spcBef>
              </a:pPr>
              <a:r>
                <a:rPr lang="en-US" sz="1800">
                  <a:solidFill>
                    <a:srgbClr val="3333FF"/>
                  </a:solidFill>
                  <a:latin typeface="Liberation Sans"/>
                  <a:cs typeface="Liberation Sans"/>
                </a:rPr>
                <a:t>32 Bits</a:t>
              </a:r>
              <a:endParaRPr sz="1800">
                <a:latin typeface="Liberation Sans"/>
                <a:cs typeface="Liberation Sans"/>
              </a:endParaRPr>
            </a:p>
          </p:txBody>
        </p:sp>
      </p:grpSp>
    </p:spTree>
    <p:extLst>
      <p:ext uri="{BB962C8B-B14F-4D97-AF65-F5344CB8AC3E}">
        <p14:creationId xmlns:p14="http://schemas.microsoft.com/office/powerpoint/2010/main" val="30281362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8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31" name="object 20">
            <a:extLst>
              <a:ext uri="{FF2B5EF4-FFF2-40B4-BE49-F238E27FC236}">
                <a16:creationId xmlns:a16="http://schemas.microsoft.com/office/drawing/2014/main" id="{ED926001-C4D7-4803-9951-1187CDF9A75F}"/>
              </a:ext>
            </a:extLst>
          </p:cNvPr>
          <p:cNvSpPr txBox="1"/>
          <p:nvPr/>
        </p:nvSpPr>
        <p:spPr>
          <a:xfrm>
            <a:off x="10721420" y="6947231"/>
            <a:ext cx="274320" cy="224154"/>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45"/>
              </a:lnSpc>
            </a:pPr>
            <a:fld id="{81D60167-4931-47E6-BA6A-407CBD079E47}" type="slidenum">
              <a:rPr lang="en-US" smtClean="0"/>
              <a:pPr marL="38100">
                <a:lnSpc>
                  <a:spcPts val="1645"/>
                </a:lnSpc>
              </a:pPr>
              <a:t>184</a:t>
            </a:fld>
            <a:endParaRPr lang="en-US"/>
          </a:p>
        </p:txBody>
      </p:sp>
      <p:grpSp>
        <p:nvGrpSpPr>
          <p:cNvPr id="34" name="object 3">
            <a:extLst>
              <a:ext uri="{FF2B5EF4-FFF2-40B4-BE49-F238E27FC236}">
                <a16:creationId xmlns:a16="http://schemas.microsoft.com/office/drawing/2014/main" id="{C1DBA114-155D-4421-9244-AE411C5F0613}"/>
              </a:ext>
            </a:extLst>
          </p:cNvPr>
          <p:cNvGrpSpPr/>
          <p:nvPr/>
        </p:nvGrpSpPr>
        <p:grpSpPr>
          <a:xfrm>
            <a:off x="747736" y="121186"/>
            <a:ext cx="8870838" cy="6055778"/>
            <a:chOff x="147637" y="1371600"/>
            <a:chExt cx="7644130" cy="4859655"/>
          </a:xfrm>
        </p:grpSpPr>
        <p:sp>
          <p:nvSpPr>
            <p:cNvPr id="35" name="object 4">
              <a:extLst>
                <a:ext uri="{FF2B5EF4-FFF2-40B4-BE49-F238E27FC236}">
                  <a16:creationId xmlns:a16="http://schemas.microsoft.com/office/drawing/2014/main" id="{03F61F26-3D15-4909-8D5D-F3865F708F94}"/>
                </a:ext>
              </a:extLst>
            </p:cNvPr>
            <p:cNvSpPr/>
            <p:nvPr/>
          </p:nvSpPr>
          <p:spPr>
            <a:xfrm>
              <a:off x="1524000" y="1371600"/>
              <a:ext cx="6267640" cy="4859113"/>
            </a:xfrm>
            <a:prstGeom prst="rect">
              <a:avLst/>
            </a:prstGeom>
            <a:blipFill>
              <a:blip r:embed="rId3"/>
              <a:stretch>
                <a:fillRect/>
              </a:stretch>
            </a:blipFill>
          </p:spPr>
          <p:txBody>
            <a:bodyPr wrap="square" lIns="0" tIns="0" rIns="0" bIns="0" rtlCol="0"/>
            <a:lstStyle>
              <a:defPPr>
                <a:defRPr lang="en-US"/>
              </a:defPPr>
            </a:lstStyle>
            <a:p>
              <a:pPr/>
              <a:endParaRPr/>
            </a:p>
          </p:txBody>
        </p:sp>
        <p:sp>
          <p:nvSpPr>
            <p:cNvPr id="36" name="object 5">
              <a:extLst>
                <a:ext uri="{FF2B5EF4-FFF2-40B4-BE49-F238E27FC236}">
                  <a16:creationId xmlns:a16="http://schemas.microsoft.com/office/drawing/2014/main" id="{66027C1B-F8C5-4C13-983C-46CE15BC65FC}"/>
                </a:ext>
              </a:extLst>
            </p:cNvPr>
            <p:cNvSpPr/>
            <p:nvPr/>
          </p:nvSpPr>
          <p:spPr>
            <a:xfrm>
              <a:off x="152400" y="4953000"/>
              <a:ext cx="1828800" cy="916940"/>
            </a:xfrm>
            <a:custGeom>
              <a:rect l="l" t="t" r="r" b="b"/>
              <a:pathLst>
                <a:path w="1828800" h="916939">
                  <a:moveTo>
                    <a:pt x="0" y="0"/>
                  </a:moveTo>
                  <a:lnTo>
                    <a:pt x="1828800" y="0"/>
                  </a:lnTo>
                  <a:lnTo>
                    <a:pt x="1828800" y="916940"/>
                  </a:lnTo>
                  <a:lnTo>
                    <a:pt x="0" y="916940"/>
                  </a:lnTo>
                  <a:lnTo>
                    <a:pt x="0" y="0"/>
                  </a:lnTo>
                  <a:close/>
                </a:path>
                <a:path w="1828800" h="916939">
                  <a:moveTo>
                    <a:pt x="0" y="0"/>
                  </a:moveTo>
                  <a:lnTo>
                    <a:pt x="0" y="0"/>
                  </a:lnTo>
                </a:path>
                <a:path w="1828800" h="916939">
                  <a:moveTo>
                    <a:pt x="1828800" y="916940"/>
                  </a:moveTo>
                  <a:lnTo>
                    <a:pt x="1828800" y="916940"/>
                  </a:lnTo>
                </a:path>
              </a:pathLst>
            </a:custGeom>
            <a:ln w="9344">
              <a:solidFill>
                <a:srgbClr val="0000CC"/>
              </a:solidFill>
            </a:ln>
          </p:spPr>
          <p:txBody>
            <a:bodyPr wrap="square" lIns="0" tIns="0" rIns="0" bIns="0" rtlCol="0"/>
            <a:lstStyle>
              <a:defPPr>
                <a:defRPr lang="en-US"/>
              </a:defPPr>
            </a:lstStyle>
            <a:p>
              <a:pPr/>
              <a:endParaRPr/>
            </a:p>
          </p:txBody>
        </p:sp>
      </p:grpSp>
      <p:sp>
        <p:nvSpPr>
          <p:cNvPr id="37" name="object 6">
            <a:extLst>
              <a:ext uri="{FF2B5EF4-FFF2-40B4-BE49-F238E27FC236}">
                <a16:creationId xmlns:a16="http://schemas.microsoft.com/office/drawing/2014/main" id="{5FF07996-A882-4F16-8579-8C74FEEBB358}"/>
              </a:ext>
            </a:extLst>
          </p:cNvPr>
          <p:cNvSpPr txBox="1"/>
          <p:nvPr/>
        </p:nvSpPr>
        <p:spPr>
          <a:xfrm>
            <a:off x="1003789" y="4746308"/>
            <a:ext cx="1532890" cy="848360"/>
          </a:xfrm>
          <a:prstGeom prst="rect">
            <a:avLst/>
          </a:prstGeom>
        </p:spPr>
        <p:txBody>
          <a:bodyPr vert="horz" wrap="square" lIns="0" tIns="12700" rIns="0" bIns="0" rtlCol="0">
            <a:spAutoFit/>
          </a:bodyPr>
          <a:lstStyle>
            <a:defPPr>
              <a:defRPr lang="en-US"/>
            </a:defPPr>
          </a:lstStyle>
          <a:p>
            <a:pPr marL="12700" marR="5080" algn="just">
              <a:lnSpc>
                <a:spcPct val="100000"/>
              </a:lnSpc>
              <a:spcBef>
                <a:spcPts val="100"/>
              </a:spcBef>
            </a:pPr>
            <a:r>
              <a:rPr sz="1800" spc="-10">
                <a:latin typeface="Liberation Sans"/>
                <a:cs typeface="Liberation Sans"/>
              </a:rPr>
              <a:t>Initialized </a:t>
            </a:r>
            <a:r>
              <a:rPr sz="1800" spc="-5">
                <a:latin typeface="Liberation Sans"/>
                <a:cs typeface="Liberation Sans"/>
              </a:rPr>
              <a:t>once  common for all  </a:t>
            </a:r>
            <a:r>
              <a:rPr sz="1800" spc="-10">
                <a:latin typeface="Liberation Sans"/>
                <a:cs typeface="Liberation Sans"/>
              </a:rPr>
              <a:t>processes</a:t>
            </a:r>
            <a:endParaRPr sz="1800">
              <a:latin typeface="Liberation Sans"/>
              <a:cs typeface="Liberation Sans"/>
            </a:endParaRPr>
          </a:p>
        </p:txBody>
      </p:sp>
      <p:grpSp>
        <p:nvGrpSpPr>
          <p:cNvPr id="38" name="object 7">
            <a:extLst>
              <a:ext uri="{FF2B5EF4-FFF2-40B4-BE49-F238E27FC236}">
                <a16:creationId xmlns:a16="http://schemas.microsoft.com/office/drawing/2014/main" id="{DF90101F-9C2C-41CF-9405-2B9B4BC45C36}"/>
              </a:ext>
            </a:extLst>
          </p:cNvPr>
          <p:cNvGrpSpPr/>
          <p:nvPr/>
        </p:nvGrpSpPr>
        <p:grpSpPr>
          <a:xfrm>
            <a:off x="2819571" y="5570220"/>
            <a:ext cx="548005" cy="255904"/>
            <a:chOff x="1585912" y="5624512"/>
            <a:chExt cx="548005" cy="255904"/>
          </a:xfrm>
        </p:grpSpPr>
        <p:sp>
          <p:nvSpPr>
            <p:cNvPr id="39" name="object 8">
              <a:extLst>
                <a:ext uri="{FF2B5EF4-FFF2-40B4-BE49-F238E27FC236}">
                  <a16:creationId xmlns:a16="http://schemas.microsoft.com/office/drawing/2014/main" id="{DAE5CFC1-467D-44E0-97D0-6812D3C43E8A}"/>
                </a:ext>
              </a:extLst>
            </p:cNvPr>
            <p:cNvSpPr/>
            <p:nvPr/>
          </p:nvSpPr>
          <p:spPr>
            <a:xfrm>
              <a:off x="1600200" y="5638800"/>
              <a:ext cx="424180" cy="181610"/>
            </a:xfrm>
            <a:custGeom>
              <a:rect l="l" t="t" r="r" b="b"/>
              <a:pathLst>
                <a:path w="424180" h="181610">
                  <a:moveTo>
                    <a:pt x="0" y="0"/>
                  </a:moveTo>
                  <a:lnTo>
                    <a:pt x="424180" y="181609"/>
                  </a:lnTo>
                </a:path>
              </a:pathLst>
            </a:custGeom>
            <a:ln w="28393">
              <a:solidFill>
                <a:srgbClr val="0000CC"/>
              </a:solidFill>
            </a:ln>
          </p:spPr>
          <p:txBody>
            <a:bodyPr wrap="square" lIns="0" tIns="0" rIns="0" bIns="0" rtlCol="0"/>
            <a:lstStyle>
              <a:defPPr>
                <a:defRPr lang="en-US"/>
              </a:defPPr>
            </a:lstStyle>
            <a:p>
              <a:pPr/>
              <a:endParaRPr/>
            </a:p>
          </p:txBody>
        </p:sp>
        <p:sp>
          <p:nvSpPr>
            <p:cNvPr id="40" name="object 9">
              <a:extLst>
                <a:ext uri="{FF2B5EF4-FFF2-40B4-BE49-F238E27FC236}">
                  <a16:creationId xmlns:a16="http://schemas.microsoft.com/office/drawing/2014/main" id="{A73E9E08-A917-4FF7-AC82-D398213A3330}"/>
                </a:ext>
              </a:extLst>
            </p:cNvPr>
            <p:cNvSpPr/>
            <p:nvPr/>
          </p:nvSpPr>
          <p:spPr>
            <a:xfrm>
              <a:off x="1998980" y="5763260"/>
              <a:ext cx="134619" cy="116840"/>
            </a:xfrm>
            <a:prstGeom prst="rect">
              <a:avLst/>
            </a:prstGeom>
            <a:blipFill>
              <a:blip r:embed="rId4"/>
              <a:stretch>
                <a:fillRect/>
              </a:stretch>
            </a:blipFill>
          </p:spPr>
          <p:txBody>
            <a:bodyPr wrap="square" lIns="0" tIns="0" rIns="0" bIns="0" rtlCol="0"/>
            <a:lstStyle>
              <a:defPPr>
                <a:defRPr lang="en-US"/>
              </a:defPPr>
            </a:lstStyle>
            <a:p>
              <a:pPr/>
              <a:endParaRPr/>
            </a:p>
          </p:txBody>
        </p:sp>
      </p:grpSp>
      <p:sp>
        <p:nvSpPr>
          <p:cNvPr id="41" name="object 10">
            <a:extLst>
              <a:ext uri="{FF2B5EF4-FFF2-40B4-BE49-F238E27FC236}">
                <a16:creationId xmlns:a16="http://schemas.microsoft.com/office/drawing/2014/main" id="{2BC68DCA-1341-4721-8F60-FDA6369716BD}"/>
              </a:ext>
            </a:extLst>
          </p:cNvPr>
          <p:cNvSpPr txBox="1"/>
          <p:nvPr/>
        </p:nvSpPr>
        <p:spPr>
          <a:xfrm>
            <a:off x="8679668" y="4746308"/>
            <a:ext cx="1449070" cy="642620"/>
          </a:xfrm>
          <a:prstGeom prst="rect">
            <a:avLst/>
          </a:prstGeom>
          <a:ln w="9344">
            <a:solidFill>
              <a:srgbClr val="0000CC"/>
            </a:solidFill>
          </a:ln>
        </p:spPr>
        <p:txBody>
          <a:bodyPr vert="horz" wrap="square" lIns="0" tIns="46990" rIns="0" bIns="0" rtlCol="0">
            <a:spAutoFit/>
          </a:bodyPr>
          <a:lstStyle>
            <a:defPPr>
              <a:defRPr lang="en-US"/>
            </a:defPPr>
          </a:lstStyle>
          <a:p>
            <a:pPr marL="88900" marR="85090">
              <a:lnSpc>
                <a:spcPct val="100000"/>
              </a:lnSpc>
              <a:spcBef>
                <a:spcPts val="370"/>
              </a:spcBef>
            </a:pPr>
            <a:r>
              <a:rPr sz="1800" spc="-5">
                <a:latin typeface="Liberation Sans"/>
                <a:cs typeface="Liberation Sans"/>
              </a:rPr>
              <a:t>Each</a:t>
            </a:r>
            <a:r>
              <a:rPr sz="1800" spc="-95">
                <a:latin typeface="Liberation Sans"/>
                <a:cs typeface="Liberation Sans"/>
              </a:rPr>
              <a:t> </a:t>
            </a:r>
            <a:r>
              <a:rPr sz="1800" spc="-5">
                <a:latin typeface="Liberation Sans"/>
                <a:cs typeface="Liberation Sans"/>
              </a:rPr>
              <a:t>proces  has</a:t>
            </a:r>
            <a:r>
              <a:rPr sz="1800" spc="-20">
                <a:latin typeface="Liberation Sans"/>
                <a:cs typeface="Liberation Sans"/>
              </a:rPr>
              <a:t> </a:t>
            </a:r>
            <a:r>
              <a:rPr sz="1800" spc="-10">
                <a:latin typeface="Liberation Sans"/>
                <a:cs typeface="Liberation Sans"/>
              </a:rPr>
              <a:t>one</a:t>
            </a:r>
            <a:endParaRPr sz="1800">
              <a:latin typeface="Liberation Sans"/>
              <a:cs typeface="Liberation Sans"/>
            </a:endParaRPr>
          </a:p>
        </p:txBody>
      </p:sp>
      <p:grpSp>
        <p:nvGrpSpPr>
          <p:cNvPr id="42" name="object 11">
            <a:extLst>
              <a:ext uri="{FF2B5EF4-FFF2-40B4-BE49-F238E27FC236}">
                <a16:creationId xmlns:a16="http://schemas.microsoft.com/office/drawing/2014/main" id="{19E22930-5B43-4FDB-979C-54043C6A8448}"/>
              </a:ext>
            </a:extLst>
          </p:cNvPr>
          <p:cNvGrpSpPr/>
          <p:nvPr/>
        </p:nvGrpSpPr>
        <p:grpSpPr>
          <a:xfrm>
            <a:off x="8928589" y="5369879"/>
            <a:ext cx="494030" cy="367030"/>
            <a:chOff x="7694930" y="5424171"/>
            <a:chExt cx="494030" cy="367030"/>
          </a:xfrm>
        </p:grpSpPr>
        <p:sp>
          <p:nvSpPr>
            <p:cNvPr id="43" name="object 12">
              <a:extLst>
                <a:ext uri="{FF2B5EF4-FFF2-40B4-BE49-F238E27FC236}">
                  <a16:creationId xmlns:a16="http://schemas.microsoft.com/office/drawing/2014/main" id="{80A82172-2AF5-4FC9-8531-E8C09279466F}"/>
                </a:ext>
              </a:extLst>
            </p:cNvPr>
            <p:cNvSpPr/>
            <p:nvPr/>
          </p:nvSpPr>
          <p:spPr>
            <a:xfrm>
              <a:off x="7824470" y="5443219"/>
              <a:ext cx="345440" cy="254000"/>
            </a:xfrm>
            <a:custGeom>
              <a:rect l="l" t="t" r="r" b="b"/>
              <a:pathLst>
                <a:path w="345440" h="254000">
                  <a:moveTo>
                    <a:pt x="345439" y="0"/>
                  </a:moveTo>
                  <a:lnTo>
                    <a:pt x="0" y="253999"/>
                  </a:lnTo>
                </a:path>
              </a:pathLst>
            </a:custGeom>
            <a:ln w="38097">
              <a:solidFill>
                <a:srgbClr val="0000CC"/>
              </a:solidFill>
            </a:ln>
          </p:spPr>
          <p:txBody>
            <a:bodyPr wrap="square" lIns="0" tIns="0" rIns="0" bIns="0" rtlCol="0"/>
            <a:lstStyle>
              <a:defPPr>
                <a:defRPr lang="en-US"/>
              </a:defPPr>
            </a:lstStyle>
            <a:p>
              <a:pPr/>
              <a:endParaRPr/>
            </a:p>
          </p:txBody>
        </p:sp>
        <p:sp>
          <p:nvSpPr>
            <p:cNvPr id="44" name="object 13">
              <a:extLst>
                <a:ext uri="{FF2B5EF4-FFF2-40B4-BE49-F238E27FC236}">
                  <a16:creationId xmlns:a16="http://schemas.microsoft.com/office/drawing/2014/main" id="{79AEAC43-C4DD-4AEE-9217-3B15E5BDD1F8}"/>
                </a:ext>
              </a:extLst>
            </p:cNvPr>
            <p:cNvSpPr/>
            <p:nvPr/>
          </p:nvSpPr>
          <p:spPr>
            <a:xfrm>
              <a:off x="7694930" y="5629909"/>
              <a:ext cx="177800" cy="161290"/>
            </a:xfrm>
            <a:prstGeom prst="rect">
              <a:avLst/>
            </a:prstGeom>
            <a:blipFill>
              <a:blip r:embed="rId5"/>
              <a:stretch>
                <a:fillRect/>
              </a:stretch>
            </a:blipFill>
          </p:spPr>
          <p:txBody>
            <a:bodyPr wrap="square" lIns="0" tIns="0" rIns="0" bIns="0" rtlCol="0"/>
            <a:lstStyle>
              <a:defPPr>
                <a:defRPr lang="en-US"/>
              </a:defPPr>
            </a:lstStyle>
            <a:p>
              <a:pPr/>
              <a:endParaRPr/>
            </a:p>
          </p:txBody>
        </p:sp>
      </p:grpSp>
      <p:sp>
        <p:nvSpPr>
          <p:cNvPr id="47" name="Rectangle 46">
            <a:extLst>
              <a:ext uri="{FF2B5EF4-FFF2-40B4-BE49-F238E27FC236}">
                <a16:creationId xmlns:a16="http://schemas.microsoft.com/office/drawing/2014/main" id="{155F7920-28F4-48E6-81BC-48EDF169C327}"/>
              </a:ext>
            </a:extLst>
          </p:cNvPr>
          <p:cNvSpPr/>
          <p:nvPr/>
        </p:nvSpPr>
        <p:spPr>
          <a:xfrm>
            <a:off x="7489564" y="96557"/>
            <a:ext cx="3629633" cy="1446550"/>
          </a:xfrm>
          <a:prstGeom prst="rect">
            <a:avLst/>
          </a:prstGeom>
        </p:spPr>
        <p:txBody>
          <a:bodyPr wrap="square">
            <a:spAutoFit/>
          </a:bodyPr>
          <a:lstStyle>
            <a:defPPr>
              <a:defRPr lang="en-US"/>
            </a:defPPr>
          </a:lstStyle>
          <a:p>
            <a:pPr/>
            <a:r>
              <a:rPr lang="en-US" sz="4400" spc="-5"/>
              <a:t>Segmentation + Paging in x86</a:t>
            </a:r>
            <a:endParaRPr lang="en-US" sz="44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50653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8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 name="Rectangle 10">
            <a:extLst>
              <a:ext uri="{FF2B5EF4-FFF2-40B4-BE49-F238E27FC236}">
                <a16:creationId xmlns:a16="http://schemas.microsoft.com/office/drawing/2014/main" id="{0E309118-9194-4F8F-97C8-FD164DB1AF4D}"/>
              </a:ext>
            </a:extLst>
          </p:cNvPr>
          <p:cNvSpPr/>
          <p:nvPr/>
        </p:nvSpPr>
        <p:spPr>
          <a:xfrm>
            <a:off x="670651" y="2686280"/>
            <a:ext cx="10850697"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5" name="Title 4">
            <a:extLst>
              <a:ext uri="{FF2B5EF4-FFF2-40B4-BE49-F238E27FC236}">
                <a16:creationId xmlns:a16="http://schemas.microsoft.com/office/drawing/2014/main" id="{5F143494-C438-4F85-8563-F756FD09FA89}"/>
              </a:ext>
            </a:extLst>
          </p:cNvPr>
          <p:cNvSpPr>
            <a:spLocks noGrp="1"/>
          </p:cNvSpPr>
          <p:nvPr>
            <p:ph type="title"/>
          </p:nvPr>
        </p:nvSpPr>
        <p:spPr>
          <a:xfrm>
            <a:off x="670650" y="2767586"/>
            <a:ext cx="10850697" cy="1325563"/>
          </a:xfrm>
        </p:spPr>
        <p:txBody>
          <a:bodyPr>
            <a:normAutofit/>
          </a:bodyPr>
          <a:lstStyle>
            <a:defPPr/>
          </a:lstStyle>
          <a:p>
            <a:pPr algn="ctr"/>
            <a:r>
              <a:rPr lang="en-US" sz="5400" b="1" spc="50">
                <a:ln w="0"/>
                <a:solidFill>
                  <a:schemeClr val="bg1"/>
                </a:solidFill>
                <a:effectLst>
                  <a:innerShdw blurRad="63500" dist="50800" dir="13500000">
                    <a:srgbClr val="000000">
                      <a:alpha val="50000"/>
                    </a:srgbClr>
                  </a:innerShdw>
                </a:effectLst>
                <a:latin typeface="+mn-lt"/>
              </a:rPr>
              <a:t>Memory Management Method</a:t>
            </a:r>
            <a:endParaRPr lang="en-IN" b="1" spc="50">
              <a:ln w="0"/>
              <a:solidFill>
                <a:schemeClr val="bg1"/>
              </a:solidFill>
              <a:effectLst>
                <a:innerShdw blurRad="63500" dist="50800" dir="13500000">
                  <a:srgbClr val="000000">
                    <a:alpha val="50000"/>
                  </a:srgbClr>
                </a:innerShdw>
              </a:effectLst>
              <a:latin typeface="+mn-lt"/>
            </a:endParaRPr>
          </a:p>
        </p:txBody>
      </p:sp>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0" y="6739549"/>
            <a:ext cx="10634098"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151C5FAD-B59B-440E-88F5-E5C427292DCE}"/>
              </a:ext>
            </a:extLst>
          </p:cNvPr>
          <p:cNvSpPr/>
          <p:nvPr/>
        </p:nvSpPr>
        <p:spPr>
          <a:xfrm>
            <a:off x="1"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98EC019E-BEB9-49A1-B463-36249D33CCA8}"/>
              </a:ext>
            </a:extLst>
          </p:cNvPr>
          <p:cNvSpPr/>
          <p:nvPr/>
        </p:nvSpPr>
        <p:spPr>
          <a:xfrm>
            <a:off x="11788048"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Tree>
    <p:extLst>
      <p:ext uri="{BB962C8B-B14F-4D97-AF65-F5344CB8AC3E}">
        <p14:creationId xmlns:p14="http://schemas.microsoft.com/office/powerpoint/2010/main" val="891703578"/>
      </p:ext>
    </p:extLst>
  </p:cSld>
  <p:clrMapOvr>
    <a:masterClrMapping/>
  </p:clrMapOvr>
  <p:transition/>
  <p:timing/>
</p:sld>
</file>

<file path=ppt/slides/slide18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Methods Review</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335589" y="1335819"/>
            <a:ext cx="11166021" cy="5170646"/>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t>Uni programming</a:t>
            </a:r>
          </a:p>
          <a:p>
            <a:pPr marL="342900" indent="-342900">
              <a:spcBef>
                <a:spcPts val="600"/>
              </a:spcBef>
              <a:spcAft>
                <a:spcPts val="600"/>
              </a:spcAft>
              <a:buFont typeface="Arial" pitchFamily="34" charset="0"/>
              <a:buChar char="•"/>
            </a:pPr>
            <a:r>
              <a:rPr lang="en-US" sz="2400"/>
              <a:t>Multi Programming</a:t>
            </a:r>
          </a:p>
          <a:p>
            <a:pPr marL="342900" indent="-342900">
              <a:spcBef>
                <a:spcPts val="600"/>
              </a:spcBef>
              <a:spcAft>
                <a:spcPts val="600"/>
              </a:spcAft>
              <a:buFont typeface="Arial" pitchFamily="34" charset="0"/>
              <a:buChar char="•"/>
            </a:pPr>
            <a:r>
              <a:rPr lang="en-US" sz="2400"/>
              <a:t>Swapping</a:t>
            </a:r>
          </a:p>
          <a:p>
            <a:pPr marL="342900" indent="-342900">
              <a:spcBef>
                <a:spcPts val="600"/>
              </a:spcBef>
              <a:spcAft>
                <a:spcPts val="600"/>
              </a:spcAft>
              <a:buFont typeface="Arial" pitchFamily="34" charset="0"/>
              <a:buChar char="•"/>
            </a:pPr>
            <a:r>
              <a:rPr lang="en-US" sz="2400"/>
              <a:t>Segmentation</a:t>
            </a:r>
          </a:p>
          <a:p>
            <a:pPr marL="342900" indent="-342900">
              <a:spcBef>
                <a:spcPts val="600"/>
              </a:spcBef>
              <a:spcAft>
                <a:spcPts val="600"/>
              </a:spcAft>
              <a:buFont typeface="Arial" pitchFamily="34" charset="0"/>
              <a:buChar char="•"/>
            </a:pPr>
            <a:r>
              <a:rPr lang="en-US" sz="2400"/>
              <a:t>Paging</a:t>
            </a:r>
          </a:p>
          <a:p>
            <a:pPr marL="342900" indent="-342900">
              <a:spcBef>
                <a:spcPts val="600"/>
              </a:spcBef>
              <a:spcAft>
                <a:spcPts val="600"/>
              </a:spcAft>
              <a:buFont typeface="Arial" pitchFamily="34" charset="0"/>
              <a:buChar char="•"/>
            </a:pPr>
            <a:r>
              <a:rPr lang="en-US" sz="2400"/>
              <a:t>Hierarchical Paging</a:t>
            </a:r>
          </a:p>
          <a:p>
            <a:pPr marL="342900" indent="-342900">
              <a:spcBef>
                <a:spcPts val="600"/>
              </a:spcBef>
              <a:spcAft>
                <a:spcPts val="600"/>
              </a:spcAft>
              <a:buFont typeface="Arial" pitchFamily="34" charset="0"/>
              <a:buChar char="•"/>
            </a:pPr>
            <a:r>
              <a:rPr lang="en-US" sz="2400"/>
              <a:t>Demand Paging</a:t>
            </a:r>
          </a:p>
          <a:p>
            <a:pPr marL="342900" indent="-342900">
              <a:spcBef>
                <a:spcPts val="600"/>
              </a:spcBef>
              <a:spcAft>
                <a:spcPts val="600"/>
              </a:spcAft>
              <a:buFont typeface="Arial" pitchFamily="34" charset="0"/>
              <a:buChar char="•"/>
            </a:pPr>
            <a:r>
              <a:rPr lang="en-US" sz="2400"/>
              <a:t>Segmentation + Paging</a:t>
            </a:r>
          </a:p>
          <a:p>
            <a:pPr marL="342900" indent="-342900">
              <a:spcBef>
                <a:spcPts val="600"/>
              </a:spcBef>
              <a:spcAft>
                <a:spcPts val="600"/>
              </a:spcAft>
              <a:buFont typeface="Arial" pitchFamily="34" charset="0"/>
              <a:buChar char="•"/>
            </a:pPr>
            <a:r>
              <a:rPr lang="en-US" sz="2400"/>
              <a:t>Regions + Paging</a:t>
            </a:r>
          </a:p>
          <a:p>
            <a:pPr marL="342900" indent="-342900">
              <a:spcBef>
                <a:spcPts val="600"/>
              </a:spcBef>
              <a:spcAft>
                <a:spcPts val="600"/>
              </a:spcAft>
              <a:buFont typeface="Arial" pitchFamily="34" charset="0"/>
              <a:buChar char="•"/>
            </a:pPr>
            <a:r>
              <a:rPr lang="en-US" sz="2400"/>
              <a:t>TLB</a:t>
            </a:r>
          </a:p>
        </p:txBody>
      </p:sp>
    </p:spTree>
    <p:extLst>
      <p:ext uri="{BB962C8B-B14F-4D97-AF65-F5344CB8AC3E}">
        <p14:creationId xmlns:p14="http://schemas.microsoft.com/office/powerpoint/2010/main" val="7212917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8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Methods Review</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335589" y="1450722"/>
            <a:ext cx="11166021" cy="5170646"/>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t>Uni programming</a:t>
            </a:r>
          </a:p>
          <a:p>
            <a:pPr marL="342900" indent="-342900">
              <a:spcBef>
                <a:spcPts val="600"/>
              </a:spcBef>
              <a:spcAft>
                <a:spcPts val="600"/>
              </a:spcAft>
              <a:buFont typeface="Arial" pitchFamily="34" charset="0"/>
              <a:buChar char="•"/>
            </a:pPr>
            <a:r>
              <a:rPr lang="en-US" sz="2400">
                <a:solidFill>
                  <a:schemeClr val="bg1">
                    <a:lumMod val="75000"/>
                  </a:schemeClr>
                </a:solidFill>
              </a:rPr>
              <a:t>Multi Programming</a:t>
            </a:r>
          </a:p>
          <a:p>
            <a:pPr marL="342900" indent="-342900">
              <a:spcBef>
                <a:spcPts val="600"/>
              </a:spcBef>
              <a:spcAft>
                <a:spcPts val="600"/>
              </a:spcAft>
              <a:buFont typeface="Arial" pitchFamily="34" charset="0"/>
              <a:buChar char="•"/>
            </a:pPr>
            <a:r>
              <a:rPr lang="en-US" sz="2400">
                <a:solidFill>
                  <a:schemeClr val="bg1">
                    <a:lumMod val="75000"/>
                  </a:schemeClr>
                </a:solidFill>
              </a:rPr>
              <a:t>Swapping</a:t>
            </a:r>
            <a:endParaRPr lang="en-US" sz="2400"/>
          </a:p>
          <a:p>
            <a:pPr marL="342900" indent="-342900">
              <a:spcBef>
                <a:spcPts val="600"/>
              </a:spcBef>
              <a:spcAft>
                <a:spcPts val="600"/>
              </a:spcAft>
              <a:buFont typeface="Arial" pitchFamily="34" charset="0"/>
              <a:buChar char="•"/>
            </a:pPr>
            <a:r>
              <a:rPr lang="en-US" sz="2400">
                <a:solidFill>
                  <a:schemeClr val="bg1">
                    <a:lumMod val="75000"/>
                  </a:schemeClr>
                </a:solidFill>
              </a:rPr>
              <a:t>Segmentation</a:t>
            </a:r>
          </a:p>
          <a:p>
            <a:pPr marL="342900" indent="-342900">
              <a:spcBef>
                <a:spcPts val="600"/>
              </a:spcBef>
              <a:spcAft>
                <a:spcPts val="600"/>
              </a:spcAft>
              <a:buFont typeface="Arial" pitchFamily="34" charset="0"/>
              <a:buChar char="•"/>
            </a:pPr>
            <a:r>
              <a:rPr lang="en-US" sz="2400">
                <a:solidFill>
                  <a:schemeClr val="bg1">
                    <a:lumMod val="75000"/>
                  </a:schemeClr>
                </a:solidFill>
              </a:rPr>
              <a:t>Paging</a:t>
            </a:r>
          </a:p>
          <a:p>
            <a:pPr marL="342900" indent="-342900">
              <a:spcBef>
                <a:spcPts val="600"/>
              </a:spcBef>
              <a:spcAft>
                <a:spcPts val="600"/>
              </a:spcAft>
              <a:buFont typeface="Arial" pitchFamily="34" charset="0"/>
              <a:buChar char="•"/>
            </a:pPr>
            <a:r>
              <a:rPr lang="en-US" sz="2400">
                <a:solidFill>
                  <a:schemeClr val="bg1">
                    <a:lumMod val="75000"/>
                  </a:schemeClr>
                </a:solidFill>
              </a:rPr>
              <a:t>Hierarchical Paging</a:t>
            </a:r>
          </a:p>
          <a:p>
            <a:pPr marL="342900" indent="-342900">
              <a:spcBef>
                <a:spcPts val="600"/>
              </a:spcBef>
              <a:spcAft>
                <a:spcPts val="600"/>
              </a:spcAft>
              <a:buFont typeface="Arial" pitchFamily="34" charset="0"/>
              <a:buChar char="•"/>
            </a:pPr>
            <a:r>
              <a:rPr lang="en-US" sz="2400">
                <a:solidFill>
                  <a:schemeClr val="bg1">
                    <a:lumMod val="75000"/>
                  </a:schemeClr>
                </a:solidFill>
              </a:rPr>
              <a:t>Demand Paging</a:t>
            </a:r>
          </a:p>
          <a:p>
            <a:pPr marL="342900" indent="-342900">
              <a:spcBef>
                <a:spcPts val="600"/>
              </a:spcBef>
              <a:spcAft>
                <a:spcPts val="600"/>
              </a:spcAft>
              <a:buFont typeface="Arial" pitchFamily="34" charset="0"/>
              <a:buChar char="•"/>
            </a:pPr>
            <a:r>
              <a:rPr lang="en-US" sz="2400">
                <a:solidFill>
                  <a:schemeClr val="bg1">
                    <a:lumMod val="75000"/>
                  </a:schemeClr>
                </a:solidFill>
              </a:rPr>
              <a:t>Segmentation + Paging</a:t>
            </a:r>
          </a:p>
          <a:p>
            <a:pPr marL="342900" indent="-342900">
              <a:spcBef>
                <a:spcPts val="600"/>
              </a:spcBef>
              <a:spcAft>
                <a:spcPts val="600"/>
              </a:spcAft>
              <a:buFont typeface="Arial" pitchFamily="34" charset="0"/>
              <a:buChar char="•"/>
            </a:pPr>
            <a:r>
              <a:rPr lang="en-US" sz="2400">
                <a:solidFill>
                  <a:schemeClr val="bg1">
                    <a:lumMod val="75000"/>
                  </a:schemeClr>
                </a:solidFill>
              </a:rPr>
              <a:t>Regions + Paging</a:t>
            </a:r>
          </a:p>
          <a:p>
            <a:pPr marL="342900" indent="-342900">
              <a:spcBef>
                <a:spcPts val="600"/>
              </a:spcBef>
              <a:spcAft>
                <a:spcPts val="600"/>
              </a:spcAft>
              <a:buFont typeface="Arial" pitchFamily="34" charset="0"/>
              <a:buChar char="•"/>
            </a:pPr>
            <a:r>
              <a:rPr lang="en-US" sz="2400">
                <a:solidFill>
                  <a:schemeClr val="bg1">
                    <a:lumMod val="75000"/>
                  </a:schemeClr>
                </a:solidFill>
              </a:rPr>
              <a:t>TLB</a:t>
            </a:r>
          </a:p>
        </p:txBody>
      </p:sp>
      <p:grpSp>
        <p:nvGrpSpPr>
          <p:cNvPr id="13" name="그룹 50">
            <a:extLst>
              <a:ext uri="{FF2B5EF4-FFF2-40B4-BE49-F238E27FC236}">
                <a16:creationId xmlns:a16="http://schemas.microsoft.com/office/drawing/2014/main" id="{9A20C534-A166-4BCF-8B44-839DC5A2641F}"/>
              </a:ext>
            </a:extLst>
          </p:cNvPr>
          <p:cNvGrpSpPr/>
          <p:nvPr/>
        </p:nvGrpSpPr>
        <p:grpSpPr>
          <a:xfrm>
            <a:off x="6960088" y="1517083"/>
            <a:ext cx="3168650" cy="4176712"/>
            <a:chOff x="581763" y="1412776"/>
            <a:chExt cx="1974013" cy="4176464"/>
          </a:xfrm>
        </p:grpSpPr>
        <p:sp>
          <p:nvSpPr>
            <p:cNvPr id="14" name="TextBox 51">
              <a:extLst>
                <a:ext uri="{FF2B5EF4-FFF2-40B4-BE49-F238E27FC236}">
                  <a16:creationId xmlns:a16="http://schemas.microsoft.com/office/drawing/2014/main" id="{399CEE9B-B720-4711-92FC-52DC69854C78}"/>
                </a:ext>
              </a:extLst>
            </p:cNvPr>
            <p:cNvSpPr txBox="1">
              <a:spLocks noChangeArrowheads="1"/>
            </p:cNvSpPr>
            <p:nvPr/>
          </p:nvSpPr>
          <p:spPr bwMode="auto">
            <a:xfrm>
              <a:off x="647563" y="1412776"/>
              <a:ext cx="5508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400">
                  <a:solidFill>
                    <a:srgbClr val="000000"/>
                  </a:solidFill>
                  <a:latin typeface="Malgun Gothic" panose="020b0503020000020004" pitchFamily="34" charset="-127"/>
                </a:rPr>
                <a:t>0KB</a:t>
              </a:r>
              <a:endParaRPr lang="ko-KR" altLang="en-US" sz="1400">
                <a:solidFill>
                  <a:srgbClr val="000000"/>
                </a:solidFill>
                <a:latin typeface="Malgun Gothic" panose="020b0503020000020004" pitchFamily="34" charset="-127"/>
              </a:endParaRPr>
            </a:p>
          </p:txBody>
        </p:sp>
        <p:sp>
          <p:nvSpPr>
            <p:cNvPr id="15" name="TextBox 52">
              <a:extLst>
                <a:ext uri="{FF2B5EF4-FFF2-40B4-BE49-F238E27FC236}">
                  <a16:creationId xmlns:a16="http://schemas.microsoft.com/office/drawing/2014/main" id="{595C4689-7191-4BA1-BC11-B5B7BFDF7426}"/>
                </a:ext>
              </a:extLst>
            </p:cNvPr>
            <p:cNvSpPr txBox="1">
              <a:spLocks noChangeArrowheads="1"/>
            </p:cNvSpPr>
            <p:nvPr/>
          </p:nvSpPr>
          <p:spPr bwMode="auto">
            <a:xfrm>
              <a:off x="581763" y="2266999"/>
              <a:ext cx="6120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400">
                  <a:solidFill>
                    <a:srgbClr val="000000"/>
                  </a:solidFill>
                  <a:latin typeface="Malgun Gothic" panose="020b0503020000020004" pitchFamily="34" charset="-127"/>
                </a:rPr>
                <a:t>64KB</a:t>
              </a:r>
              <a:endParaRPr lang="ko-KR" altLang="en-US" sz="1400">
                <a:solidFill>
                  <a:srgbClr val="000000"/>
                </a:solidFill>
                <a:latin typeface="Malgun Gothic" panose="020b0503020000020004" pitchFamily="34" charset="-127"/>
              </a:endParaRPr>
            </a:p>
          </p:txBody>
        </p:sp>
        <p:sp>
          <p:nvSpPr>
            <p:cNvPr id="16" name="TextBox 53">
              <a:extLst>
                <a:ext uri="{FF2B5EF4-FFF2-40B4-BE49-F238E27FC236}">
                  <a16:creationId xmlns:a16="http://schemas.microsoft.com/office/drawing/2014/main" id="{E9BA7B4E-C74D-4009-B4E7-4597049C27CE}"/>
                </a:ext>
              </a:extLst>
            </p:cNvPr>
            <p:cNvSpPr txBox="1">
              <a:spLocks noChangeArrowheads="1"/>
            </p:cNvSpPr>
            <p:nvPr/>
          </p:nvSpPr>
          <p:spPr bwMode="auto">
            <a:xfrm>
              <a:off x="581763" y="5281463"/>
              <a:ext cx="5712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400">
                  <a:solidFill>
                    <a:srgbClr val="000000"/>
                  </a:solidFill>
                  <a:latin typeface="Malgun Gothic" panose="020b0503020000020004" pitchFamily="34" charset="-127"/>
                </a:rPr>
                <a:t>max</a:t>
              </a:r>
              <a:endParaRPr lang="ko-KR" altLang="en-US" sz="1400">
                <a:solidFill>
                  <a:srgbClr val="000000"/>
                </a:solidFill>
                <a:latin typeface="Malgun Gothic" panose="020b0503020000020004" pitchFamily="34" charset="-127"/>
              </a:endParaRPr>
            </a:p>
          </p:txBody>
        </p:sp>
        <p:sp>
          <p:nvSpPr>
            <p:cNvPr id="17" name="직사각형 54">
              <a:extLst>
                <a:ext uri="{FF2B5EF4-FFF2-40B4-BE49-F238E27FC236}">
                  <a16:creationId xmlns:a16="http://schemas.microsoft.com/office/drawing/2014/main" id="{0DFB38FD-A591-4C31-990F-F7ECC2A5234E}"/>
                </a:ext>
              </a:extLst>
            </p:cNvPr>
            <p:cNvSpPr/>
            <p:nvPr/>
          </p:nvSpPr>
          <p:spPr>
            <a:xfrm>
              <a:off x="1223614" y="1558817"/>
              <a:ext cx="1332162" cy="861961"/>
            </a:xfrm>
            <a:prstGeom prst="rect">
              <a:avLst/>
            </a:prstGeom>
            <a:solidFill>
              <a:schemeClr val="accent1">
                <a:lumMod val="60000"/>
                <a:lumOff val="40000"/>
              </a:schemeClr>
            </a:solidFill>
            <a:ln w="12700">
              <a:solidFill>
                <a:schemeClr val="tx1"/>
              </a:solidFill>
            </a:ln>
            <a:effectLst>
              <a:outerShdw dist="20000"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Operating System</a:t>
              </a:r>
            </a:p>
            <a:p>
              <a:pPr algn="ctr">
                <a:defRPr/>
              </a:pPr>
              <a:r>
                <a:rPr lang="en-US" altLang="ko-KR" sz="1200">
                  <a:solidFill>
                    <a:prstClr val="black"/>
                  </a:solidFill>
                  <a:latin typeface="맑은 고딕" pitchFamily="50" charset="-127"/>
                  <a:cs typeface="Courier New" pitchFamily="49" charset="0"/>
                </a:rPr>
                <a:t>(code, data, etc.)</a:t>
              </a:r>
              <a:endParaRPr lang="ko-KR" altLang="en-US" sz="1200">
                <a:solidFill>
                  <a:prstClr val="black"/>
                </a:solidFill>
                <a:latin typeface="맑은 고딕" pitchFamily="50" charset="-127"/>
                <a:cs typeface="Courier New" pitchFamily="49" charset="0"/>
              </a:endParaRPr>
            </a:p>
          </p:txBody>
        </p:sp>
        <p:sp>
          <p:nvSpPr>
            <p:cNvPr id="18" name="직사각형 55">
              <a:extLst>
                <a:ext uri="{FF2B5EF4-FFF2-40B4-BE49-F238E27FC236}">
                  <a16:creationId xmlns:a16="http://schemas.microsoft.com/office/drawing/2014/main" id="{C075450D-030C-4219-82CB-63D62180EE0B}"/>
                </a:ext>
              </a:extLst>
            </p:cNvPr>
            <p:cNvSpPr/>
            <p:nvPr/>
          </p:nvSpPr>
          <p:spPr>
            <a:xfrm>
              <a:off x="1223614" y="2420778"/>
              <a:ext cx="1332162" cy="3066868"/>
            </a:xfrm>
            <a:prstGeom prst="rect">
              <a:avLst/>
            </a:prstGeom>
            <a:solidFill>
              <a:schemeClr val="bg1"/>
            </a:solidFill>
            <a:ln w="12700">
              <a:solidFill>
                <a:schemeClr val="tx1"/>
              </a:solidFill>
            </a:ln>
            <a:effectLst>
              <a:outerShdw dist="20000"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Current</a:t>
              </a:r>
            </a:p>
            <a:p>
              <a:pPr algn="ctr">
                <a:defRPr/>
              </a:pPr>
              <a:r>
                <a:rPr lang="en-US" altLang="ko-KR" sz="1400">
                  <a:solidFill>
                    <a:prstClr val="black"/>
                  </a:solidFill>
                  <a:latin typeface="맑은 고딕" pitchFamily="50" charset="-127"/>
                  <a:cs typeface="Courier New" pitchFamily="49" charset="0"/>
                </a:rPr>
                <a:t>Program</a:t>
              </a:r>
            </a:p>
            <a:p>
              <a:pPr algn="ctr">
                <a:defRPr/>
              </a:pPr>
              <a:r>
                <a:rPr lang="en-US" altLang="ko-KR" sz="1200">
                  <a:solidFill>
                    <a:prstClr val="black"/>
                  </a:solidFill>
                  <a:latin typeface="맑은 고딕" pitchFamily="50" charset="-127"/>
                  <a:cs typeface="Courier New" pitchFamily="49" charset="0"/>
                </a:rPr>
                <a:t>(code, data, etc.)</a:t>
              </a:r>
              <a:endParaRPr lang="ko-KR" altLang="en-US" sz="1200">
                <a:solidFill>
                  <a:prstClr val="black"/>
                </a:solidFill>
                <a:latin typeface="맑은 고딕" pitchFamily="50" charset="-127"/>
                <a:cs typeface="Courier New" pitchFamily="49" charset="0"/>
              </a:endParaRPr>
            </a:p>
          </p:txBody>
        </p:sp>
      </p:grpSp>
    </p:spTree>
    <p:extLst>
      <p:ext uri="{BB962C8B-B14F-4D97-AF65-F5344CB8AC3E}">
        <p14:creationId xmlns:p14="http://schemas.microsoft.com/office/powerpoint/2010/main" val="37514025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cond evt="onBegin" delay="0">
                          <p:tn val="8"/>
                        </p:cond>
                      </p:stCondLst>
                      <p:childTnLst>
                        <p:par>
                          <p:cTn id="10" fill="hold" nodeType="after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8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Methods Review</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278243" y="1443019"/>
            <a:ext cx="11166021" cy="5170646"/>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solidFill>
                  <a:schemeClr val="bg1">
                    <a:lumMod val="75000"/>
                  </a:schemeClr>
                </a:solidFill>
              </a:rPr>
              <a:t>Uni programming</a:t>
            </a:r>
          </a:p>
          <a:p>
            <a:pPr marL="342900" indent="-342900">
              <a:spcBef>
                <a:spcPts val="600"/>
              </a:spcBef>
              <a:spcAft>
                <a:spcPts val="600"/>
              </a:spcAft>
              <a:buFont typeface="Arial" pitchFamily="34" charset="0"/>
              <a:buChar char="•"/>
            </a:pPr>
            <a:r>
              <a:rPr lang="en-US" sz="2400"/>
              <a:t>Multi Programming</a:t>
            </a:r>
          </a:p>
          <a:p>
            <a:pPr marL="342900" indent="-342900">
              <a:spcBef>
                <a:spcPts val="600"/>
              </a:spcBef>
              <a:spcAft>
                <a:spcPts val="600"/>
              </a:spcAft>
              <a:buFont typeface="Arial" pitchFamily="34" charset="0"/>
              <a:buChar char="•"/>
            </a:pPr>
            <a:r>
              <a:rPr lang="en-US" sz="2400">
                <a:solidFill>
                  <a:schemeClr val="bg1">
                    <a:lumMod val="75000"/>
                  </a:schemeClr>
                </a:solidFill>
              </a:rPr>
              <a:t>Swapping</a:t>
            </a:r>
            <a:endParaRPr lang="en-US" sz="2400"/>
          </a:p>
          <a:p>
            <a:pPr marL="342900" indent="-342900">
              <a:spcBef>
                <a:spcPts val="600"/>
              </a:spcBef>
              <a:spcAft>
                <a:spcPts val="600"/>
              </a:spcAft>
              <a:buFont typeface="Arial" pitchFamily="34" charset="0"/>
              <a:buChar char="•"/>
            </a:pPr>
            <a:r>
              <a:rPr lang="en-US" sz="2400">
                <a:solidFill>
                  <a:schemeClr val="bg1">
                    <a:lumMod val="75000"/>
                  </a:schemeClr>
                </a:solidFill>
              </a:rPr>
              <a:t>Segmentation</a:t>
            </a:r>
          </a:p>
          <a:p>
            <a:pPr marL="342900" indent="-342900">
              <a:spcBef>
                <a:spcPts val="600"/>
              </a:spcBef>
              <a:spcAft>
                <a:spcPts val="600"/>
              </a:spcAft>
              <a:buFont typeface="Arial" pitchFamily="34" charset="0"/>
              <a:buChar char="•"/>
            </a:pPr>
            <a:r>
              <a:rPr lang="en-US" sz="2400">
                <a:solidFill>
                  <a:schemeClr val="bg1">
                    <a:lumMod val="75000"/>
                  </a:schemeClr>
                </a:solidFill>
              </a:rPr>
              <a:t>Paging</a:t>
            </a:r>
          </a:p>
          <a:p>
            <a:pPr marL="342900" indent="-342900">
              <a:spcBef>
                <a:spcPts val="600"/>
              </a:spcBef>
              <a:spcAft>
                <a:spcPts val="600"/>
              </a:spcAft>
              <a:buFont typeface="Arial" pitchFamily="34" charset="0"/>
              <a:buChar char="•"/>
            </a:pPr>
            <a:r>
              <a:rPr lang="en-US" sz="2400">
                <a:solidFill>
                  <a:schemeClr val="bg1">
                    <a:lumMod val="75000"/>
                  </a:schemeClr>
                </a:solidFill>
              </a:rPr>
              <a:t>Hierarchical Paging</a:t>
            </a:r>
          </a:p>
          <a:p>
            <a:pPr marL="342900" indent="-342900">
              <a:spcBef>
                <a:spcPts val="600"/>
              </a:spcBef>
              <a:spcAft>
                <a:spcPts val="600"/>
              </a:spcAft>
              <a:buFont typeface="Arial" pitchFamily="34" charset="0"/>
              <a:buChar char="•"/>
            </a:pPr>
            <a:r>
              <a:rPr lang="en-US" sz="2400">
                <a:solidFill>
                  <a:schemeClr val="bg1">
                    <a:lumMod val="75000"/>
                  </a:schemeClr>
                </a:solidFill>
              </a:rPr>
              <a:t>Demand Paging</a:t>
            </a:r>
          </a:p>
          <a:p>
            <a:pPr marL="342900" indent="-342900">
              <a:spcBef>
                <a:spcPts val="600"/>
              </a:spcBef>
              <a:spcAft>
                <a:spcPts val="600"/>
              </a:spcAft>
              <a:buFont typeface="Arial" pitchFamily="34" charset="0"/>
              <a:buChar char="•"/>
            </a:pPr>
            <a:r>
              <a:rPr lang="en-US" sz="2400">
                <a:solidFill>
                  <a:schemeClr val="bg1">
                    <a:lumMod val="75000"/>
                  </a:schemeClr>
                </a:solidFill>
              </a:rPr>
              <a:t>Segmentation + Paging</a:t>
            </a:r>
          </a:p>
          <a:p>
            <a:pPr marL="342900" indent="-342900">
              <a:spcBef>
                <a:spcPts val="600"/>
              </a:spcBef>
              <a:spcAft>
                <a:spcPts val="600"/>
              </a:spcAft>
              <a:buFont typeface="Arial" pitchFamily="34" charset="0"/>
              <a:buChar char="•"/>
            </a:pPr>
            <a:r>
              <a:rPr lang="en-US" sz="2400">
                <a:solidFill>
                  <a:schemeClr val="bg1">
                    <a:lumMod val="75000"/>
                  </a:schemeClr>
                </a:solidFill>
              </a:rPr>
              <a:t>Regions + Paging</a:t>
            </a:r>
          </a:p>
          <a:p>
            <a:pPr marL="342900" indent="-342900">
              <a:spcBef>
                <a:spcPts val="600"/>
              </a:spcBef>
              <a:spcAft>
                <a:spcPts val="600"/>
              </a:spcAft>
              <a:buFont typeface="Arial" pitchFamily="34" charset="0"/>
              <a:buChar char="•"/>
            </a:pPr>
            <a:r>
              <a:rPr lang="en-US" sz="2400">
                <a:solidFill>
                  <a:schemeClr val="bg1">
                    <a:lumMod val="75000"/>
                  </a:schemeClr>
                </a:solidFill>
              </a:rPr>
              <a:t>TLB</a:t>
            </a:r>
          </a:p>
        </p:txBody>
      </p:sp>
      <p:grpSp>
        <p:nvGrpSpPr>
          <p:cNvPr id="19" name="Group 18">
            <a:extLst>
              <a:ext uri="{FF2B5EF4-FFF2-40B4-BE49-F238E27FC236}">
                <a16:creationId xmlns:a16="http://schemas.microsoft.com/office/drawing/2014/main" id="{E2F734C8-69C4-4E7F-BC22-DAE20EF7A46D}"/>
              </a:ext>
            </a:extLst>
          </p:cNvPr>
          <p:cNvGrpSpPr/>
          <p:nvPr/>
        </p:nvGrpSpPr>
        <p:grpSpPr>
          <a:xfrm>
            <a:off x="7237237" y="794372"/>
            <a:ext cx="3087687" cy="4575175"/>
            <a:chOff x="8208963" y="1198563"/>
            <a:chExt cx="3087687" cy="4575175"/>
          </a:xfrm>
        </p:grpSpPr>
        <p:sp>
          <p:nvSpPr>
            <p:cNvPr id="20" name="TextBox 12">
              <a:extLst>
                <a:ext uri="{FF2B5EF4-FFF2-40B4-BE49-F238E27FC236}">
                  <a16:creationId xmlns:a16="http://schemas.microsoft.com/office/drawing/2014/main" id="{0C0FC411-7D62-4C33-8F67-2D6D37A13618}"/>
                </a:ext>
              </a:extLst>
            </p:cNvPr>
            <p:cNvSpPr txBox="1">
              <a:spLocks noChangeArrowheads="1"/>
            </p:cNvSpPr>
            <p:nvPr/>
          </p:nvSpPr>
          <p:spPr bwMode="auto">
            <a:xfrm>
              <a:off x="8253413" y="1198563"/>
              <a:ext cx="803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0KB</a:t>
              </a:r>
              <a:endParaRPr lang="ko-KR" altLang="en-US" sz="1200">
                <a:solidFill>
                  <a:srgbClr val="000000"/>
                </a:solidFill>
                <a:latin typeface="Malgun Gothic" panose="020b0503020000020004" pitchFamily="34" charset="-127"/>
              </a:endParaRPr>
            </a:p>
          </p:txBody>
        </p:sp>
        <p:sp>
          <p:nvSpPr>
            <p:cNvPr id="22" name="TextBox 13">
              <a:extLst>
                <a:ext uri="{FF2B5EF4-FFF2-40B4-BE49-F238E27FC236}">
                  <a16:creationId xmlns:a16="http://schemas.microsoft.com/office/drawing/2014/main" id="{42968CED-7F8F-4504-AEA4-C318368DA714}"/>
                </a:ext>
              </a:extLst>
            </p:cNvPr>
            <p:cNvSpPr txBox="1">
              <a:spLocks noChangeArrowheads="1"/>
            </p:cNvSpPr>
            <p:nvPr/>
          </p:nvSpPr>
          <p:spPr bwMode="auto">
            <a:xfrm>
              <a:off x="8208963" y="1682750"/>
              <a:ext cx="892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64KB</a:t>
              </a:r>
              <a:endParaRPr lang="ko-KR" altLang="en-US" sz="1200">
                <a:solidFill>
                  <a:srgbClr val="000000"/>
                </a:solidFill>
                <a:latin typeface="Malgun Gothic" panose="020b0503020000020004" pitchFamily="34" charset="-127"/>
              </a:endParaRPr>
            </a:p>
          </p:txBody>
        </p:sp>
        <p:sp>
          <p:nvSpPr>
            <p:cNvPr id="23" name="직사각형 15">
              <a:extLst>
                <a:ext uri="{FF2B5EF4-FFF2-40B4-BE49-F238E27FC236}">
                  <a16:creationId xmlns:a16="http://schemas.microsoft.com/office/drawing/2014/main" id="{C29AE257-7CBC-4D16-8C92-DD36D64AD8C7}"/>
                </a:ext>
              </a:extLst>
            </p:cNvPr>
            <p:cNvSpPr/>
            <p:nvPr/>
          </p:nvSpPr>
          <p:spPr>
            <a:xfrm>
              <a:off x="9139238" y="1352550"/>
              <a:ext cx="2044700" cy="498475"/>
            </a:xfrm>
            <a:prstGeom prst="rect">
              <a:avLst/>
            </a:prstGeom>
            <a:solidFill>
              <a:schemeClr val="accent1">
                <a:lumMod val="60000"/>
                <a:lumOff val="40000"/>
              </a:schemeClr>
            </a:solidFill>
            <a:ln w="12700">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Operating System</a:t>
              </a:r>
            </a:p>
            <a:p>
              <a:pPr algn="ctr">
                <a:defRPr/>
              </a:pPr>
              <a:r>
                <a:rPr lang="en-US" altLang="ko-KR" sz="1200">
                  <a:solidFill>
                    <a:prstClr val="black"/>
                  </a:solidFill>
                  <a:latin typeface="맑은 고딕" pitchFamily="50" charset="-127"/>
                  <a:cs typeface="Courier New" pitchFamily="49" charset="0"/>
                </a:rPr>
                <a:t>(code, data, etc.)</a:t>
              </a:r>
              <a:endParaRPr lang="ko-KR" altLang="en-US" sz="1200">
                <a:solidFill>
                  <a:prstClr val="black"/>
                </a:solidFill>
                <a:latin typeface="맑은 고딕" pitchFamily="50" charset="-127"/>
                <a:cs typeface="Courier New" pitchFamily="49" charset="0"/>
              </a:endParaRPr>
            </a:p>
          </p:txBody>
        </p:sp>
        <p:sp>
          <p:nvSpPr>
            <p:cNvPr id="24" name="직사각형 16">
              <a:extLst>
                <a:ext uri="{FF2B5EF4-FFF2-40B4-BE49-F238E27FC236}">
                  <a16:creationId xmlns:a16="http://schemas.microsoft.com/office/drawing/2014/main" id="{A6D17BF9-671A-4EBA-8A77-01D76B281A2E}"/>
                </a:ext>
              </a:extLst>
            </p:cNvPr>
            <p:cNvSpPr/>
            <p:nvPr/>
          </p:nvSpPr>
          <p:spPr>
            <a:xfrm>
              <a:off x="9139238" y="2355850"/>
              <a:ext cx="2044700" cy="498475"/>
            </a:xfrm>
            <a:prstGeom prst="rect">
              <a:avLst/>
            </a:prstGeom>
            <a:no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Process C</a:t>
              </a:r>
            </a:p>
            <a:p>
              <a:pPr algn="ctr">
                <a:defRPr/>
              </a:pPr>
              <a:r>
                <a:rPr lang="en-US" altLang="ko-KR" sz="1200">
                  <a:solidFill>
                    <a:prstClr val="black"/>
                  </a:solidFill>
                  <a:latin typeface="맑은 고딕" pitchFamily="50" charset="-127"/>
                  <a:cs typeface="Courier New" pitchFamily="49" charset="0"/>
                </a:rPr>
                <a:t>(code, data, etc.)</a:t>
              </a:r>
              <a:endParaRPr lang="ko-KR" altLang="en-US" sz="1200">
                <a:solidFill>
                  <a:prstClr val="black"/>
                </a:solidFill>
                <a:latin typeface="맑은 고딕" pitchFamily="50" charset="-127"/>
                <a:cs typeface="Courier New" pitchFamily="49" charset="0"/>
              </a:endParaRPr>
            </a:p>
          </p:txBody>
        </p:sp>
        <p:sp>
          <p:nvSpPr>
            <p:cNvPr id="25" name="직사각형 17">
              <a:extLst>
                <a:ext uri="{FF2B5EF4-FFF2-40B4-BE49-F238E27FC236}">
                  <a16:creationId xmlns:a16="http://schemas.microsoft.com/office/drawing/2014/main" id="{30D0EC50-5E2C-4656-93F2-6F34934EEC52}"/>
                </a:ext>
              </a:extLst>
            </p:cNvPr>
            <p:cNvSpPr/>
            <p:nvPr/>
          </p:nvSpPr>
          <p:spPr>
            <a:xfrm>
              <a:off x="9139238" y="1851025"/>
              <a:ext cx="2044700" cy="504825"/>
            </a:xfrm>
            <a:prstGeom prst="rect">
              <a:avLst/>
            </a:prstGeom>
            <a:pattFill prst="dkUpDiag">
              <a:fgClr>
                <a:schemeClr val="tx2">
                  <a:lumMod val="20000"/>
                  <a:lumOff val="80000"/>
                </a:schemeClr>
              </a:fgClr>
              <a:bgClr>
                <a:schemeClr val="bg1"/>
              </a:bgClr>
            </a:pattFill>
            <a:ln w="12700">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Free</a:t>
              </a:r>
              <a:endParaRPr lang="ko-KR" altLang="en-US" sz="1400">
                <a:solidFill>
                  <a:prstClr val="black"/>
                </a:solidFill>
                <a:latin typeface="맑은 고딕" pitchFamily="50" charset="-127"/>
                <a:cs typeface="Courier New" pitchFamily="49" charset="0"/>
              </a:endParaRPr>
            </a:p>
          </p:txBody>
        </p:sp>
        <p:sp>
          <p:nvSpPr>
            <p:cNvPr id="26" name="직사각형 18">
              <a:extLst>
                <a:ext uri="{FF2B5EF4-FFF2-40B4-BE49-F238E27FC236}">
                  <a16:creationId xmlns:a16="http://schemas.microsoft.com/office/drawing/2014/main" id="{D8EC3936-3B95-40FB-88A4-68A1C21CAA89}"/>
                </a:ext>
              </a:extLst>
            </p:cNvPr>
            <p:cNvSpPr/>
            <p:nvPr/>
          </p:nvSpPr>
          <p:spPr>
            <a:xfrm>
              <a:off x="9139238" y="2854325"/>
              <a:ext cx="2044700" cy="498475"/>
            </a:xfrm>
            <a:prstGeom prst="rect">
              <a:avLst/>
            </a:prstGeom>
            <a:no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Process B</a:t>
              </a:r>
            </a:p>
            <a:p>
              <a:pPr algn="ctr">
                <a:defRPr/>
              </a:pPr>
              <a:r>
                <a:rPr lang="en-US" altLang="ko-KR" sz="1200">
                  <a:solidFill>
                    <a:prstClr val="black"/>
                  </a:solidFill>
                  <a:latin typeface="맑은 고딕" pitchFamily="50" charset="-127"/>
                  <a:cs typeface="Courier New" pitchFamily="49" charset="0"/>
                </a:rPr>
                <a:t>(code, data, etc.)</a:t>
              </a:r>
              <a:endParaRPr lang="ko-KR" altLang="en-US" sz="1200">
                <a:solidFill>
                  <a:prstClr val="black"/>
                </a:solidFill>
                <a:latin typeface="맑은 고딕" pitchFamily="50" charset="-127"/>
                <a:cs typeface="Courier New" pitchFamily="49" charset="0"/>
              </a:endParaRPr>
            </a:p>
          </p:txBody>
        </p:sp>
        <p:sp>
          <p:nvSpPr>
            <p:cNvPr id="27" name="직사각형 19">
              <a:extLst>
                <a:ext uri="{FF2B5EF4-FFF2-40B4-BE49-F238E27FC236}">
                  <a16:creationId xmlns:a16="http://schemas.microsoft.com/office/drawing/2014/main" id="{61A9BBB5-4CC1-438C-9E93-985D00D7EBDE}"/>
                </a:ext>
              </a:extLst>
            </p:cNvPr>
            <p:cNvSpPr/>
            <p:nvPr/>
          </p:nvSpPr>
          <p:spPr>
            <a:xfrm>
              <a:off x="9139238" y="3352800"/>
              <a:ext cx="2044700" cy="504825"/>
            </a:xfrm>
            <a:prstGeom prst="rect">
              <a:avLst/>
            </a:prstGeom>
            <a:pattFill prst="dkUpDiag">
              <a:fgClr>
                <a:schemeClr val="tx2">
                  <a:lumMod val="20000"/>
                  <a:lumOff val="80000"/>
                </a:schemeClr>
              </a:fgClr>
              <a:bgClr>
                <a:schemeClr val="bg1"/>
              </a:bgClr>
            </a:pattFill>
            <a:ln w="12700">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Free</a:t>
              </a:r>
              <a:endParaRPr lang="ko-KR" altLang="en-US" sz="1400">
                <a:solidFill>
                  <a:prstClr val="black"/>
                </a:solidFill>
                <a:latin typeface="맑은 고딕" pitchFamily="50" charset="-127"/>
                <a:cs typeface="Courier New" pitchFamily="49" charset="0"/>
              </a:endParaRPr>
            </a:p>
          </p:txBody>
        </p:sp>
        <p:sp>
          <p:nvSpPr>
            <p:cNvPr id="28" name="직사각형 20">
              <a:extLst>
                <a:ext uri="{FF2B5EF4-FFF2-40B4-BE49-F238E27FC236}">
                  <a16:creationId xmlns:a16="http://schemas.microsoft.com/office/drawing/2014/main" id="{E7806DFC-84B3-4D14-8E2F-CE78958CD890}"/>
                </a:ext>
              </a:extLst>
            </p:cNvPr>
            <p:cNvSpPr/>
            <p:nvPr/>
          </p:nvSpPr>
          <p:spPr>
            <a:xfrm>
              <a:off x="9139238" y="3857625"/>
              <a:ext cx="2044700" cy="996950"/>
            </a:xfrm>
            <a:prstGeom prst="rect">
              <a:avLst/>
            </a:prstGeom>
            <a:no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Process A</a:t>
              </a:r>
            </a:p>
            <a:p>
              <a:pPr algn="ctr">
                <a:defRPr/>
              </a:pPr>
              <a:r>
                <a:rPr lang="en-US" altLang="ko-KR" sz="1200">
                  <a:solidFill>
                    <a:prstClr val="black"/>
                  </a:solidFill>
                  <a:latin typeface="맑은 고딕" pitchFamily="50" charset="-127"/>
                  <a:cs typeface="Courier New" pitchFamily="49" charset="0"/>
                </a:rPr>
                <a:t>(code, data, etc.)</a:t>
              </a:r>
              <a:endParaRPr lang="ko-KR" altLang="en-US" sz="1200">
                <a:solidFill>
                  <a:prstClr val="black"/>
                </a:solidFill>
                <a:latin typeface="맑은 고딕" pitchFamily="50" charset="-127"/>
                <a:cs typeface="Courier New" pitchFamily="49" charset="0"/>
              </a:endParaRPr>
            </a:p>
          </p:txBody>
        </p:sp>
        <p:sp>
          <p:nvSpPr>
            <p:cNvPr id="29" name="TextBox 22">
              <a:extLst>
                <a:ext uri="{FF2B5EF4-FFF2-40B4-BE49-F238E27FC236}">
                  <a16:creationId xmlns:a16="http://schemas.microsoft.com/office/drawing/2014/main" id="{B99B8237-4EE3-4910-B70E-286879B116E1}"/>
                </a:ext>
              </a:extLst>
            </p:cNvPr>
            <p:cNvSpPr txBox="1">
              <a:spLocks noChangeArrowheads="1"/>
            </p:cNvSpPr>
            <p:nvPr/>
          </p:nvSpPr>
          <p:spPr bwMode="auto">
            <a:xfrm>
              <a:off x="8975725" y="5465763"/>
              <a:ext cx="2320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en-US" altLang="ko-KR" sz="1400" b="1">
                  <a:solidFill>
                    <a:srgbClr val="000000"/>
                  </a:solidFill>
                  <a:latin typeface="Malgun Gothic" panose="020b0503020000020004" pitchFamily="34" charset="-127"/>
                </a:rPr>
                <a:t>Physical Memory</a:t>
              </a:r>
              <a:endParaRPr lang="ko-KR" altLang="en-US" sz="1400" b="1">
                <a:solidFill>
                  <a:srgbClr val="000000"/>
                </a:solidFill>
                <a:latin typeface="Malgun Gothic" panose="020b0503020000020004" pitchFamily="34" charset="-127"/>
              </a:endParaRPr>
            </a:p>
          </p:txBody>
        </p:sp>
        <p:sp>
          <p:nvSpPr>
            <p:cNvPr id="30" name="직사각형 24">
              <a:extLst>
                <a:ext uri="{FF2B5EF4-FFF2-40B4-BE49-F238E27FC236}">
                  <a16:creationId xmlns:a16="http://schemas.microsoft.com/office/drawing/2014/main" id="{D117052E-4862-4EF4-9B93-254EF1A40928}"/>
                </a:ext>
              </a:extLst>
            </p:cNvPr>
            <p:cNvSpPr/>
            <p:nvPr/>
          </p:nvSpPr>
          <p:spPr>
            <a:xfrm>
              <a:off x="9139238" y="4860925"/>
              <a:ext cx="2044700" cy="503238"/>
            </a:xfrm>
            <a:prstGeom prst="rect">
              <a:avLst/>
            </a:prstGeom>
            <a:pattFill prst="dkUpDiag">
              <a:fgClr>
                <a:schemeClr val="tx2">
                  <a:lumMod val="20000"/>
                  <a:lumOff val="80000"/>
                </a:schemeClr>
              </a:fgClr>
              <a:bgClr>
                <a:schemeClr val="bg1"/>
              </a:bgClr>
            </a:pattFill>
            <a:ln w="12700">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Free</a:t>
              </a:r>
              <a:endParaRPr lang="ko-KR" altLang="en-US" sz="1400">
                <a:solidFill>
                  <a:prstClr val="black"/>
                </a:solidFill>
                <a:latin typeface="맑은 고딕" pitchFamily="50" charset="-127"/>
                <a:cs typeface="Courier New" pitchFamily="49" charset="0"/>
              </a:endParaRPr>
            </a:p>
          </p:txBody>
        </p:sp>
        <p:sp>
          <p:nvSpPr>
            <p:cNvPr id="31" name="TextBox 25">
              <a:extLst>
                <a:ext uri="{FF2B5EF4-FFF2-40B4-BE49-F238E27FC236}">
                  <a16:creationId xmlns:a16="http://schemas.microsoft.com/office/drawing/2014/main" id="{F822385A-C165-41EF-8B3D-CE1C77E4E92B}"/>
                </a:ext>
              </a:extLst>
            </p:cNvPr>
            <p:cNvSpPr txBox="1">
              <a:spLocks noChangeArrowheads="1"/>
            </p:cNvSpPr>
            <p:nvPr/>
          </p:nvSpPr>
          <p:spPr bwMode="auto">
            <a:xfrm>
              <a:off x="8208963" y="2184400"/>
              <a:ext cx="8921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128KB</a:t>
              </a:r>
              <a:endParaRPr lang="ko-KR" altLang="en-US" sz="1200">
                <a:solidFill>
                  <a:srgbClr val="000000"/>
                </a:solidFill>
                <a:latin typeface="Malgun Gothic" panose="020b0503020000020004" pitchFamily="34" charset="-127"/>
              </a:endParaRPr>
            </a:p>
          </p:txBody>
        </p:sp>
        <p:sp>
          <p:nvSpPr>
            <p:cNvPr id="32" name="TextBox 26">
              <a:extLst>
                <a:ext uri="{FF2B5EF4-FFF2-40B4-BE49-F238E27FC236}">
                  <a16:creationId xmlns:a16="http://schemas.microsoft.com/office/drawing/2014/main" id="{7195179F-C6E9-4A27-A18D-734EA952A645}"/>
                </a:ext>
              </a:extLst>
            </p:cNvPr>
            <p:cNvSpPr txBox="1">
              <a:spLocks noChangeArrowheads="1"/>
            </p:cNvSpPr>
            <p:nvPr/>
          </p:nvSpPr>
          <p:spPr bwMode="auto">
            <a:xfrm>
              <a:off x="8208963" y="2716213"/>
              <a:ext cx="892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192KB</a:t>
              </a:r>
              <a:endParaRPr lang="ko-KR" altLang="en-US" sz="1200">
                <a:solidFill>
                  <a:srgbClr val="000000"/>
                </a:solidFill>
                <a:latin typeface="Malgun Gothic" panose="020b0503020000020004" pitchFamily="34" charset="-127"/>
              </a:endParaRPr>
            </a:p>
          </p:txBody>
        </p:sp>
        <p:sp>
          <p:nvSpPr>
            <p:cNvPr id="33" name="TextBox 27">
              <a:extLst>
                <a:ext uri="{FF2B5EF4-FFF2-40B4-BE49-F238E27FC236}">
                  <a16:creationId xmlns:a16="http://schemas.microsoft.com/office/drawing/2014/main" id="{B9A811E7-A0C1-49B8-AA7F-A54953FACD6D}"/>
                </a:ext>
              </a:extLst>
            </p:cNvPr>
            <p:cNvSpPr txBox="1">
              <a:spLocks noChangeArrowheads="1"/>
            </p:cNvSpPr>
            <p:nvPr/>
          </p:nvSpPr>
          <p:spPr bwMode="auto">
            <a:xfrm>
              <a:off x="8208963" y="3214688"/>
              <a:ext cx="8921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256KB</a:t>
              </a:r>
              <a:endParaRPr lang="ko-KR" altLang="en-US" sz="1200">
                <a:solidFill>
                  <a:srgbClr val="000000"/>
                </a:solidFill>
                <a:latin typeface="Malgun Gothic" panose="020b0503020000020004" pitchFamily="34" charset="-127"/>
              </a:endParaRPr>
            </a:p>
          </p:txBody>
        </p:sp>
        <p:sp>
          <p:nvSpPr>
            <p:cNvPr id="34" name="TextBox 28">
              <a:extLst>
                <a:ext uri="{FF2B5EF4-FFF2-40B4-BE49-F238E27FC236}">
                  <a16:creationId xmlns:a16="http://schemas.microsoft.com/office/drawing/2014/main" id="{E934BB96-A7D5-4FC4-8A8F-599A7F1C2785}"/>
                </a:ext>
              </a:extLst>
            </p:cNvPr>
            <p:cNvSpPr txBox="1">
              <a:spLocks noChangeArrowheads="1"/>
            </p:cNvSpPr>
            <p:nvPr/>
          </p:nvSpPr>
          <p:spPr bwMode="auto">
            <a:xfrm>
              <a:off x="8208963" y="3719513"/>
              <a:ext cx="892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320KB</a:t>
              </a:r>
              <a:endParaRPr lang="ko-KR" altLang="en-US" sz="1200">
                <a:solidFill>
                  <a:srgbClr val="000000"/>
                </a:solidFill>
                <a:latin typeface="Malgun Gothic" panose="020b0503020000020004" pitchFamily="34" charset="-127"/>
              </a:endParaRPr>
            </a:p>
          </p:txBody>
        </p:sp>
        <p:sp>
          <p:nvSpPr>
            <p:cNvPr id="35" name="TextBox 30">
              <a:extLst>
                <a:ext uri="{FF2B5EF4-FFF2-40B4-BE49-F238E27FC236}">
                  <a16:creationId xmlns:a16="http://schemas.microsoft.com/office/drawing/2014/main" id="{53AF3089-750F-423D-AC09-BA9918559A72}"/>
                </a:ext>
              </a:extLst>
            </p:cNvPr>
            <p:cNvSpPr txBox="1">
              <a:spLocks noChangeArrowheads="1"/>
            </p:cNvSpPr>
            <p:nvPr/>
          </p:nvSpPr>
          <p:spPr bwMode="auto">
            <a:xfrm>
              <a:off x="8208963" y="4724400"/>
              <a:ext cx="8921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448KB</a:t>
              </a:r>
              <a:endParaRPr lang="ko-KR" altLang="en-US" sz="1200">
                <a:solidFill>
                  <a:srgbClr val="000000"/>
                </a:solidFill>
                <a:latin typeface="Malgun Gothic" panose="020b0503020000020004" pitchFamily="34" charset="-127"/>
              </a:endParaRPr>
            </a:p>
          </p:txBody>
        </p:sp>
        <p:sp>
          <p:nvSpPr>
            <p:cNvPr id="36" name="TextBox 31">
              <a:extLst>
                <a:ext uri="{FF2B5EF4-FFF2-40B4-BE49-F238E27FC236}">
                  <a16:creationId xmlns:a16="http://schemas.microsoft.com/office/drawing/2014/main" id="{3D35541C-8039-48DD-BBE1-4A722137497B}"/>
                </a:ext>
              </a:extLst>
            </p:cNvPr>
            <p:cNvSpPr txBox="1">
              <a:spLocks noChangeArrowheads="1"/>
            </p:cNvSpPr>
            <p:nvPr/>
          </p:nvSpPr>
          <p:spPr bwMode="auto">
            <a:xfrm>
              <a:off x="8208963" y="5189538"/>
              <a:ext cx="892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512KB</a:t>
              </a:r>
              <a:endParaRPr lang="ko-KR" altLang="en-US" sz="1200">
                <a:solidFill>
                  <a:srgbClr val="000000"/>
                </a:solidFill>
                <a:latin typeface="Malgun Gothic" panose="020b0503020000020004" pitchFamily="34" charset="-127"/>
              </a:endParaRPr>
            </a:p>
          </p:txBody>
        </p:sp>
      </p:grpSp>
      <p:sp>
        <p:nvSpPr>
          <p:cNvPr id="37" name="직사각형 20">
            <a:extLst>
              <a:ext uri="{FF2B5EF4-FFF2-40B4-BE49-F238E27FC236}">
                <a16:creationId xmlns:a16="http://schemas.microsoft.com/office/drawing/2014/main" id="{7E545A46-4407-4936-AA6E-69E08A60F717}"/>
              </a:ext>
            </a:extLst>
          </p:cNvPr>
          <p:cNvSpPr/>
          <p:nvPr/>
        </p:nvSpPr>
        <p:spPr>
          <a:xfrm>
            <a:off x="5073650" y="5321550"/>
            <a:ext cx="2044700" cy="996950"/>
          </a:xfrm>
          <a:prstGeom prst="rect">
            <a:avLst/>
          </a:prstGeom>
          <a:no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Process D</a:t>
            </a:r>
          </a:p>
          <a:p>
            <a:pPr algn="ctr">
              <a:defRPr/>
            </a:pPr>
            <a:r>
              <a:rPr lang="en-US" altLang="ko-KR" sz="1200">
                <a:solidFill>
                  <a:prstClr val="black"/>
                </a:solidFill>
                <a:latin typeface="맑은 고딕" pitchFamily="50" charset="-127"/>
                <a:cs typeface="Courier New" pitchFamily="49" charset="0"/>
              </a:rPr>
              <a:t>(code, data, etc.)</a:t>
            </a:r>
          </a:p>
          <a:p>
            <a:pPr algn="ctr">
              <a:defRPr/>
            </a:pPr>
            <a:r>
              <a:rPr lang="en-US" altLang="ko-KR" sz="1200">
                <a:solidFill>
                  <a:prstClr val="black"/>
                </a:solidFill>
                <a:latin typeface="맑은 고딕" pitchFamily="50" charset="-127"/>
                <a:cs typeface="Courier New" pitchFamily="49" charset="0"/>
              </a:rPr>
              <a:t>164KB</a:t>
            </a:r>
            <a:endParaRPr lang="ko-KR" altLang="en-US" sz="1200">
              <a:solidFill>
                <a:prstClr val="black"/>
              </a:solidFill>
              <a:latin typeface="맑은 고딕" pitchFamily="50" charset="-127"/>
              <a:cs typeface="Courier New" pitchFamily="49" charset="0"/>
            </a:endParaRPr>
          </a:p>
        </p:txBody>
      </p:sp>
    </p:spTree>
    <p:extLst>
      <p:ext uri="{BB962C8B-B14F-4D97-AF65-F5344CB8AC3E}">
        <p14:creationId xmlns:p14="http://schemas.microsoft.com/office/powerpoint/2010/main" val="21771149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37" grpId="0"/>
    </p:bldLst>
  </p:timing>
</p:sld>
</file>

<file path=ppt/slides/slide18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Methods Review</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295253" y="1440015"/>
            <a:ext cx="11166021" cy="5170646"/>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solidFill>
                  <a:schemeClr val="bg1">
                    <a:lumMod val="75000"/>
                  </a:schemeClr>
                </a:solidFill>
              </a:rPr>
              <a:t>Uni programming</a:t>
            </a:r>
          </a:p>
          <a:p>
            <a:pPr marL="342900" indent="-342900">
              <a:spcBef>
                <a:spcPts val="600"/>
              </a:spcBef>
              <a:spcAft>
                <a:spcPts val="600"/>
              </a:spcAft>
              <a:buFont typeface="Arial" pitchFamily="34" charset="0"/>
              <a:buChar char="•"/>
            </a:pPr>
            <a:r>
              <a:rPr lang="en-US" sz="2400">
                <a:solidFill>
                  <a:schemeClr val="bg1">
                    <a:lumMod val="75000"/>
                  </a:schemeClr>
                </a:solidFill>
              </a:rPr>
              <a:t>Multi Programming</a:t>
            </a:r>
          </a:p>
          <a:p>
            <a:pPr marL="342900" indent="-342900">
              <a:spcBef>
                <a:spcPts val="600"/>
              </a:spcBef>
              <a:spcAft>
                <a:spcPts val="600"/>
              </a:spcAft>
              <a:buFont typeface="Arial" pitchFamily="34" charset="0"/>
              <a:buChar char="•"/>
            </a:pPr>
            <a:r>
              <a:rPr lang="en-US" sz="2400"/>
              <a:t>Swapping</a:t>
            </a:r>
          </a:p>
          <a:p>
            <a:pPr marL="342900" indent="-342900">
              <a:spcBef>
                <a:spcPts val="600"/>
              </a:spcBef>
              <a:spcAft>
                <a:spcPts val="600"/>
              </a:spcAft>
              <a:buFont typeface="Arial" pitchFamily="34" charset="0"/>
              <a:buChar char="•"/>
            </a:pPr>
            <a:r>
              <a:rPr lang="en-US" sz="2400">
                <a:solidFill>
                  <a:schemeClr val="bg1">
                    <a:lumMod val="75000"/>
                  </a:schemeClr>
                </a:solidFill>
              </a:rPr>
              <a:t>Segmentation</a:t>
            </a:r>
          </a:p>
          <a:p>
            <a:pPr marL="342900" indent="-342900">
              <a:spcBef>
                <a:spcPts val="600"/>
              </a:spcBef>
              <a:spcAft>
                <a:spcPts val="600"/>
              </a:spcAft>
              <a:buFont typeface="Arial" pitchFamily="34" charset="0"/>
              <a:buChar char="•"/>
            </a:pPr>
            <a:r>
              <a:rPr lang="en-US" sz="2400">
                <a:solidFill>
                  <a:schemeClr val="bg1">
                    <a:lumMod val="75000"/>
                  </a:schemeClr>
                </a:solidFill>
              </a:rPr>
              <a:t>Paging</a:t>
            </a:r>
          </a:p>
          <a:p>
            <a:pPr marL="342900" indent="-342900">
              <a:spcBef>
                <a:spcPts val="600"/>
              </a:spcBef>
              <a:spcAft>
                <a:spcPts val="600"/>
              </a:spcAft>
              <a:buFont typeface="Arial" pitchFamily="34" charset="0"/>
              <a:buChar char="•"/>
            </a:pPr>
            <a:r>
              <a:rPr lang="en-US" sz="2400">
                <a:solidFill>
                  <a:schemeClr val="bg1">
                    <a:lumMod val="75000"/>
                  </a:schemeClr>
                </a:solidFill>
              </a:rPr>
              <a:t>Hierarchical Paging</a:t>
            </a:r>
          </a:p>
          <a:p>
            <a:pPr marL="342900" indent="-342900">
              <a:spcBef>
                <a:spcPts val="600"/>
              </a:spcBef>
              <a:spcAft>
                <a:spcPts val="600"/>
              </a:spcAft>
              <a:buFont typeface="Arial" pitchFamily="34" charset="0"/>
              <a:buChar char="•"/>
            </a:pPr>
            <a:r>
              <a:rPr lang="en-US" sz="2400">
                <a:solidFill>
                  <a:schemeClr val="bg1">
                    <a:lumMod val="75000"/>
                  </a:schemeClr>
                </a:solidFill>
              </a:rPr>
              <a:t>Demand Paging</a:t>
            </a:r>
          </a:p>
          <a:p>
            <a:pPr marL="342900" indent="-342900">
              <a:spcBef>
                <a:spcPts val="600"/>
              </a:spcBef>
              <a:spcAft>
                <a:spcPts val="600"/>
              </a:spcAft>
              <a:buFont typeface="Arial" pitchFamily="34" charset="0"/>
              <a:buChar char="•"/>
            </a:pPr>
            <a:r>
              <a:rPr lang="en-US" sz="2400">
                <a:solidFill>
                  <a:schemeClr val="bg1">
                    <a:lumMod val="75000"/>
                  </a:schemeClr>
                </a:solidFill>
              </a:rPr>
              <a:t>Segmentation + Paging</a:t>
            </a:r>
          </a:p>
          <a:p>
            <a:pPr marL="342900" indent="-342900">
              <a:spcBef>
                <a:spcPts val="600"/>
              </a:spcBef>
              <a:spcAft>
                <a:spcPts val="600"/>
              </a:spcAft>
              <a:buFont typeface="Arial" pitchFamily="34" charset="0"/>
              <a:buChar char="•"/>
            </a:pPr>
            <a:r>
              <a:rPr lang="en-US" sz="2400">
                <a:solidFill>
                  <a:schemeClr val="bg1">
                    <a:lumMod val="75000"/>
                  </a:schemeClr>
                </a:solidFill>
              </a:rPr>
              <a:t>Regions + Paging</a:t>
            </a:r>
          </a:p>
          <a:p>
            <a:pPr marL="342900" indent="-342900">
              <a:spcBef>
                <a:spcPts val="600"/>
              </a:spcBef>
              <a:spcAft>
                <a:spcPts val="600"/>
              </a:spcAft>
              <a:buFont typeface="Arial" pitchFamily="34" charset="0"/>
              <a:buChar char="•"/>
            </a:pPr>
            <a:r>
              <a:rPr lang="en-US" sz="2400">
                <a:solidFill>
                  <a:schemeClr val="bg1">
                    <a:lumMod val="75000"/>
                  </a:schemeClr>
                </a:solidFill>
              </a:rPr>
              <a:t>TLB</a:t>
            </a:r>
          </a:p>
        </p:txBody>
      </p:sp>
      <p:grpSp>
        <p:nvGrpSpPr>
          <p:cNvPr id="38" name="Group 37">
            <a:extLst>
              <a:ext uri="{FF2B5EF4-FFF2-40B4-BE49-F238E27FC236}">
                <a16:creationId xmlns:a16="http://schemas.microsoft.com/office/drawing/2014/main" id="{A3979DC2-03BE-4DE1-95E9-B5C0248FD8FF}"/>
              </a:ext>
            </a:extLst>
          </p:cNvPr>
          <p:cNvGrpSpPr/>
          <p:nvPr/>
        </p:nvGrpSpPr>
        <p:grpSpPr>
          <a:xfrm>
            <a:off x="7237237" y="794372"/>
            <a:ext cx="3087687" cy="4575175"/>
            <a:chOff x="8208963" y="1198563"/>
            <a:chExt cx="3087687" cy="4575175"/>
          </a:xfrm>
        </p:grpSpPr>
        <p:sp>
          <p:nvSpPr>
            <p:cNvPr id="39" name="TextBox 12">
              <a:extLst>
                <a:ext uri="{FF2B5EF4-FFF2-40B4-BE49-F238E27FC236}">
                  <a16:creationId xmlns:a16="http://schemas.microsoft.com/office/drawing/2014/main" id="{5E135ECF-2A66-4DF2-8D72-15B3AFB22949}"/>
                </a:ext>
              </a:extLst>
            </p:cNvPr>
            <p:cNvSpPr txBox="1">
              <a:spLocks noChangeArrowheads="1"/>
            </p:cNvSpPr>
            <p:nvPr/>
          </p:nvSpPr>
          <p:spPr bwMode="auto">
            <a:xfrm>
              <a:off x="8253413" y="1198563"/>
              <a:ext cx="803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0KB</a:t>
              </a:r>
              <a:endParaRPr lang="ko-KR" altLang="en-US" sz="1200">
                <a:solidFill>
                  <a:srgbClr val="000000"/>
                </a:solidFill>
                <a:latin typeface="Malgun Gothic" panose="020b0503020000020004" pitchFamily="34" charset="-127"/>
              </a:endParaRPr>
            </a:p>
          </p:txBody>
        </p:sp>
        <p:sp>
          <p:nvSpPr>
            <p:cNvPr id="40" name="TextBox 13">
              <a:extLst>
                <a:ext uri="{FF2B5EF4-FFF2-40B4-BE49-F238E27FC236}">
                  <a16:creationId xmlns:a16="http://schemas.microsoft.com/office/drawing/2014/main" id="{081FE481-A6CD-421B-9CAF-03AFC0D726F8}"/>
                </a:ext>
              </a:extLst>
            </p:cNvPr>
            <p:cNvSpPr txBox="1">
              <a:spLocks noChangeArrowheads="1"/>
            </p:cNvSpPr>
            <p:nvPr/>
          </p:nvSpPr>
          <p:spPr bwMode="auto">
            <a:xfrm>
              <a:off x="8208963" y="1682750"/>
              <a:ext cx="892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64KB</a:t>
              </a:r>
              <a:endParaRPr lang="ko-KR" altLang="en-US" sz="1200">
                <a:solidFill>
                  <a:srgbClr val="000000"/>
                </a:solidFill>
                <a:latin typeface="Malgun Gothic" panose="020b0503020000020004" pitchFamily="34" charset="-127"/>
              </a:endParaRPr>
            </a:p>
          </p:txBody>
        </p:sp>
        <p:sp>
          <p:nvSpPr>
            <p:cNvPr id="41" name="직사각형 15">
              <a:extLst>
                <a:ext uri="{FF2B5EF4-FFF2-40B4-BE49-F238E27FC236}">
                  <a16:creationId xmlns:a16="http://schemas.microsoft.com/office/drawing/2014/main" id="{D2E94892-F263-434F-A85C-AA57EF52DD95}"/>
                </a:ext>
              </a:extLst>
            </p:cNvPr>
            <p:cNvSpPr/>
            <p:nvPr/>
          </p:nvSpPr>
          <p:spPr>
            <a:xfrm>
              <a:off x="9139238" y="1352550"/>
              <a:ext cx="2044700" cy="498475"/>
            </a:xfrm>
            <a:prstGeom prst="rect">
              <a:avLst/>
            </a:prstGeom>
            <a:solidFill>
              <a:schemeClr val="accent1">
                <a:lumMod val="60000"/>
                <a:lumOff val="40000"/>
              </a:schemeClr>
            </a:solidFill>
            <a:ln w="12700">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Operating System</a:t>
              </a:r>
            </a:p>
            <a:p>
              <a:pPr algn="ctr">
                <a:defRPr/>
              </a:pPr>
              <a:r>
                <a:rPr lang="en-US" altLang="ko-KR" sz="1200">
                  <a:solidFill>
                    <a:prstClr val="black"/>
                  </a:solidFill>
                  <a:latin typeface="맑은 고딕" pitchFamily="50" charset="-127"/>
                  <a:cs typeface="Courier New" pitchFamily="49" charset="0"/>
                </a:rPr>
                <a:t>(code, data, etc.)</a:t>
              </a:r>
              <a:endParaRPr lang="ko-KR" altLang="en-US" sz="1200">
                <a:solidFill>
                  <a:prstClr val="black"/>
                </a:solidFill>
                <a:latin typeface="맑은 고딕" pitchFamily="50" charset="-127"/>
                <a:cs typeface="Courier New" pitchFamily="49" charset="0"/>
              </a:endParaRPr>
            </a:p>
          </p:txBody>
        </p:sp>
        <p:sp>
          <p:nvSpPr>
            <p:cNvPr id="42" name="직사각형 16">
              <a:extLst>
                <a:ext uri="{FF2B5EF4-FFF2-40B4-BE49-F238E27FC236}">
                  <a16:creationId xmlns:a16="http://schemas.microsoft.com/office/drawing/2014/main" id="{9A086079-131A-4BFD-A523-6997D4F6095B}"/>
                </a:ext>
              </a:extLst>
            </p:cNvPr>
            <p:cNvSpPr/>
            <p:nvPr/>
          </p:nvSpPr>
          <p:spPr>
            <a:xfrm>
              <a:off x="9139238" y="2355850"/>
              <a:ext cx="2044700" cy="498475"/>
            </a:xfrm>
            <a:prstGeom prst="rect">
              <a:avLst/>
            </a:prstGeom>
            <a:no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Process C</a:t>
              </a:r>
            </a:p>
            <a:p>
              <a:pPr algn="ctr">
                <a:defRPr/>
              </a:pPr>
              <a:r>
                <a:rPr lang="en-US" altLang="ko-KR" sz="1200">
                  <a:solidFill>
                    <a:prstClr val="black"/>
                  </a:solidFill>
                  <a:latin typeface="맑은 고딕" pitchFamily="50" charset="-127"/>
                  <a:cs typeface="Courier New" pitchFamily="49" charset="0"/>
                </a:rPr>
                <a:t>(code, data, etc.)</a:t>
              </a:r>
              <a:endParaRPr lang="ko-KR" altLang="en-US" sz="1200">
                <a:solidFill>
                  <a:prstClr val="black"/>
                </a:solidFill>
                <a:latin typeface="맑은 고딕" pitchFamily="50" charset="-127"/>
                <a:cs typeface="Courier New" pitchFamily="49" charset="0"/>
              </a:endParaRPr>
            </a:p>
          </p:txBody>
        </p:sp>
        <p:sp>
          <p:nvSpPr>
            <p:cNvPr id="43" name="직사각형 17">
              <a:extLst>
                <a:ext uri="{FF2B5EF4-FFF2-40B4-BE49-F238E27FC236}">
                  <a16:creationId xmlns:a16="http://schemas.microsoft.com/office/drawing/2014/main" id="{D2C8331E-2808-446B-AAC3-489E408A039A}"/>
                </a:ext>
              </a:extLst>
            </p:cNvPr>
            <p:cNvSpPr/>
            <p:nvPr/>
          </p:nvSpPr>
          <p:spPr>
            <a:xfrm>
              <a:off x="9139238" y="1851025"/>
              <a:ext cx="2044700" cy="504825"/>
            </a:xfrm>
            <a:prstGeom prst="rect">
              <a:avLst/>
            </a:prstGeom>
            <a:pattFill prst="dkUpDiag">
              <a:fgClr>
                <a:schemeClr val="tx2">
                  <a:lumMod val="20000"/>
                  <a:lumOff val="80000"/>
                </a:schemeClr>
              </a:fgClr>
              <a:bgClr>
                <a:schemeClr val="bg1"/>
              </a:bgClr>
            </a:pattFill>
            <a:ln w="12700">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Free</a:t>
              </a:r>
              <a:endParaRPr lang="ko-KR" altLang="en-US" sz="1400">
                <a:solidFill>
                  <a:prstClr val="black"/>
                </a:solidFill>
                <a:latin typeface="맑은 고딕" pitchFamily="50" charset="-127"/>
                <a:cs typeface="Courier New" pitchFamily="49" charset="0"/>
              </a:endParaRPr>
            </a:p>
          </p:txBody>
        </p:sp>
        <p:sp>
          <p:nvSpPr>
            <p:cNvPr id="44" name="직사각형 18">
              <a:extLst>
                <a:ext uri="{FF2B5EF4-FFF2-40B4-BE49-F238E27FC236}">
                  <a16:creationId xmlns:a16="http://schemas.microsoft.com/office/drawing/2014/main" id="{B2DDF8A1-6257-41FA-A6FC-F55D03AAE188}"/>
                </a:ext>
              </a:extLst>
            </p:cNvPr>
            <p:cNvSpPr/>
            <p:nvPr/>
          </p:nvSpPr>
          <p:spPr>
            <a:xfrm>
              <a:off x="9139238" y="2854325"/>
              <a:ext cx="2044700" cy="498475"/>
            </a:xfrm>
            <a:prstGeom prst="rect">
              <a:avLst/>
            </a:prstGeom>
            <a:no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Process B</a:t>
              </a:r>
            </a:p>
            <a:p>
              <a:pPr algn="ctr">
                <a:defRPr/>
              </a:pPr>
              <a:r>
                <a:rPr lang="en-US" altLang="ko-KR" sz="1200">
                  <a:solidFill>
                    <a:prstClr val="black"/>
                  </a:solidFill>
                  <a:latin typeface="맑은 고딕" pitchFamily="50" charset="-127"/>
                  <a:cs typeface="Courier New" pitchFamily="49" charset="0"/>
                </a:rPr>
                <a:t>(code, data, etc.)</a:t>
              </a:r>
              <a:endParaRPr lang="ko-KR" altLang="en-US" sz="1200">
                <a:solidFill>
                  <a:prstClr val="black"/>
                </a:solidFill>
                <a:latin typeface="맑은 고딕" pitchFamily="50" charset="-127"/>
                <a:cs typeface="Courier New" pitchFamily="49" charset="0"/>
              </a:endParaRPr>
            </a:p>
          </p:txBody>
        </p:sp>
        <p:sp>
          <p:nvSpPr>
            <p:cNvPr id="45" name="직사각형 19">
              <a:extLst>
                <a:ext uri="{FF2B5EF4-FFF2-40B4-BE49-F238E27FC236}">
                  <a16:creationId xmlns:a16="http://schemas.microsoft.com/office/drawing/2014/main" id="{F65638DA-7974-47D2-BE62-35FE9E70CFE1}"/>
                </a:ext>
              </a:extLst>
            </p:cNvPr>
            <p:cNvSpPr/>
            <p:nvPr/>
          </p:nvSpPr>
          <p:spPr>
            <a:xfrm>
              <a:off x="9139238" y="3352800"/>
              <a:ext cx="2044700" cy="504825"/>
            </a:xfrm>
            <a:prstGeom prst="rect">
              <a:avLst/>
            </a:prstGeom>
            <a:pattFill prst="dkUpDiag">
              <a:fgClr>
                <a:schemeClr val="tx2">
                  <a:lumMod val="20000"/>
                  <a:lumOff val="80000"/>
                </a:schemeClr>
              </a:fgClr>
              <a:bgClr>
                <a:schemeClr val="bg1"/>
              </a:bgClr>
            </a:pattFill>
            <a:ln w="12700">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Free</a:t>
              </a:r>
              <a:endParaRPr lang="ko-KR" altLang="en-US" sz="1400">
                <a:solidFill>
                  <a:prstClr val="black"/>
                </a:solidFill>
                <a:latin typeface="맑은 고딕" pitchFamily="50" charset="-127"/>
                <a:cs typeface="Courier New" pitchFamily="49" charset="0"/>
              </a:endParaRPr>
            </a:p>
          </p:txBody>
        </p:sp>
        <p:sp>
          <p:nvSpPr>
            <p:cNvPr id="46" name="직사각형 20">
              <a:extLst>
                <a:ext uri="{FF2B5EF4-FFF2-40B4-BE49-F238E27FC236}">
                  <a16:creationId xmlns:a16="http://schemas.microsoft.com/office/drawing/2014/main" id="{17802951-E0F4-472A-AA43-DE7743BD7CE9}"/>
                </a:ext>
              </a:extLst>
            </p:cNvPr>
            <p:cNvSpPr/>
            <p:nvPr/>
          </p:nvSpPr>
          <p:spPr>
            <a:xfrm>
              <a:off x="9139238" y="3857625"/>
              <a:ext cx="2044700" cy="996950"/>
            </a:xfrm>
            <a:prstGeom prst="rect">
              <a:avLst/>
            </a:prstGeom>
            <a:no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Process A</a:t>
              </a:r>
            </a:p>
            <a:p>
              <a:pPr algn="ctr">
                <a:defRPr/>
              </a:pPr>
              <a:r>
                <a:rPr lang="en-US" altLang="ko-KR" sz="1200">
                  <a:solidFill>
                    <a:prstClr val="black"/>
                  </a:solidFill>
                  <a:latin typeface="맑은 고딕" pitchFamily="50" charset="-127"/>
                  <a:cs typeface="Courier New" pitchFamily="49" charset="0"/>
                </a:rPr>
                <a:t>(code, data, etc.)</a:t>
              </a:r>
              <a:endParaRPr lang="ko-KR" altLang="en-US" sz="1200">
                <a:solidFill>
                  <a:prstClr val="black"/>
                </a:solidFill>
                <a:latin typeface="맑은 고딕" pitchFamily="50" charset="-127"/>
                <a:cs typeface="Courier New" pitchFamily="49" charset="0"/>
              </a:endParaRPr>
            </a:p>
          </p:txBody>
        </p:sp>
        <p:sp>
          <p:nvSpPr>
            <p:cNvPr id="48" name="TextBox 22">
              <a:extLst>
                <a:ext uri="{FF2B5EF4-FFF2-40B4-BE49-F238E27FC236}">
                  <a16:creationId xmlns:a16="http://schemas.microsoft.com/office/drawing/2014/main" id="{B973C824-FFB9-4F8B-9322-2CC6DBAE04C1}"/>
                </a:ext>
              </a:extLst>
            </p:cNvPr>
            <p:cNvSpPr txBox="1">
              <a:spLocks noChangeArrowheads="1"/>
            </p:cNvSpPr>
            <p:nvPr/>
          </p:nvSpPr>
          <p:spPr bwMode="auto">
            <a:xfrm>
              <a:off x="8975725" y="5465763"/>
              <a:ext cx="2320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en-US" altLang="ko-KR" sz="1400" b="1">
                  <a:solidFill>
                    <a:srgbClr val="000000"/>
                  </a:solidFill>
                  <a:latin typeface="Malgun Gothic" panose="020b0503020000020004" pitchFamily="34" charset="-127"/>
                </a:rPr>
                <a:t>Physical Memory</a:t>
              </a:r>
              <a:endParaRPr lang="ko-KR" altLang="en-US" sz="1400" b="1">
                <a:solidFill>
                  <a:srgbClr val="000000"/>
                </a:solidFill>
                <a:latin typeface="Malgun Gothic" panose="020b0503020000020004" pitchFamily="34" charset="-127"/>
              </a:endParaRPr>
            </a:p>
          </p:txBody>
        </p:sp>
        <p:sp>
          <p:nvSpPr>
            <p:cNvPr id="49" name="직사각형 24">
              <a:extLst>
                <a:ext uri="{FF2B5EF4-FFF2-40B4-BE49-F238E27FC236}">
                  <a16:creationId xmlns:a16="http://schemas.microsoft.com/office/drawing/2014/main" id="{B31E1102-0F64-48CB-8000-DDFCEC561734}"/>
                </a:ext>
              </a:extLst>
            </p:cNvPr>
            <p:cNvSpPr/>
            <p:nvPr/>
          </p:nvSpPr>
          <p:spPr>
            <a:xfrm>
              <a:off x="9139238" y="4860925"/>
              <a:ext cx="2044700" cy="503238"/>
            </a:xfrm>
            <a:prstGeom prst="rect">
              <a:avLst/>
            </a:prstGeom>
            <a:pattFill prst="dkUpDiag">
              <a:fgClr>
                <a:schemeClr val="tx2">
                  <a:lumMod val="20000"/>
                  <a:lumOff val="80000"/>
                </a:schemeClr>
              </a:fgClr>
              <a:bgClr>
                <a:schemeClr val="bg1"/>
              </a:bgClr>
            </a:pattFill>
            <a:ln w="12700">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Free</a:t>
              </a:r>
              <a:endParaRPr lang="ko-KR" altLang="en-US" sz="1400">
                <a:solidFill>
                  <a:prstClr val="black"/>
                </a:solidFill>
                <a:latin typeface="맑은 고딕" pitchFamily="50" charset="-127"/>
                <a:cs typeface="Courier New" pitchFamily="49" charset="0"/>
              </a:endParaRPr>
            </a:p>
          </p:txBody>
        </p:sp>
        <p:sp>
          <p:nvSpPr>
            <p:cNvPr id="50" name="TextBox 25">
              <a:extLst>
                <a:ext uri="{FF2B5EF4-FFF2-40B4-BE49-F238E27FC236}">
                  <a16:creationId xmlns:a16="http://schemas.microsoft.com/office/drawing/2014/main" id="{CC61BBCB-58DA-4130-8A73-06D6BF00AFE4}"/>
                </a:ext>
              </a:extLst>
            </p:cNvPr>
            <p:cNvSpPr txBox="1">
              <a:spLocks noChangeArrowheads="1"/>
            </p:cNvSpPr>
            <p:nvPr/>
          </p:nvSpPr>
          <p:spPr bwMode="auto">
            <a:xfrm>
              <a:off x="8208963" y="2184400"/>
              <a:ext cx="8921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128KB</a:t>
              </a:r>
              <a:endParaRPr lang="ko-KR" altLang="en-US" sz="1200">
                <a:solidFill>
                  <a:srgbClr val="000000"/>
                </a:solidFill>
                <a:latin typeface="Malgun Gothic" panose="020b0503020000020004" pitchFamily="34" charset="-127"/>
              </a:endParaRPr>
            </a:p>
          </p:txBody>
        </p:sp>
        <p:sp>
          <p:nvSpPr>
            <p:cNvPr id="51" name="TextBox 26">
              <a:extLst>
                <a:ext uri="{FF2B5EF4-FFF2-40B4-BE49-F238E27FC236}">
                  <a16:creationId xmlns:a16="http://schemas.microsoft.com/office/drawing/2014/main" id="{C4850E22-16A6-41E6-8304-9275B20B6EB9}"/>
                </a:ext>
              </a:extLst>
            </p:cNvPr>
            <p:cNvSpPr txBox="1">
              <a:spLocks noChangeArrowheads="1"/>
            </p:cNvSpPr>
            <p:nvPr/>
          </p:nvSpPr>
          <p:spPr bwMode="auto">
            <a:xfrm>
              <a:off x="8208963" y="2716213"/>
              <a:ext cx="892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192KB</a:t>
              </a:r>
              <a:endParaRPr lang="ko-KR" altLang="en-US" sz="1200">
                <a:solidFill>
                  <a:srgbClr val="000000"/>
                </a:solidFill>
                <a:latin typeface="Malgun Gothic" panose="020b0503020000020004" pitchFamily="34" charset="-127"/>
              </a:endParaRPr>
            </a:p>
          </p:txBody>
        </p:sp>
        <p:sp>
          <p:nvSpPr>
            <p:cNvPr id="52" name="TextBox 27">
              <a:extLst>
                <a:ext uri="{FF2B5EF4-FFF2-40B4-BE49-F238E27FC236}">
                  <a16:creationId xmlns:a16="http://schemas.microsoft.com/office/drawing/2014/main" id="{420F8B0E-322F-4D1B-A838-BF03A74C7B90}"/>
                </a:ext>
              </a:extLst>
            </p:cNvPr>
            <p:cNvSpPr txBox="1">
              <a:spLocks noChangeArrowheads="1"/>
            </p:cNvSpPr>
            <p:nvPr/>
          </p:nvSpPr>
          <p:spPr bwMode="auto">
            <a:xfrm>
              <a:off x="8208963" y="3214688"/>
              <a:ext cx="8921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256KB</a:t>
              </a:r>
              <a:endParaRPr lang="ko-KR" altLang="en-US" sz="1200">
                <a:solidFill>
                  <a:srgbClr val="000000"/>
                </a:solidFill>
                <a:latin typeface="Malgun Gothic" panose="020b0503020000020004" pitchFamily="34" charset="-127"/>
              </a:endParaRPr>
            </a:p>
          </p:txBody>
        </p:sp>
        <p:sp>
          <p:nvSpPr>
            <p:cNvPr id="53" name="TextBox 28">
              <a:extLst>
                <a:ext uri="{FF2B5EF4-FFF2-40B4-BE49-F238E27FC236}">
                  <a16:creationId xmlns:a16="http://schemas.microsoft.com/office/drawing/2014/main" id="{2B91F4DD-65C9-4154-AECF-0F3E2E7F0E88}"/>
                </a:ext>
              </a:extLst>
            </p:cNvPr>
            <p:cNvSpPr txBox="1">
              <a:spLocks noChangeArrowheads="1"/>
            </p:cNvSpPr>
            <p:nvPr/>
          </p:nvSpPr>
          <p:spPr bwMode="auto">
            <a:xfrm>
              <a:off x="8208963" y="3719513"/>
              <a:ext cx="892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320KB</a:t>
              </a:r>
              <a:endParaRPr lang="ko-KR" altLang="en-US" sz="1200">
                <a:solidFill>
                  <a:srgbClr val="000000"/>
                </a:solidFill>
                <a:latin typeface="Malgun Gothic" panose="020b0503020000020004" pitchFamily="34" charset="-127"/>
              </a:endParaRPr>
            </a:p>
          </p:txBody>
        </p:sp>
        <p:sp>
          <p:nvSpPr>
            <p:cNvPr id="54" name="TextBox 30">
              <a:extLst>
                <a:ext uri="{FF2B5EF4-FFF2-40B4-BE49-F238E27FC236}">
                  <a16:creationId xmlns:a16="http://schemas.microsoft.com/office/drawing/2014/main" id="{A8BE6986-DB48-4FB3-9E82-D279B91E0268}"/>
                </a:ext>
              </a:extLst>
            </p:cNvPr>
            <p:cNvSpPr txBox="1">
              <a:spLocks noChangeArrowheads="1"/>
            </p:cNvSpPr>
            <p:nvPr/>
          </p:nvSpPr>
          <p:spPr bwMode="auto">
            <a:xfrm>
              <a:off x="8208963" y="4724400"/>
              <a:ext cx="8921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448KB</a:t>
              </a:r>
              <a:endParaRPr lang="ko-KR" altLang="en-US" sz="1200">
                <a:solidFill>
                  <a:srgbClr val="000000"/>
                </a:solidFill>
                <a:latin typeface="Malgun Gothic" panose="020b0503020000020004" pitchFamily="34" charset="-127"/>
              </a:endParaRPr>
            </a:p>
          </p:txBody>
        </p:sp>
        <p:sp>
          <p:nvSpPr>
            <p:cNvPr id="55" name="TextBox 31">
              <a:extLst>
                <a:ext uri="{FF2B5EF4-FFF2-40B4-BE49-F238E27FC236}">
                  <a16:creationId xmlns:a16="http://schemas.microsoft.com/office/drawing/2014/main" id="{3839971D-4FC7-4182-9C98-DFA1AFB97813}"/>
                </a:ext>
              </a:extLst>
            </p:cNvPr>
            <p:cNvSpPr txBox="1">
              <a:spLocks noChangeArrowheads="1"/>
            </p:cNvSpPr>
            <p:nvPr/>
          </p:nvSpPr>
          <p:spPr bwMode="auto">
            <a:xfrm>
              <a:off x="8208963" y="5189538"/>
              <a:ext cx="892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512KB</a:t>
              </a:r>
              <a:endParaRPr lang="ko-KR" altLang="en-US" sz="1200">
                <a:solidFill>
                  <a:srgbClr val="000000"/>
                </a:solidFill>
                <a:latin typeface="Malgun Gothic" panose="020b0503020000020004" pitchFamily="34" charset="-127"/>
              </a:endParaRPr>
            </a:p>
          </p:txBody>
        </p:sp>
      </p:grpSp>
      <p:sp>
        <p:nvSpPr>
          <p:cNvPr id="56" name="직사각형 20">
            <a:extLst>
              <a:ext uri="{FF2B5EF4-FFF2-40B4-BE49-F238E27FC236}">
                <a16:creationId xmlns:a16="http://schemas.microsoft.com/office/drawing/2014/main" id="{BE858A16-ABD5-445F-AFE0-E6210F9A9ED3}"/>
              </a:ext>
            </a:extLst>
          </p:cNvPr>
          <p:cNvSpPr/>
          <p:nvPr/>
        </p:nvSpPr>
        <p:spPr>
          <a:xfrm>
            <a:off x="5073650" y="5321550"/>
            <a:ext cx="2044700" cy="996950"/>
          </a:xfrm>
          <a:prstGeom prst="rect">
            <a:avLst/>
          </a:prstGeom>
          <a:no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Process D</a:t>
            </a:r>
          </a:p>
          <a:p>
            <a:pPr algn="ctr">
              <a:defRPr/>
            </a:pPr>
            <a:r>
              <a:rPr lang="en-US" altLang="ko-KR" sz="1200">
                <a:solidFill>
                  <a:prstClr val="black"/>
                </a:solidFill>
                <a:latin typeface="맑은 고딕" pitchFamily="50" charset="-127"/>
                <a:cs typeface="Courier New" pitchFamily="49" charset="0"/>
              </a:rPr>
              <a:t>(code, data, etc.)</a:t>
            </a:r>
          </a:p>
          <a:p>
            <a:pPr algn="ctr">
              <a:defRPr/>
            </a:pPr>
            <a:r>
              <a:rPr lang="en-US" altLang="ko-KR" sz="1200">
                <a:solidFill>
                  <a:prstClr val="black"/>
                </a:solidFill>
                <a:latin typeface="맑은 고딕" pitchFamily="50" charset="-127"/>
                <a:cs typeface="Courier New" pitchFamily="49" charset="0"/>
              </a:rPr>
              <a:t>164KB</a:t>
            </a:r>
            <a:endParaRPr lang="ko-KR" altLang="en-US" sz="1200">
              <a:solidFill>
                <a:prstClr val="black"/>
              </a:solidFill>
              <a:latin typeface="맑은 고딕" pitchFamily="50" charset="-127"/>
              <a:cs typeface="Courier New" pitchFamily="49" charset="0"/>
            </a:endParaRPr>
          </a:p>
        </p:txBody>
      </p:sp>
      <p:sp>
        <p:nvSpPr>
          <p:cNvPr id="57" name="TextBox 56">
            <a:extLst>
              <a:ext uri="{FF2B5EF4-FFF2-40B4-BE49-F238E27FC236}">
                <a16:creationId xmlns:a16="http://schemas.microsoft.com/office/drawing/2014/main" id="{5C313587-8B85-4F4E-84B4-62AE3BF18C84}"/>
              </a:ext>
            </a:extLst>
          </p:cNvPr>
          <p:cNvSpPr txBox="1"/>
          <p:nvPr/>
        </p:nvSpPr>
        <p:spPr>
          <a:xfrm>
            <a:off x="4200423" y="3133701"/>
            <a:ext cx="3967089" cy="461665"/>
          </a:xfrm>
          <a:prstGeom prst="rect">
            <a:avLst/>
          </a:prstGeom>
          <a:noFill/>
        </p:spPr>
        <p:txBody>
          <a:bodyPr wrap="square">
            <a:spAutoFit/>
          </a:bodyPr>
          <a:lstStyle>
            <a:defPPr>
              <a:defRPr lang="en-US"/>
            </a:defPPr>
          </a:lstStyle>
          <a:p>
            <a:pPr>
              <a:spcBef>
                <a:spcPts val="600"/>
              </a:spcBef>
              <a:spcAft>
                <a:spcPts val="600"/>
              </a:spcAft>
            </a:pPr>
            <a:r>
              <a:rPr lang="en-US" sz="2400"/>
              <a:t>Swap in and Swap Out</a:t>
            </a:r>
          </a:p>
        </p:txBody>
      </p:sp>
    </p:spTree>
    <p:extLst>
      <p:ext uri="{BB962C8B-B14F-4D97-AF65-F5344CB8AC3E}">
        <p14:creationId xmlns:p14="http://schemas.microsoft.com/office/powerpoint/2010/main" val="24341060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ppt_x"/>
                                          </p:val>
                                        </p:tav>
                                        <p:tav tm="100000">
                                          <p:val>
                                            <p:strVal val="#ppt_x"/>
                                          </p:val>
                                        </p:tav>
                                      </p:tavLst>
                                    </p:anim>
                                    <p:anim calcmode="lin" valueType="num">
                                      <p:cBhvr additive="base">
                                        <p:cTn id="12" dur="500" fill="hold"/>
                                        <p:tgtEl>
                                          <p:spTgt spid="5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ppt_x"/>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6" grpId="0"/>
    </p:bldLst>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0" name="Oval 9">
            <a:extLst>
              <a:ext uri="{FF2B5EF4-FFF2-40B4-BE49-F238E27FC236}">
                <a16:creationId xmlns:a16="http://schemas.microsoft.com/office/drawing/2014/main" id="{60C078A9-63B9-4F92-AE33-0965CF9A1E5D}"/>
              </a:ext>
            </a:extLst>
          </p:cNvPr>
          <p:cNvSpPr/>
          <p:nvPr/>
        </p:nvSpPr>
        <p:spPr>
          <a:xfrm>
            <a:off x="88135" y="1489049"/>
            <a:ext cx="2672862" cy="90091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2400" err="1"/>
              <a:t>bootasm.s</a:t>
            </a:r>
            <a:endParaRPr lang="en-US" sz="2400"/>
          </a:p>
        </p:txBody>
      </p:sp>
      <p:sp>
        <p:nvSpPr>
          <p:cNvPr id="17" name="Oval 16">
            <a:extLst>
              <a:ext uri="{FF2B5EF4-FFF2-40B4-BE49-F238E27FC236}">
                <a16:creationId xmlns:a16="http://schemas.microsoft.com/office/drawing/2014/main" id="{D6D9B1F6-7662-4866-A286-2B192D70D1D1}"/>
              </a:ext>
            </a:extLst>
          </p:cNvPr>
          <p:cNvSpPr/>
          <p:nvPr/>
        </p:nvSpPr>
        <p:spPr>
          <a:xfrm>
            <a:off x="88135" y="2978541"/>
            <a:ext cx="2672862" cy="90091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sz="2400" err="1"/>
              <a:t>bootmain.c</a:t>
            </a:r>
            <a:endParaRPr lang="en-US" sz="2400"/>
          </a:p>
        </p:txBody>
      </p:sp>
      <p:sp>
        <p:nvSpPr>
          <p:cNvPr id="18" name="Oval 17">
            <a:extLst>
              <a:ext uri="{FF2B5EF4-FFF2-40B4-BE49-F238E27FC236}">
                <a16:creationId xmlns:a16="http://schemas.microsoft.com/office/drawing/2014/main" id="{23D7BEBA-6F09-4021-84A9-4D172F1F0E4B}"/>
              </a:ext>
            </a:extLst>
          </p:cNvPr>
          <p:cNvSpPr/>
          <p:nvPr/>
        </p:nvSpPr>
        <p:spPr>
          <a:xfrm>
            <a:off x="174788" y="4426161"/>
            <a:ext cx="2672862" cy="9009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2400"/>
              <a:t>entry</a:t>
            </a:r>
          </a:p>
        </p:txBody>
      </p:sp>
      <p:sp>
        <p:nvSpPr>
          <p:cNvPr id="20" name="Oval 19">
            <a:extLst>
              <a:ext uri="{FF2B5EF4-FFF2-40B4-BE49-F238E27FC236}">
                <a16:creationId xmlns:a16="http://schemas.microsoft.com/office/drawing/2014/main" id="{0BAFC21C-AD8D-47DF-868F-B4F22A8BF970}"/>
              </a:ext>
            </a:extLst>
          </p:cNvPr>
          <p:cNvSpPr/>
          <p:nvPr/>
        </p:nvSpPr>
        <p:spPr>
          <a:xfrm>
            <a:off x="3337675" y="4426161"/>
            <a:ext cx="2672862" cy="900917"/>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2400" err="1"/>
              <a:t>entrypgdir</a:t>
            </a:r>
            <a:endParaRPr lang="en-US" sz="2400"/>
          </a:p>
        </p:txBody>
      </p:sp>
      <p:sp>
        <p:nvSpPr>
          <p:cNvPr id="22" name="Oval 21">
            <a:extLst>
              <a:ext uri="{FF2B5EF4-FFF2-40B4-BE49-F238E27FC236}">
                <a16:creationId xmlns:a16="http://schemas.microsoft.com/office/drawing/2014/main" id="{4103799D-FA2A-486C-9254-0476CC7D4BC3}"/>
              </a:ext>
            </a:extLst>
          </p:cNvPr>
          <p:cNvSpPr/>
          <p:nvPr/>
        </p:nvSpPr>
        <p:spPr>
          <a:xfrm>
            <a:off x="9173943" y="4405851"/>
            <a:ext cx="2672862" cy="90091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2400"/>
              <a:t>main()</a:t>
            </a:r>
          </a:p>
        </p:txBody>
      </p:sp>
      <p:cxnSp>
        <p:nvCxnSpPr>
          <p:cNvPr id="26" name="Straight Arrow Connector 25">
            <a:extLst>
              <a:ext uri="{FF2B5EF4-FFF2-40B4-BE49-F238E27FC236}">
                <a16:creationId xmlns:a16="http://schemas.microsoft.com/office/drawing/2014/main" id="{E26AE1D0-1187-4849-9F17-B4D295D94600}"/>
              </a:ext>
            </a:extLst>
          </p:cNvPr>
          <p:cNvCxnSpPr>
            <a:stCxn id="10" idx="4"/>
            <a:endCxn id="17" idx="0"/>
          </p:cNvCxnSpPr>
          <p:nvPr/>
        </p:nvCxnSpPr>
        <p:spPr>
          <a:xfrm flipH="1">
            <a:off x="1424566" y="2389966"/>
            <a:ext cx="0" cy="588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8A5992D-00D9-446B-A23C-FF55944A1D3A}"/>
              </a:ext>
            </a:extLst>
          </p:cNvPr>
          <p:cNvCxnSpPr/>
          <p:nvPr/>
        </p:nvCxnSpPr>
        <p:spPr>
          <a:xfrm flipH="1">
            <a:off x="1403687" y="3837586"/>
            <a:ext cx="0" cy="588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E9A7109-5578-4F9B-9D24-EF65FE901CF5}"/>
              </a:ext>
            </a:extLst>
          </p:cNvPr>
          <p:cNvCxnSpPr>
            <a:stCxn id="18" idx="6"/>
            <a:endCxn id="20" idx="2"/>
          </p:cNvCxnSpPr>
          <p:nvPr/>
        </p:nvCxnSpPr>
        <p:spPr>
          <a:xfrm>
            <a:off x="2847650" y="4876620"/>
            <a:ext cx="4900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6EB1DAB-2A4B-479B-8321-D2BE16F1554E}"/>
              </a:ext>
            </a:extLst>
          </p:cNvPr>
          <p:cNvCxnSpPr>
            <a:endCxn id="44" idx="2"/>
          </p:cNvCxnSpPr>
          <p:nvPr/>
        </p:nvCxnSpPr>
        <p:spPr>
          <a:xfrm flipV="1">
            <a:off x="6010537" y="4852629"/>
            <a:ext cx="245272" cy="23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E43D4B0-3DD5-438C-B515-E41B4C2A4EF2}"/>
              </a:ext>
            </a:extLst>
          </p:cNvPr>
          <p:cNvSpPr txBox="1"/>
          <p:nvPr/>
        </p:nvSpPr>
        <p:spPr>
          <a:xfrm>
            <a:off x="174787" y="5435648"/>
            <a:ext cx="2586209"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t>Defines a Page and creates a page directory entrypgdir</a:t>
            </a:r>
            <a:endParaRPr lang="en-US"/>
          </a:p>
        </p:txBody>
      </p:sp>
      <p:sp>
        <p:nvSpPr>
          <p:cNvPr id="38" name="TextBox 37">
            <a:extLst>
              <a:ext uri="{FF2B5EF4-FFF2-40B4-BE49-F238E27FC236}">
                <a16:creationId xmlns:a16="http://schemas.microsoft.com/office/drawing/2014/main" id="{B33EC457-92A8-4F1C-9329-15CBDE583324}"/>
              </a:ext>
            </a:extLst>
          </p:cNvPr>
          <p:cNvSpPr txBox="1"/>
          <p:nvPr/>
        </p:nvSpPr>
        <p:spPr>
          <a:xfrm>
            <a:off x="3337675" y="5502331"/>
            <a:ext cx="2797482"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t>Virtual to Physical address Mapping is done</a:t>
            </a:r>
          </a:p>
        </p:txBody>
      </p:sp>
      <p:sp>
        <p:nvSpPr>
          <p:cNvPr id="42" name="TextBox 41">
            <a:extLst>
              <a:ext uri="{FF2B5EF4-FFF2-40B4-BE49-F238E27FC236}">
                <a16:creationId xmlns:a16="http://schemas.microsoft.com/office/drawing/2014/main" id="{4A7765AE-E67B-43F0-BDFA-B7E20B8993B8}"/>
              </a:ext>
            </a:extLst>
          </p:cNvPr>
          <p:cNvSpPr txBox="1"/>
          <p:nvPr/>
        </p:nvSpPr>
        <p:spPr>
          <a:xfrm>
            <a:off x="9173943" y="5617346"/>
            <a:ext cx="279748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t>Kernel execution starts</a:t>
            </a:r>
          </a:p>
        </p:txBody>
      </p:sp>
      <p:sp>
        <p:nvSpPr>
          <p:cNvPr id="44" name="Oval 43">
            <a:extLst>
              <a:ext uri="{FF2B5EF4-FFF2-40B4-BE49-F238E27FC236}">
                <a16:creationId xmlns:a16="http://schemas.microsoft.com/office/drawing/2014/main" id="{6BAC4E39-FEAB-42D1-ABB2-6F25E7102419}"/>
              </a:ext>
            </a:extLst>
          </p:cNvPr>
          <p:cNvSpPr/>
          <p:nvPr/>
        </p:nvSpPr>
        <p:spPr>
          <a:xfrm>
            <a:off x="6255809" y="4402170"/>
            <a:ext cx="2672862" cy="90091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sz="2400"/>
              <a:t>paging and stack</a:t>
            </a:r>
          </a:p>
        </p:txBody>
      </p:sp>
      <p:cxnSp>
        <p:nvCxnSpPr>
          <p:cNvPr id="48" name="Straight Arrow Connector 47">
            <a:extLst>
              <a:ext uri="{FF2B5EF4-FFF2-40B4-BE49-F238E27FC236}">
                <a16:creationId xmlns:a16="http://schemas.microsoft.com/office/drawing/2014/main" id="{DC25B258-F54A-4987-9560-C14FC6ECA30F}"/>
              </a:ext>
            </a:extLst>
          </p:cNvPr>
          <p:cNvCxnSpPr>
            <a:stCxn id="44" idx="6"/>
          </p:cNvCxnSpPr>
          <p:nvPr/>
        </p:nvCxnSpPr>
        <p:spPr>
          <a:xfrm flipV="1">
            <a:off x="8928671" y="4852479"/>
            <a:ext cx="245272" cy="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8628979-9212-4C7A-93BD-DA6C9EDB0FEB}"/>
              </a:ext>
            </a:extLst>
          </p:cNvPr>
          <p:cNvSpPr txBox="1"/>
          <p:nvPr/>
        </p:nvSpPr>
        <p:spPr>
          <a:xfrm>
            <a:off x="6550528" y="5502331"/>
            <a:ext cx="2339551"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t>Turns on paging and set stack pointer for kernel</a:t>
            </a:r>
          </a:p>
        </p:txBody>
      </p:sp>
      <p:sp>
        <p:nvSpPr>
          <p:cNvPr id="6" name="TextBox 5">
            <a:extLst>
              <a:ext uri="{FF2B5EF4-FFF2-40B4-BE49-F238E27FC236}">
                <a16:creationId xmlns:a16="http://schemas.microsoft.com/office/drawing/2014/main" id="{47F963D7-E4CA-439F-B6A6-399A389EF5CA}"/>
              </a:ext>
            </a:extLst>
          </p:cNvPr>
          <p:cNvSpPr txBox="1"/>
          <p:nvPr/>
        </p:nvSpPr>
        <p:spPr>
          <a:xfrm>
            <a:off x="11197677" y="2746862"/>
            <a:ext cx="1442341" cy="646331"/>
          </a:xfrm>
          <a:prstGeom prst="rect">
            <a:avLst/>
          </a:prstGeom>
          <a:noFill/>
        </p:spPr>
        <p:txBody>
          <a:bodyPr wrap="square" rtlCol="0">
            <a:spAutoFit/>
          </a:bodyPr>
          <a:lstStyle>
            <a:defPPr>
              <a:defRPr lang="en-US"/>
            </a:defPPr>
          </a:lstStyle>
          <a:p>
            <a:pPr/>
            <a:r>
              <a:rPr lang="en-US"/>
              <a:t>4 MB</a:t>
            </a:r>
          </a:p>
          <a:p>
            <a:pPr/>
            <a:r>
              <a:rPr lang="en-US"/>
              <a:t>0</a:t>
            </a:r>
          </a:p>
        </p:txBody>
      </p:sp>
      <p:graphicFrame>
        <p:nvGraphicFramePr>
          <p:cNvPr id="7" name="Table 15">
            <a:extLst>
              <a:ext uri="{FF2B5EF4-FFF2-40B4-BE49-F238E27FC236}">
                <a16:creationId xmlns:a16="http://schemas.microsoft.com/office/drawing/2014/main" id="{C033CAB8-241D-4616-8CDD-0482FCB505F0}"/>
              </a:ext>
            </a:extLst>
          </p:cNvPr>
          <p:cNvGraphicFramePr>
            <a:graphicFrameLocks noGrp="1"/>
          </p:cNvGraphicFramePr>
          <p:nvPr/>
        </p:nvGraphicFramePr>
        <p:xfrm>
          <a:off x="1845234" y="310970"/>
          <a:ext cx="2171510" cy="741680"/>
        </p:xfrm>
        <a:graphic>
          <a:graphicData uri="http://schemas.openxmlformats.org/drawingml/2006/table">
            <a:tbl>
              <a:tblPr firstRow="1" bandRow="1">
                <a:tableStyleId>{5C22544A-7EE6-4342-B048-85BDC9FD1C3A}</a:tableStyleId>
              </a:tblPr>
              <a:tblGrid>
                <a:gridCol w="1085755">
                  <a:extLst>
                    <a:ext uri="{9D8B030D-6E8A-4147-A177-3AD203B41FA5}">
                      <a16:colId xmlns:a16="http://schemas.microsoft.com/office/drawing/2014/main" val="3562225776"/>
                    </a:ext>
                  </a:extLst>
                </a:gridCol>
                <a:gridCol w="1085755">
                  <a:extLst>
                    <a:ext uri="{9D8B030D-6E8A-4147-A177-3AD203B41FA5}">
                      <a16:colId xmlns:a16="http://schemas.microsoft.com/office/drawing/2014/main" val="4217815251"/>
                    </a:ext>
                  </a:extLst>
                </a:gridCol>
              </a:tblGrid>
              <a:tr h="370840">
                <a:tc>
                  <a:txBody>
                    <a:bodyPr vert="horz" wrap="square"/>
                    <a:lstStyle>
                      <a:defPPr/>
                    </a:lstStyle>
                    <a:p>
                      <a:pPr/>
                      <a:endParaRPr lang="en-US"/>
                    </a:p>
                  </a:txBody>
                  <a:tcPr/>
                </a:tc>
                <a:tc>
                  <a:txBody>
                    <a:bodyPr vert="horz" wrap="square"/>
                    <a:lstStyle>
                      <a:defPPr/>
                    </a:lstStyle>
                    <a:p>
                      <a:pPr/>
                      <a:endParaRPr lang="en-US"/>
                    </a:p>
                  </a:txBody>
                  <a:tcPr/>
                </a:tc>
                <a:extLst>
                  <a:ext uri="{0D108BD9-81ED-4DB2-BD59-A6C34878D82A}">
                    <a16:rowId xmlns:a16="http://schemas.microsoft.com/office/drawing/2014/main" val="2606352307"/>
                  </a:ext>
                </a:extLst>
              </a:tr>
              <a:tr h="370840">
                <a:tc>
                  <a:txBody>
                    <a:bodyPr vert="horz" wrap="square"/>
                    <a:lstStyle>
                      <a:defPPr/>
                    </a:lstStyle>
                    <a:p>
                      <a:pPr/>
                      <a:endParaRPr lang="en-US"/>
                    </a:p>
                  </a:txBody>
                  <a:tcPr/>
                </a:tc>
                <a:tc>
                  <a:txBody>
                    <a:bodyPr vert="horz" wrap="square"/>
                    <a:lstStyle>
                      <a:defPPr/>
                    </a:lstStyle>
                    <a:p>
                      <a:pPr/>
                      <a:endParaRPr lang="en-US"/>
                    </a:p>
                  </a:txBody>
                  <a:tcPr/>
                </a:tc>
                <a:extLst>
                  <a:ext uri="{0D108BD9-81ED-4DB2-BD59-A6C34878D82A}">
                    <a16:rowId xmlns:a16="http://schemas.microsoft.com/office/drawing/2014/main" val="1813956207"/>
                  </a:ext>
                </a:extLst>
              </a:tr>
            </a:tbl>
          </a:graphicData>
        </a:graphic>
      </p:graphicFrame>
      <p:sp>
        <p:nvSpPr>
          <p:cNvPr id="16" name="TextBox 15">
            <a:extLst>
              <a:ext uri="{FF2B5EF4-FFF2-40B4-BE49-F238E27FC236}">
                <a16:creationId xmlns:a16="http://schemas.microsoft.com/office/drawing/2014/main" id="{4344C593-B00C-433F-B87B-D52AE6F7B211}"/>
              </a:ext>
            </a:extLst>
          </p:cNvPr>
          <p:cNvSpPr txBox="1"/>
          <p:nvPr/>
        </p:nvSpPr>
        <p:spPr>
          <a:xfrm>
            <a:off x="1736237" y="1038411"/>
            <a:ext cx="2049518" cy="369332"/>
          </a:xfrm>
          <a:prstGeom prst="rect">
            <a:avLst/>
          </a:prstGeom>
          <a:noFill/>
        </p:spPr>
        <p:txBody>
          <a:bodyPr wrap="square" rtlCol="0">
            <a:spAutoFit/>
          </a:bodyPr>
          <a:lstStyle>
            <a:defPPr>
              <a:defRPr lang="en-US"/>
            </a:defPPr>
          </a:lstStyle>
          <a:p>
            <a:pPr algn="ctr"/>
            <a:r>
              <a:rPr lang="en-US"/>
              <a:t>Page Table</a:t>
            </a:r>
          </a:p>
        </p:txBody>
      </p:sp>
      <p:sp>
        <p:nvSpPr>
          <p:cNvPr id="46" name="TextBox 45">
            <a:extLst>
              <a:ext uri="{FF2B5EF4-FFF2-40B4-BE49-F238E27FC236}">
                <a16:creationId xmlns:a16="http://schemas.microsoft.com/office/drawing/2014/main" id="{4FB2D06C-D0E6-428E-85FF-8880DF6D3BDF}"/>
              </a:ext>
            </a:extLst>
          </p:cNvPr>
          <p:cNvSpPr txBox="1"/>
          <p:nvPr/>
        </p:nvSpPr>
        <p:spPr>
          <a:xfrm rot="5400000">
            <a:off x="4991163" y="1005334"/>
            <a:ext cx="461665" cy="6253077"/>
          </a:xfrm>
          <a:prstGeom prst="rect">
            <a:avLst/>
          </a:prstGeom>
        </p:spPr>
        <p:style>
          <a:lnRef idx="2">
            <a:schemeClr val="accent1"/>
          </a:lnRef>
          <a:fillRef idx="1">
            <a:schemeClr val="lt1"/>
          </a:fillRef>
          <a:effectRef idx="0">
            <a:schemeClr val="accent1"/>
          </a:effectRef>
          <a:fontRef idx="minor">
            <a:schemeClr val="dk1"/>
          </a:fontRef>
        </p:style>
        <p:txBody>
          <a:bodyPr vert="vert270"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t>First Address Space</a:t>
            </a:r>
          </a:p>
        </p:txBody>
      </p:sp>
      <p:grpSp>
        <p:nvGrpSpPr>
          <p:cNvPr id="39" name="Group 38">
            <a:extLst>
              <a:ext uri="{FF2B5EF4-FFF2-40B4-BE49-F238E27FC236}">
                <a16:creationId xmlns:a16="http://schemas.microsoft.com/office/drawing/2014/main" id="{427A2386-3863-44D6-9BD0-51E22068902E}"/>
              </a:ext>
            </a:extLst>
          </p:cNvPr>
          <p:cNvGrpSpPr/>
          <p:nvPr/>
        </p:nvGrpSpPr>
        <p:grpSpPr>
          <a:xfrm>
            <a:off x="4386982" y="601365"/>
            <a:ext cx="6830308" cy="2913599"/>
            <a:chOff x="2728851" y="3668927"/>
            <a:chExt cx="6830308" cy="2913599"/>
          </a:xfrm>
        </p:grpSpPr>
        <p:sp>
          <p:nvSpPr>
            <p:cNvPr id="40" name="Rectangle 39">
              <a:extLst>
                <a:ext uri="{FF2B5EF4-FFF2-40B4-BE49-F238E27FC236}">
                  <a16:creationId xmlns:a16="http://schemas.microsoft.com/office/drawing/2014/main" id="{A7A2C11A-B1D5-48D4-A84A-DA43FEEA1FAE}"/>
                </a:ext>
              </a:extLst>
            </p:cNvPr>
            <p:cNvSpPr/>
            <p:nvPr/>
          </p:nvSpPr>
          <p:spPr>
            <a:xfrm>
              <a:off x="4120055" y="3682943"/>
              <a:ext cx="2049518" cy="25711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endParaRPr lang="en-US"/>
            </a:p>
          </p:txBody>
        </p:sp>
        <p:sp>
          <p:nvSpPr>
            <p:cNvPr id="41" name="Rectangle 40">
              <a:extLst>
                <a:ext uri="{FF2B5EF4-FFF2-40B4-BE49-F238E27FC236}">
                  <a16:creationId xmlns:a16="http://schemas.microsoft.com/office/drawing/2014/main" id="{66529BAC-02DB-4936-B9E6-249E67E02DFE}"/>
                </a:ext>
              </a:extLst>
            </p:cNvPr>
            <p:cNvSpPr/>
            <p:nvPr/>
          </p:nvSpPr>
          <p:spPr>
            <a:xfrm>
              <a:off x="7509641" y="3668927"/>
              <a:ext cx="2049518" cy="2571172"/>
            </a:xfrm>
            <a:prstGeom prst="rec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endParaRPr lang="en-US"/>
            </a:p>
          </p:txBody>
        </p:sp>
        <p:sp>
          <p:nvSpPr>
            <p:cNvPr id="43" name="TextBox 42">
              <a:extLst>
                <a:ext uri="{FF2B5EF4-FFF2-40B4-BE49-F238E27FC236}">
                  <a16:creationId xmlns:a16="http://schemas.microsoft.com/office/drawing/2014/main" id="{1F39D982-84D2-4657-8136-6395E227F369}"/>
                </a:ext>
              </a:extLst>
            </p:cNvPr>
            <p:cNvSpPr txBox="1"/>
            <p:nvPr/>
          </p:nvSpPr>
          <p:spPr>
            <a:xfrm>
              <a:off x="7462546" y="6213194"/>
              <a:ext cx="2049518" cy="369332"/>
            </a:xfrm>
            <a:prstGeom prst="rect">
              <a:avLst/>
            </a:prstGeom>
            <a:noFill/>
          </p:spPr>
          <p:txBody>
            <a:bodyPr wrap="square" rtlCol="0">
              <a:spAutoFit/>
            </a:bodyPr>
            <a:lstStyle>
              <a:defPPr>
                <a:defRPr lang="en-US"/>
              </a:defPPr>
            </a:lstStyle>
            <a:p>
              <a:pPr algn="ctr"/>
              <a:r>
                <a:rPr lang="en-US"/>
                <a:t>Physical Memory</a:t>
              </a:r>
            </a:p>
          </p:txBody>
        </p:sp>
        <p:sp>
          <p:nvSpPr>
            <p:cNvPr id="45" name="TextBox 44">
              <a:extLst>
                <a:ext uri="{FF2B5EF4-FFF2-40B4-BE49-F238E27FC236}">
                  <a16:creationId xmlns:a16="http://schemas.microsoft.com/office/drawing/2014/main" id="{C84C3907-C9C7-45A7-A6EA-804DE55647B3}"/>
                </a:ext>
              </a:extLst>
            </p:cNvPr>
            <p:cNvSpPr txBox="1"/>
            <p:nvPr/>
          </p:nvSpPr>
          <p:spPr>
            <a:xfrm>
              <a:off x="4046482" y="6195961"/>
              <a:ext cx="2049518" cy="369332"/>
            </a:xfrm>
            <a:prstGeom prst="rect">
              <a:avLst/>
            </a:prstGeom>
            <a:noFill/>
          </p:spPr>
          <p:txBody>
            <a:bodyPr wrap="square" rtlCol="0">
              <a:spAutoFit/>
            </a:bodyPr>
            <a:lstStyle>
              <a:defPPr>
                <a:defRPr lang="en-US"/>
              </a:defPPr>
            </a:lstStyle>
            <a:p>
              <a:pPr algn="ctr"/>
              <a:r>
                <a:rPr lang="en-US"/>
                <a:t>Virtual Memory</a:t>
              </a:r>
            </a:p>
          </p:txBody>
        </p:sp>
        <p:sp>
          <p:nvSpPr>
            <p:cNvPr id="47" name="Rectangle 46">
              <a:extLst>
                <a:ext uri="{FF2B5EF4-FFF2-40B4-BE49-F238E27FC236}">
                  <a16:creationId xmlns:a16="http://schemas.microsoft.com/office/drawing/2014/main" id="{2E742E3B-A8E4-4AA3-9A9A-8DE7717B4EB7}"/>
                </a:ext>
              </a:extLst>
            </p:cNvPr>
            <p:cNvSpPr/>
            <p:nvPr/>
          </p:nvSpPr>
          <p:spPr>
            <a:xfrm>
              <a:off x="4104289" y="6006663"/>
              <a:ext cx="2055884" cy="236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50" name="Rectangle 49">
              <a:extLst>
                <a:ext uri="{FF2B5EF4-FFF2-40B4-BE49-F238E27FC236}">
                  <a16:creationId xmlns:a16="http://schemas.microsoft.com/office/drawing/2014/main" id="{848841C5-C02E-4E84-9627-5DF4B3D53349}"/>
                </a:ext>
              </a:extLst>
            </p:cNvPr>
            <p:cNvSpPr/>
            <p:nvPr/>
          </p:nvSpPr>
          <p:spPr>
            <a:xfrm>
              <a:off x="7503275" y="5987738"/>
              <a:ext cx="2055884" cy="236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51" name="Rectangle 50">
              <a:extLst>
                <a:ext uri="{FF2B5EF4-FFF2-40B4-BE49-F238E27FC236}">
                  <a16:creationId xmlns:a16="http://schemas.microsoft.com/office/drawing/2014/main" id="{71CFDAA5-539F-41F4-AE67-567AC3F8A058}"/>
                </a:ext>
              </a:extLst>
            </p:cNvPr>
            <p:cNvSpPr/>
            <p:nvPr/>
          </p:nvSpPr>
          <p:spPr>
            <a:xfrm>
              <a:off x="4120055" y="4251206"/>
              <a:ext cx="2055884" cy="236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52" name="TextBox 51">
              <a:extLst>
                <a:ext uri="{FF2B5EF4-FFF2-40B4-BE49-F238E27FC236}">
                  <a16:creationId xmlns:a16="http://schemas.microsoft.com/office/drawing/2014/main" id="{075D33B7-D42C-4693-82FB-7EA54FBEAB13}"/>
                </a:ext>
              </a:extLst>
            </p:cNvPr>
            <p:cNvSpPr txBox="1"/>
            <p:nvPr/>
          </p:nvSpPr>
          <p:spPr>
            <a:xfrm>
              <a:off x="3325311" y="5785668"/>
              <a:ext cx="1442341" cy="646331"/>
            </a:xfrm>
            <a:prstGeom prst="rect">
              <a:avLst/>
            </a:prstGeom>
            <a:noFill/>
          </p:spPr>
          <p:txBody>
            <a:bodyPr wrap="square" rtlCol="0">
              <a:spAutoFit/>
            </a:bodyPr>
            <a:lstStyle>
              <a:defPPr>
                <a:defRPr lang="en-US"/>
              </a:defPPr>
            </a:lstStyle>
            <a:p>
              <a:pPr/>
              <a:r>
                <a:rPr lang="en-US"/>
                <a:t>4 MB</a:t>
              </a:r>
            </a:p>
            <a:p>
              <a:pPr/>
              <a:r>
                <a:rPr lang="en-US"/>
                <a:t>0</a:t>
              </a:r>
            </a:p>
          </p:txBody>
        </p:sp>
        <p:sp>
          <p:nvSpPr>
            <p:cNvPr id="53" name="TextBox 52">
              <a:extLst>
                <a:ext uri="{FF2B5EF4-FFF2-40B4-BE49-F238E27FC236}">
                  <a16:creationId xmlns:a16="http://schemas.microsoft.com/office/drawing/2014/main" id="{DB65ED91-FE75-4421-98D6-3DD80771ED51}"/>
                </a:ext>
              </a:extLst>
            </p:cNvPr>
            <p:cNvSpPr txBox="1"/>
            <p:nvPr/>
          </p:nvSpPr>
          <p:spPr>
            <a:xfrm>
              <a:off x="2728851" y="3997678"/>
              <a:ext cx="1442341" cy="646331"/>
            </a:xfrm>
            <a:prstGeom prst="rect">
              <a:avLst/>
            </a:prstGeom>
            <a:noFill/>
          </p:spPr>
          <p:txBody>
            <a:bodyPr wrap="square" rtlCol="0">
              <a:spAutoFit/>
            </a:bodyPr>
            <a:lstStyle>
              <a:defPPr>
                <a:defRPr lang="en-US"/>
              </a:defPPr>
            </a:lstStyle>
            <a:p>
              <a:pPr/>
              <a:r>
                <a:rPr lang="en-US"/>
                <a:t>2GB + 4 MB</a:t>
              </a:r>
            </a:p>
            <a:p>
              <a:pPr/>
              <a:r>
                <a:rPr lang="en-US"/>
                <a:t>2GB</a:t>
              </a:r>
            </a:p>
          </p:txBody>
        </p:sp>
        <p:cxnSp>
          <p:nvCxnSpPr>
            <p:cNvPr id="54" name="Straight Connector 53">
              <a:extLst>
                <a:ext uri="{FF2B5EF4-FFF2-40B4-BE49-F238E27FC236}">
                  <a16:creationId xmlns:a16="http://schemas.microsoft.com/office/drawing/2014/main" id="{8AD43207-5DC9-4FC0-A112-6C196DCCB294}"/>
                </a:ext>
              </a:extLst>
            </p:cNvPr>
            <p:cNvCxnSpPr/>
            <p:nvPr/>
          </p:nvCxnSpPr>
          <p:spPr>
            <a:xfrm>
              <a:off x="6175939" y="6240099"/>
              <a:ext cx="1288829" cy="1401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B1DE34-8E72-4AAD-BFE7-B833A2312668}"/>
                </a:ext>
              </a:extLst>
            </p:cNvPr>
            <p:cNvCxnSpPr/>
            <p:nvPr/>
          </p:nvCxnSpPr>
          <p:spPr>
            <a:xfrm>
              <a:off x="6205046" y="5999655"/>
              <a:ext cx="1288829" cy="1401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DFF4712-E954-46DB-86E3-8104194DADF1}"/>
                </a:ext>
              </a:extLst>
            </p:cNvPr>
            <p:cNvCxnSpPr/>
            <p:nvPr/>
          </p:nvCxnSpPr>
          <p:spPr>
            <a:xfrm>
              <a:off x="6200902" y="4490657"/>
              <a:ext cx="1302373" cy="179754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F4CAE7-9CF9-476A-948A-8D7270E40E91}"/>
                </a:ext>
              </a:extLst>
            </p:cNvPr>
            <p:cNvCxnSpPr/>
            <p:nvPr/>
          </p:nvCxnSpPr>
          <p:spPr>
            <a:xfrm>
              <a:off x="6195699" y="4233954"/>
              <a:ext cx="1302373" cy="179754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813235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1000"/>
                                        <p:tgtEl>
                                          <p:spTgt spid="44"/>
                                        </p:tgtEl>
                                      </p:cBhvr>
                                    </p:animEffect>
                                    <p:anim calcmode="lin" valueType="num">
                                      <p:cBhvr>
                                        <p:cTn id="33" dur="1000" fill="hold"/>
                                        <p:tgtEl>
                                          <p:spTgt spid="44"/>
                                        </p:tgtEl>
                                        <p:attrNameLst>
                                          <p:attrName>ppt_x</p:attrName>
                                        </p:attrNameLst>
                                      </p:cBhvr>
                                      <p:tavLst>
                                        <p:tav tm="0">
                                          <p:val>
                                            <p:strVal val="#ppt_x"/>
                                          </p:val>
                                        </p:tav>
                                        <p:tav tm="100000">
                                          <p:val>
                                            <p:strVal val="#ppt_x"/>
                                          </p:val>
                                        </p:tav>
                                      </p:tavLst>
                                    </p:anim>
                                    <p:anim calcmode="lin" valueType="num">
                                      <p:cBhvr>
                                        <p:cTn id="34" dur="1000" fill="hold"/>
                                        <p:tgtEl>
                                          <p:spTgt spid="4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1000"/>
                                        <p:tgtEl>
                                          <p:spTgt spid="49"/>
                                        </p:tgtEl>
                                      </p:cBhvr>
                                    </p:animEffect>
                                    <p:anim calcmode="lin" valueType="num">
                                      <p:cBhvr>
                                        <p:cTn id="38" dur="1000" fill="hold"/>
                                        <p:tgtEl>
                                          <p:spTgt spid="49"/>
                                        </p:tgtEl>
                                        <p:attrNameLst>
                                          <p:attrName>ppt_x</p:attrName>
                                        </p:attrNameLst>
                                      </p:cBhvr>
                                      <p:tavLst>
                                        <p:tav tm="0">
                                          <p:val>
                                            <p:strVal val="#ppt_x"/>
                                          </p:val>
                                        </p:tav>
                                        <p:tav tm="100000">
                                          <p:val>
                                            <p:strVal val="#ppt_x"/>
                                          </p:val>
                                        </p:tav>
                                      </p:tavLst>
                                    </p:anim>
                                    <p:anim calcmode="lin" valueType="num">
                                      <p:cBhvr>
                                        <p:cTn id="39" dur="1000" fill="hold"/>
                                        <p:tgtEl>
                                          <p:spTgt spid="4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1000"/>
                                        <p:tgtEl>
                                          <p:spTgt spid="42"/>
                                        </p:tgtEl>
                                      </p:cBhvr>
                                    </p:animEffect>
                                    <p:anim calcmode="lin" valueType="num">
                                      <p:cBhvr>
                                        <p:cTn id="48" dur="1000" fill="hold"/>
                                        <p:tgtEl>
                                          <p:spTgt spid="42"/>
                                        </p:tgtEl>
                                        <p:attrNameLst>
                                          <p:attrName>ppt_x</p:attrName>
                                        </p:attrNameLst>
                                      </p:cBhvr>
                                      <p:tavLst>
                                        <p:tav tm="0">
                                          <p:val>
                                            <p:strVal val="#ppt_x"/>
                                          </p:val>
                                        </p:tav>
                                        <p:tav tm="100000">
                                          <p:val>
                                            <p:strVal val="#ppt_x"/>
                                          </p:val>
                                        </p:tav>
                                      </p:tavLst>
                                    </p:anim>
                                    <p:anim calcmode="lin" valueType="num">
                                      <p:cBhvr>
                                        <p:cTn id="49" dur="1000" fill="hold"/>
                                        <p:tgtEl>
                                          <p:spTgt spid="4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1000"/>
                                        <p:tgtEl>
                                          <p:spTgt spid="30"/>
                                        </p:tgtEl>
                                      </p:cBhvr>
                                    </p:animEffect>
                                    <p:anim calcmode="lin" valueType="num">
                                      <p:cBhvr>
                                        <p:cTn id="53" dur="1000" fill="hold"/>
                                        <p:tgtEl>
                                          <p:spTgt spid="30"/>
                                        </p:tgtEl>
                                        <p:attrNameLst>
                                          <p:attrName>ppt_x</p:attrName>
                                        </p:attrNameLst>
                                      </p:cBhvr>
                                      <p:tavLst>
                                        <p:tav tm="0">
                                          <p:val>
                                            <p:strVal val="#ppt_x"/>
                                          </p:val>
                                        </p:tav>
                                        <p:tav tm="100000">
                                          <p:val>
                                            <p:strVal val="#ppt_x"/>
                                          </p:val>
                                        </p:tav>
                                      </p:tavLst>
                                    </p:anim>
                                    <p:anim calcmode="lin" valueType="num">
                                      <p:cBhvr>
                                        <p:cTn id="54" dur="1000" fill="hold"/>
                                        <p:tgtEl>
                                          <p:spTgt spid="3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1000"/>
                                        <p:tgtEl>
                                          <p:spTgt spid="34"/>
                                        </p:tgtEl>
                                      </p:cBhvr>
                                    </p:animEffect>
                                    <p:anim calcmode="lin" valueType="num">
                                      <p:cBhvr>
                                        <p:cTn id="58" dur="1000" fill="hold"/>
                                        <p:tgtEl>
                                          <p:spTgt spid="34"/>
                                        </p:tgtEl>
                                        <p:attrNameLst>
                                          <p:attrName>ppt_x</p:attrName>
                                        </p:attrNameLst>
                                      </p:cBhvr>
                                      <p:tavLst>
                                        <p:tav tm="0">
                                          <p:val>
                                            <p:strVal val="#ppt_x"/>
                                          </p:val>
                                        </p:tav>
                                        <p:tav tm="100000">
                                          <p:val>
                                            <p:strVal val="#ppt_x"/>
                                          </p:val>
                                        </p:tav>
                                      </p:tavLst>
                                    </p:anim>
                                    <p:anim calcmode="lin" valueType="num">
                                      <p:cBhvr>
                                        <p:cTn id="59" dur="1000" fill="hold"/>
                                        <p:tgtEl>
                                          <p:spTgt spid="34"/>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1000"/>
                                        <p:tgtEl>
                                          <p:spTgt spid="48"/>
                                        </p:tgtEl>
                                      </p:cBhvr>
                                    </p:animEffect>
                                    <p:anim calcmode="lin" valueType="num">
                                      <p:cBhvr>
                                        <p:cTn id="63" dur="1000" fill="hold"/>
                                        <p:tgtEl>
                                          <p:spTgt spid="48"/>
                                        </p:tgtEl>
                                        <p:attrNameLst>
                                          <p:attrName>ppt_x</p:attrName>
                                        </p:attrNameLst>
                                      </p:cBhvr>
                                      <p:tavLst>
                                        <p:tav tm="0">
                                          <p:val>
                                            <p:strVal val="#ppt_x"/>
                                          </p:val>
                                        </p:tav>
                                        <p:tav tm="100000">
                                          <p:val>
                                            <p:strVal val="#ppt_x"/>
                                          </p:val>
                                        </p:tav>
                                      </p:tavLst>
                                    </p:anim>
                                    <p:anim calcmode="lin" valueType="num">
                                      <p:cBhvr>
                                        <p:cTn id="64" dur="1000" fill="hold"/>
                                        <p:tgtEl>
                                          <p:spTgt spid="48"/>
                                        </p:tgtEl>
                                        <p:attrNameLst>
                                          <p:attrName>ppt_y</p:attrName>
                                        </p:attrNameLst>
                                      </p:cBhvr>
                                      <p:tavLst>
                                        <p:tav tm="0">
                                          <p:val>
                                            <p:strVal val="#ppt_y+.1"/>
                                          </p:val>
                                        </p:tav>
                                        <p:tav tm="100000">
                                          <p:val>
                                            <p:strVal val="#ppt_y"/>
                                          </p:val>
                                        </p:tav>
                                      </p:tavLst>
                                    </p:anim>
                                  </p:childTnLst>
                                </p:cTn>
                              </p:par>
                              <p:par>
                                <p:cTn id="65" presetID="10"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fade">
                                      <p:cBhvr>
                                        <p:cTn id="70" dur="500"/>
                                        <p:tgtEl>
                                          <p:spTgt spid="6"/>
                                        </p:tgtEl>
                                      </p:cBhvr>
                                    </p:animEffect>
                                  </p:childTnLst>
                                </p:cTn>
                              </p:par>
                              <p:par>
                                <p:cTn id="71" presetID="10"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2" grpId="0"/>
      <p:bldP spid="36" grpId="0"/>
      <p:bldP spid="38" grpId="0"/>
      <p:bldP spid="42" grpId="0"/>
      <p:bldP spid="44" grpId="0"/>
      <p:bldP spid="49" grpId="0"/>
      <p:bldP spid="6" grpId="0"/>
      <p:bldP spid="16" grpId="0"/>
      <p:bldP spid="46" grpId="0"/>
    </p:bldLst>
  </p:timing>
</p:sld>
</file>

<file path=ppt/slides/slide19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Picture 1">
            <a:extLst>
              <a:ext uri="{FF2B5EF4-FFF2-40B4-BE49-F238E27FC236}">
                <a16:creationId xmlns:a16="http://schemas.microsoft.com/office/drawing/2014/main" id="{9549C364-11D8-44F9-942E-333A032C9F3B}"/>
              </a:ext>
            </a:extLst>
          </p:cNvPr>
          <p:cNvPicPr>
            <a:picLocks noChangeAspect="1"/>
          </p:cNvPicPr>
          <p:nvPr/>
        </p:nvPicPr>
        <p:blipFill>
          <a:blip r:embed="rId2"/>
          <a:srcRect l="17769" t="23784" r="18192" b="22352"/>
          <a:stretch>
            <a:fillRect/>
          </a:stretch>
        </p:blipFill>
        <p:spPr>
          <a:xfrm>
            <a:off x="3233383" y="3931818"/>
            <a:ext cx="6383260" cy="3018578"/>
          </a:xfrm>
          <a:prstGeom prst="rect">
            <a:avLst/>
          </a:prstGeom>
        </p:spPr>
      </p:pic>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Methods Review</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512989" y="1289039"/>
            <a:ext cx="11166021" cy="5170646"/>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solidFill>
                  <a:schemeClr val="bg1">
                    <a:lumMod val="75000"/>
                  </a:schemeClr>
                </a:solidFill>
              </a:rPr>
              <a:t>Uni programming</a:t>
            </a:r>
          </a:p>
          <a:p>
            <a:pPr marL="342900" indent="-342900">
              <a:spcBef>
                <a:spcPts val="600"/>
              </a:spcBef>
              <a:spcAft>
                <a:spcPts val="600"/>
              </a:spcAft>
              <a:buFont typeface="Arial" pitchFamily="34" charset="0"/>
              <a:buChar char="•"/>
            </a:pPr>
            <a:r>
              <a:rPr lang="en-US" sz="2400">
                <a:solidFill>
                  <a:schemeClr val="bg1">
                    <a:lumMod val="75000"/>
                  </a:schemeClr>
                </a:solidFill>
              </a:rPr>
              <a:t>Multi Programming</a:t>
            </a:r>
          </a:p>
          <a:p>
            <a:pPr marL="342900" indent="-342900">
              <a:spcBef>
                <a:spcPts val="600"/>
              </a:spcBef>
              <a:spcAft>
                <a:spcPts val="600"/>
              </a:spcAft>
              <a:buFont typeface="Arial" pitchFamily="34" charset="0"/>
              <a:buChar char="•"/>
            </a:pPr>
            <a:r>
              <a:rPr lang="en-US" sz="2400">
                <a:solidFill>
                  <a:schemeClr val="bg1">
                    <a:lumMod val="75000"/>
                  </a:schemeClr>
                </a:solidFill>
              </a:rPr>
              <a:t>Swapping</a:t>
            </a:r>
          </a:p>
          <a:p>
            <a:pPr marL="342900" indent="-342900">
              <a:spcBef>
                <a:spcPts val="600"/>
              </a:spcBef>
              <a:spcAft>
                <a:spcPts val="600"/>
              </a:spcAft>
              <a:buFont typeface="Arial" pitchFamily="34" charset="0"/>
              <a:buChar char="•"/>
            </a:pPr>
            <a:r>
              <a:rPr lang="en-US" sz="2400"/>
              <a:t>Segmentation</a:t>
            </a:r>
          </a:p>
          <a:p>
            <a:pPr marL="342900" indent="-342900">
              <a:spcBef>
                <a:spcPts val="600"/>
              </a:spcBef>
              <a:spcAft>
                <a:spcPts val="600"/>
              </a:spcAft>
              <a:buFont typeface="Arial" pitchFamily="34" charset="0"/>
              <a:buChar char="•"/>
            </a:pPr>
            <a:r>
              <a:rPr lang="en-US" sz="2400">
                <a:solidFill>
                  <a:schemeClr val="bg1">
                    <a:lumMod val="75000"/>
                  </a:schemeClr>
                </a:solidFill>
              </a:rPr>
              <a:t>Paging</a:t>
            </a:r>
          </a:p>
          <a:p>
            <a:pPr marL="342900" indent="-342900">
              <a:spcBef>
                <a:spcPts val="600"/>
              </a:spcBef>
              <a:spcAft>
                <a:spcPts val="600"/>
              </a:spcAft>
              <a:buFont typeface="Arial" pitchFamily="34" charset="0"/>
              <a:buChar char="•"/>
            </a:pPr>
            <a:r>
              <a:rPr lang="en-US" sz="2400">
                <a:solidFill>
                  <a:schemeClr val="bg1">
                    <a:lumMod val="75000"/>
                  </a:schemeClr>
                </a:solidFill>
              </a:rPr>
              <a:t>Hierarchical Paging</a:t>
            </a:r>
          </a:p>
          <a:p>
            <a:pPr marL="342900" indent="-342900">
              <a:spcBef>
                <a:spcPts val="600"/>
              </a:spcBef>
              <a:spcAft>
                <a:spcPts val="600"/>
              </a:spcAft>
              <a:buFont typeface="Arial" pitchFamily="34" charset="0"/>
              <a:buChar char="•"/>
            </a:pPr>
            <a:r>
              <a:rPr lang="en-US" sz="2400">
                <a:solidFill>
                  <a:schemeClr val="bg1">
                    <a:lumMod val="75000"/>
                  </a:schemeClr>
                </a:solidFill>
              </a:rPr>
              <a:t>Demand Paging</a:t>
            </a:r>
          </a:p>
          <a:p>
            <a:pPr marL="342900" indent="-342900">
              <a:spcBef>
                <a:spcPts val="600"/>
              </a:spcBef>
              <a:spcAft>
                <a:spcPts val="600"/>
              </a:spcAft>
              <a:buFont typeface="Arial" pitchFamily="34" charset="0"/>
              <a:buChar char="•"/>
            </a:pPr>
            <a:r>
              <a:rPr lang="en-US" sz="2400">
                <a:solidFill>
                  <a:schemeClr val="bg1">
                    <a:lumMod val="75000"/>
                  </a:schemeClr>
                </a:solidFill>
              </a:rPr>
              <a:t>Segmentation + Paging</a:t>
            </a:r>
          </a:p>
          <a:p>
            <a:pPr marL="342900" indent="-342900">
              <a:spcBef>
                <a:spcPts val="600"/>
              </a:spcBef>
              <a:spcAft>
                <a:spcPts val="600"/>
              </a:spcAft>
              <a:buFont typeface="Arial" pitchFamily="34" charset="0"/>
              <a:buChar char="•"/>
            </a:pPr>
            <a:r>
              <a:rPr lang="en-US" sz="2400">
                <a:solidFill>
                  <a:schemeClr val="bg1">
                    <a:lumMod val="75000"/>
                  </a:schemeClr>
                </a:solidFill>
              </a:rPr>
              <a:t>Regions + Paging</a:t>
            </a:r>
          </a:p>
          <a:p>
            <a:pPr marL="342900" indent="-342900">
              <a:spcBef>
                <a:spcPts val="600"/>
              </a:spcBef>
              <a:spcAft>
                <a:spcPts val="600"/>
              </a:spcAft>
              <a:buFont typeface="Arial" pitchFamily="34" charset="0"/>
              <a:buChar char="•"/>
            </a:pPr>
            <a:r>
              <a:rPr lang="en-US" sz="2400">
                <a:solidFill>
                  <a:schemeClr val="bg1">
                    <a:lumMod val="75000"/>
                  </a:schemeClr>
                </a:solidFill>
              </a:rPr>
              <a:t>TLB</a:t>
            </a:r>
          </a:p>
        </p:txBody>
      </p:sp>
      <p:graphicFrame>
        <p:nvGraphicFramePr>
          <p:cNvPr id="3" name="Table 12">
            <a:extLst>
              <a:ext uri="{FF2B5EF4-FFF2-40B4-BE49-F238E27FC236}">
                <a16:creationId xmlns:a16="http://schemas.microsoft.com/office/drawing/2014/main" id="{C3D42BD0-6740-48E0-A714-2E586C2DA663}"/>
              </a:ext>
            </a:extLst>
          </p:cNvPr>
          <p:cNvGraphicFramePr>
            <a:graphicFrameLocks noGrp="1"/>
          </p:cNvGraphicFramePr>
          <p:nvPr>
            <p:extLst>
              <p:ext uri="{D42A27DB-BD31-4B8C-83A1-F6EECF244321}">
                <p14:modId xmlns:p14="http://schemas.microsoft.com/office/powerpoint/2010/main" val="3823847607"/>
              </p:ext>
            </p:extLst>
          </p:nvPr>
        </p:nvGraphicFramePr>
        <p:xfrm>
          <a:off x="9527264" y="558945"/>
          <a:ext cx="1617184" cy="4856480"/>
        </p:xfrm>
        <a:graphic>
          <a:graphicData uri="http://schemas.openxmlformats.org/drawingml/2006/table">
            <a:tbl>
              <a:tblPr firstRow="1" bandRow="1">
                <a:tableStyleId>{5C22544A-7EE6-4342-B048-85BDC9FD1C3A}</a:tableStyleId>
              </a:tblPr>
              <a:tblGrid>
                <a:gridCol w="1617184">
                  <a:extLst>
                    <a:ext uri="{9D8B030D-6E8A-4147-A177-3AD203B41FA5}">
                      <a16:colId xmlns:a16="http://schemas.microsoft.com/office/drawing/2014/main" val="3597657657"/>
                    </a:ext>
                  </a:extLst>
                </a:gridCol>
              </a:tblGrid>
              <a:tr h="370840">
                <a:tc>
                  <a:txBody>
                    <a:bodyPr vert="horz" wrap="square"/>
                    <a:lstStyle>
                      <a:defPPr/>
                    </a:lstStyle>
                    <a:p>
                      <a:pPr algn="ctr"/>
                      <a:r>
                        <a:rPr lang="en-US">
                          <a:solidFill>
                            <a:schemeClr val="tx1"/>
                          </a:solidFill>
                        </a:rPr>
                        <a:t>Stack</a:t>
                      </a:r>
                    </a:p>
                    <a:p>
                      <a:pP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00"/>
                    </a:solidFill>
                  </a:tcPr>
                </a:tc>
                <a:extLst>
                  <a:ext uri="{0D108BD9-81ED-4DB2-BD59-A6C34878D82A}">
                    <a16:rowId xmlns:a16="http://schemas.microsoft.com/office/drawing/2014/main" val="3155898051"/>
                  </a:ext>
                </a:extLst>
              </a:tr>
              <a:tr h="370840">
                <a:tc>
                  <a:txBody>
                    <a:bodyPr vert="horz" wrap="square"/>
                    <a:lstStyle>
                      <a:defPPr/>
                    </a:lstStyle>
                    <a:p>
                      <a:pPr algn="ctr"/>
                      <a:r>
                        <a:rPr lang="en-US"/>
                        <a:t>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E0E3"/>
                    </a:solidFill>
                  </a:tcPr>
                </a:tc>
                <a:extLst>
                  <a:ext uri="{0D108BD9-81ED-4DB2-BD59-A6C34878D82A}">
                    <a16:rowId xmlns:a16="http://schemas.microsoft.com/office/drawing/2014/main" val="4042953166"/>
                  </a:ext>
                </a:extLst>
              </a:tr>
              <a:tr h="370840">
                <a:tc>
                  <a:txBody>
                    <a:bodyPr vert="horz" wrap="square"/>
                    <a:lstStyle>
                      <a:defPPr/>
                    </a:lstStyle>
                    <a:p>
                      <a:pPr/>
                      <a:endParaRPr lang="en-US"/>
                    </a:p>
                    <a:p>
                      <a:pPr algn="ctr"/>
                      <a:r>
                        <a:rPr lang="en-US"/>
                        <a:t>Text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00"/>
                    </a:solidFill>
                  </a:tcPr>
                </a:tc>
                <a:extLst>
                  <a:ext uri="{0D108BD9-81ED-4DB2-BD59-A6C34878D82A}">
                    <a16:rowId xmlns:a16="http://schemas.microsoft.com/office/drawing/2014/main" val="3884697860"/>
                  </a:ext>
                </a:extLst>
              </a:tr>
              <a:tr h="370840">
                <a:tc>
                  <a:txBody>
                    <a:bodyPr vert="horz" wrap="square"/>
                    <a:lstStyle>
                      <a:defPPr/>
                    </a:lstStyle>
                    <a:p>
                      <a:pPr/>
                      <a:endParaRPr lang="en-US"/>
                    </a:p>
                    <a:p>
                      <a:pP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07002118"/>
                  </a:ext>
                </a:extLst>
              </a:tr>
              <a:tr h="370840">
                <a:tc>
                  <a:txBody>
                    <a:bodyPr vert="horz" wrap="square"/>
                    <a:lstStyle>
                      <a:defPPr/>
                    </a:lstStyle>
                    <a:p>
                      <a:pPr/>
                      <a:endParaRPr lang="en-US"/>
                    </a:p>
                    <a:p>
                      <a:pP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0265622"/>
                  </a:ext>
                </a:extLst>
              </a:tr>
              <a:tr h="370840">
                <a:tc>
                  <a:txBody>
                    <a:bodyPr vert="horz" wrap="square"/>
                    <a:lstStyle>
                      <a:defPPr/>
                    </a:lstStyle>
                    <a:p>
                      <a:pPr algn="ctr"/>
                      <a:r>
                        <a:rPr lang="en-US"/>
                        <a:t>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00"/>
                    </a:solidFill>
                  </a:tcPr>
                </a:tc>
                <a:extLst>
                  <a:ext uri="{0D108BD9-81ED-4DB2-BD59-A6C34878D82A}">
                    <a16:rowId xmlns:a16="http://schemas.microsoft.com/office/drawing/2014/main" val="1039438064"/>
                  </a:ext>
                </a:extLst>
              </a:tr>
              <a:tr h="370840">
                <a:tc>
                  <a:txBody>
                    <a:bodyPr vert="horz" wrap="square"/>
                    <a:lstStyle>
                      <a:defPPr/>
                    </a:lstStyle>
                    <a:p>
                      <a:pPr/>
                      <a:endParaRPr lang="en-US"/>
                    </a:p>
                    <a:p>
                      <a:pP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1688793"/>
                  </a:ext>
                </a:extLst>
              </a:tr>
              <a:tr h="370840">
                <a:tc>
                  <a:txBody>
                    <a:bodyPr vert="horz" wrap="square"/>
                    <a:lstStyle>
                      <a:defPPr/>
                    </a:lstStyle>
                    <a:p>
                      <a:pPr/>
                      <a:endParaRPr lang="en-US"/>
                    </a:p>
                    <a:p>
                      <a:pPr algn="ctr"/>
                      <a:r>
                        <a:rPr lang="en-US"/>
                        <a:t>Text</a:t>
                      </a:r>
                    </a:p>
                    <a:p>
                      <a:pP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E0E3"/>
                    </a:solidFill>
                  </a:tcPr>
                </a:tc>
                <a:extLst>
                  <a:ext uri="{0D108BD9-81ED-4DB2-BD59-A6C34878D82A}">
                    <a16:rowId xmlns:a16="http://schemas.microsoft.com/office/drawing/2014/main" val="14394450"/>
                  </a:ext>
                </a:extLst>
              </a:tr>
            </a:tbl>
          </a:graphicData>
        </a:graphic>
      </p:graphicFrame>
    </p:spTree>
    <p:extLst>
      <p:ext uri="{BB962C8B-B14F-4D97-AF65-F5344CB8AC3E}">
        <p14:creationId xmlns:p14="http://schemas.microsoft.com/office/powerpoint/2010/main" val="37754405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9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Methods Review</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512989" y="1311840"/>
            <a:ext cx="11166021" cy="5170646"/>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solidFill>
                  <a:schemeClr val="bg1">
                    <a:lumMod val="75000"/>
                  </a:schemeClr>
                </a:solidFill>
              </a:rPr>
              <a:t>Uni programming</a:t>
            </a:r>
          </a:p>
          <a:p>
            <a:pPr marL="342900" indent="-342900">
              <a:spcBef>
                <a:spcPts val="600"/>
              </a:spcBef>
              <a:spcAft>
                <a:spcPts val="600"/>
              </a:spcAft>
              <a:buFont typeface="Arial" pitchFamily="34" charset="0"/>
              <a:buChar char="•"/>
            </a:pPr>
            <a:r>
              <a:rPr lang="en-US" sz="2400">
                <a:solidFill>
                  <a:schemeClr val="bg1">
                    <a:lumMod val="75000"/>
                  </a:schemeClr>
                </a:solidFill>
              </a:rPr>
              <a:t>Multi Programming</a:t>
            </a:r>
          </a:p>
          <a:p>
            <a:pPr marL="342900" indent="-342900">
              <a:spcBef>
                <a:spcPts val="600"/>
              </a:spcBef>
              <a:spcAft>
                <a:spcPts val="600"/>
              </a:spcAft>
              <a:buFont typeface="Arial" pitchFamily="34" charset="0"/>
              <a:buChar char="•"/>
            </a:pPr>
            <a:r>
              <a:rPr lang="en-US" sz="2400">
                <a:solidFill>
                  <a:schemeClr val="bg1">
                    <a:lumMod val="75000"/>
                  </a:schemeClr>
                </a:solidFill>
              </a:rPr>
              <a:t>Swapping</a:t>
            </a:r>
          </a:p>
          <a:p>
            <a:pPr marL="342900" indent="-342900">
              <a:spcBef>
                <a:spcPts val="600"/>
              </a:spcBef>
              <a:spcAft>
                <a:spcPts val="600"/>
              </a:spcAft>
              <a:buFont typeface="Arial" pitchFamily="34" charset="0"/>
              <a:buChar char="•"/>
            </a:pPr>
            <a:r>
              <a:rPr lang="en-US" sz="2400">
                <a:solidFill>
                  <a:schemeClr val="bg1">
                    <a:lumMod val="75000"/>
                  </a:schemeClr>
                </a:solidFill>
              </a:rPr>
              <a:t>Segmentation</a:t>
            </a:r>
          </a:p>
          <a:p>
            <a:pPr marL="342900" indent="-342900">
              <a:spcBef>
                <a:spcPts val="600"/>
              </a:spcBef>
              <a:spcAft>
                <a:spcPts val="600"/>
              </a:spcAft>
              <a:buFont typeface="Arial" pitchFamily="34" charset="0"/>
              <a:buChar char="•"/>
            </a:pPr>
            <a:r>
              <a:rPr lang="en-US" sz="2400"/>
              <a:t>Paging</a:t>
            </a:r>
          </a:p>
          <a:p>
            <a:pPr marL="342900" indent="-342900">
              <a:spcBef>
                <a:spcPts val="600"/>
              </a:spcBef>
              <a:spcAft>
                <a:spcPts val="600"/>
              </a:spcAft>
              <a:buFont typeface="Arial" pitchFamily="34" charset="0"/>
              <a:buChar char="•"/>
            </a:pPr>
            <a:r>
              <a:rPr lang="en-US" sz="2400">
                <a:solidFill>
                  <a:schemeClr val="bg1">
                    <a:lumMod val="75000"/>
                  </a:schemeClr>
                </a:solidFill>
              </a:rPr>
              <a:t>Hierarchical Paging</a:t>
            </a:r>
          </a:p>
          <a:p>
            <a:pPr marL="342900" indent="-342900">
              <a:spcBef>
                <a:spcPts val="600"/>
              </a:spcBef>
              <a:spcAft>
                <a:spcPts val="600"/>
              </a:spcAft>
              <a:buFont typeface="Arial" pitchFamily="34" charset="0"/>
              <a:buChar char="•"/>
            </a:pPr>
            <a:r>
              <a:rPr lang="en-US" sz="2400">
                <a:solidFill>
                  <a:schemeClr val="bg1">
                    <a:lumMod val="75000"/>
                  </a:schemeClr>
                </a:solidFill>
              </a:rPr>
              <a:t>Demand Paging</a:t>
            </a:r>
          </a:p>
          <a:p>
            <a:pPr marL="342900" indent="-342900">
              <a:spcBef>
                <a:spcPts val="600"/>
              </a:spcBef>
              <a:spcAft>
                <a:spcPts val="600"/>
              </a:spcAft>
              <a:buFont typeface="Arial" pitchFamily="34" charset="0"/>
              <a:buChar char="•"/>
            </a:pPr>
            <a:r>
              <a:rPr lang="en-US" sz="2400">
                <a:solidFill>
                  <a:schemeClr val="bg1">
                    <a:lumMod val="75000"/>
                  </a:schemeClr>
                </a:solidFill>
              </a:rPr>
              <a:t>Segmentation + Paging</a:t>
            </a:r>
          </a:p>
          <a:p>
            <a:pPr marL="342900" indent="-342900">
              <a:spcBef>
                <a:spcPts val="600"/>
              </a:spcBef>
              <a:spcAft>
                <a:spcPts val="600"/>
              </a:spcAft>
              <a:buFont typeface="Arial" pitchFamily="34" charset="0"/>
              <a:buChar char="•"/>
            </a:pPr>
            <a:r>
              <a:rPr lang="en-US" sz="2400">
                <a:solidFill>
                  <a:schemeClr val="bg1">
                    <a:lumMod val="75000"/>
                  </a:schemeClr>
                </a:solidFill>
              </a:rPr>
              <a:t>Regions + Paging</a:t>
            </a:r>
          </a:p>
          <a:p>
            <a:pPr marL="342900" indent="-342900">
              <a:spcBef>
                <a:spcPts val="600"/>
              </a:spcBef>
              <a:spcAft>
                <a:spcPts val="600"/>
              </a:spcAft>
              <a:buFont typeface="Arial" pitchFamily="34" charset="0"/>
              <a:buChar char="•"/>
            </a:pPr>
            <a:r>
              <a:rPr lang="en-US" sz="2400">
                <a:solidFill>
                  <a:schemeClr val="bg1">
                    <a:lumMod val="75000"/>
                  </a:schemeClr>
                </a:solidFill>
              </a:rPr>
              <a:t>TLB</a:t>
            </a:r>
          </a:p>
        </p:txBody>
      </p:sp>
      <p:pic>
        <p:nvPicPr>
          <p:cNvPr id="13" name="Picture 12">
            <a:extLst>
              <a:ext uri="{FF2B5EF4-FFF2-40B4-BE49-F238E27FC236}">
                <a16:creationId xmlns:a16="http://schemas.microsoft.com/office/drawing/2014/main" id="{E2BA7D03-3D0F-4BA1-97CA-8F323E4F9A63}"/>
              </a:ext>
            </a:extLst>
          </p:cNvPr>
          <p:cNvPicPr>
            <a:picLocks noChangeAspect="1"/>
          </p:cNvPicPr>
          <p:nvPr/>
        </p:nvPicPr>
        <p:blipFill>
          <a:blip r:embed="rId3"/>
          <a:srcRect l="16384" t="19072" r="18454" b="17616"/>
          <a:stretch>
            <a:fillRect/>
          </a:stretch>
        </p:blipFill>
        <p:spPr>
          <a:xfrm>
            <a:off x="4796749" y="1517083"/>
            <a:ext cx="6963504" cy="3803994"/>
          </a:xfrm>
          <a:prstGeom prst="rect">
            <a:avLst/>
          </a:prstGeom>
        </p:spPr>
      </p:pic>
    </p:spTree>
    <p:extLst>
      <p:ext uri="{BB962C8B-B14F-4D97-AF65-F5344CB8AC3E}">
        <p14:creationId xmlns:p14="http://schemas.microsoft.com/office/powerpoint/2010/main" val="37976689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9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Methods Review</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512989" y="1424381"/>
            <a:ext cx="11166021" cy="5170646"/>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solidFill>
                  <a:schemeClr val="bg1">
                    <a:lumMod val="75000"/>
                  </a:schemeClr>
                </a:solidFill>
              </a:rPr>
              <a:t>Uni programming</a:t>
            </a:r>
          </a:p>
          <a:p>
            <a:pPr marL="342900" indent="-342900">
              <a:spcBef>
                <a:spcPts val="600"/>
              </a:spcBef>
              <a:spcAft>
                <a:spcPts val="600"/>
              </a:spcAft>
              <a:buFont typeface="Arial" pitchFamily="34" charset="0"/>
              <a:buChar char="•"/>
            </a:pPr>
            <a:r>
              <a:rPr lang="en-US" sz="2400">
                <a:solidFill>
                  <a:schemeClr val="bg1">
                    <a:lumMod val="75000"/>
                  </a:schemeClr>
                </a:solidFill>
              </a:rPr>
              <a:t>Multi Programming</a:t>
            </a:r>
          </a:p>
          <a:p>
            <a:pPr marL="342900" indent="-342900">
              <a:spcBef>
                <a:spcPts val="600"/>
              </a:spcBef>
              <a:spcAft>
                <a:spcPts val="600"/>
              </a:spcAft>
              <a:buFont typeface="Arial" pitchFamily="34" charset="0"/>
              <a:buChar char="•"/>
            </a:pPr>
            <a:r>
              <a:rPr lang="en-US" sz="2400">
                <a:solidFill>
                  <a:schemeClr val="bg1">
                    <a:lumMod val="75000"/>
                  </a:schemeClr>
                </a:solidFill>
              </a:rPr>
              <a:t>Swapping</a:t>
            </a:r>
          </a:p>
          <a:p>
            <a:pPr marL="342900" indent="-342900">
              <a:spcBef>
                <a:spcPts val="600"/>
              </a:spcBef>
              <a:spcAft>
                <a:spcPts val="600"/>
              </a:spcAft>
              <a:buFont typeface="Arial" pitchFamily="34" charset="0"/>
              <a:buChar char="•"/>
            </a:pPr>
            <a:r>
              <a:rPr lang="en-US" sz="2400">
                <a:solidFill>
                  <a:schemeClr val="bg1">
                    <a:lumMod val="75000"/>
                  </a:schemeClr>
                </a:solidFill>
              </a:rPr>
              <a:t>Segmentation</a:t>
            </a:r>
          </a:p>
          <a:p>
            <a:pPr marL="342900" indent="-342900">
              <a:spcBef>
                <a:spcPts val="600"/>
              </a:spcBef>
              <a:spcAft>
                <a:spcPts val="600"/>
              </a:spcAft>
              <a:buFont typeface="Arial" pitchFamily="34" charset="0"/>
              <a:buChar char="•"/>
            </a:pPr>
            <a:r>
              <a:rPr lang="en-US" sz="2400">
                <a:solidFill>
                  <a:schemeClr val="bg1">
                    <a:lumMod val="75000"/>
                  </a:schemeClr>
                </a:solidFill>
              </a:rPr>
              <a:t>Paging</a:t>
            </a:r>
          </a:p>
          <a:p>
            <a:pPr marL="342900" indent="-342900">
              <a:spcBef>
                <a:spcPts val="600"/>
              </a:spcBef>
              <a:spcAft>
                <a:spcPts val="600"/>
              </a:spcAft>
              <a:buFont typeface="Arial" pitchFamily="34" charset="0"/>
              <a:buChar char="•"/>
            </a:pPr>
            <a:r>
              <a:rPr lang="en-US" sz="2400"/>
              <a:t>Hierarchical Paging</a:t>
            </a:r>
          </a:p>
          <a:p>
            <a:pPr marL="342900" indent="-342900">
              <a:spcBef>
                <a:spcPts val="600"/>
              </a:spcBef>
              <a:spcAft>
                <a:spcPts val="600"/>
              </a:spcAft>
              <a:buFont typeface="Arial" pitchFamily="34" charset="0"/>
              <a:buChar char="•"/>
            </a:pPr>
            <a:r>
              <a:rPr lang="en-US" sz="2400">
                <a:solidFill>
                  <a:schemeClr val="bg1">
                    <a:lumMod val="75000"/>
                  </a:schemeClr>
                </a:solidFill>
              </a:rPr>
              <a:t>Demand Paging</a:t>
            </a:r>
          </a:p>
          <a:p>
            <a:pPr marL="342900" indent="-342900">
              <a:spcBef>
                <a:spcPts val="600"/>
              </a:spcBef>
              <a:spcAft>
                <a:spcPts val="600"/>
              </a:spcAft>
              <a:buFont typeface="Arial" pitchFamily="34" charset="0"/>
              <a:buChar char="•"/>
            </a:pPr>
            <a:r>
              <a:rPr lang="en-US" sz="2400">
                <a:solidFill>
                  <a:schemeClr val="bg1">
                    <a:lumMod val="75000"/>
                  </a:schemeClr>
                </a:solidFill>
              </a:rPr>
              <a:t>Segmentation + Paging</a:t>
            </a:r>
          </a:p>
          <a:p>
            <a:pPr marL="342900" indent="-342900">
              <a:spcBef>
                <a:spcPts val="600"/>
              </a:spcBef>
              <a:spcAft>
                <a:spcPts val="600"/>
              </a:spcAft>
              <a:buFont typeface="Arial" pitchFamily="34" charset="0"/>
              <a:buChar char="•"/>
            </a:pPr>
            <a:r>
              <a:rPr lang="en-US" sz="2400">
                <a:solidFill>
                  <a:schemeClr val="bg1">
                    <a:lumMod val="75000"/>
                  </a:schemeClr>
                </a:solidFill>
              </a:rPr>
              <a:t>Regions + Paging</a:t>
            </a:r>
          </a:p>
          <a:p>
            <a:pPr marL="342900" indent="-342900">
              <a:spcBef>
                <a:spcPts val="600"/>
              </a:spcBef>
              <a:spcAft>
                <a:spcPts val="600"/>
              </a:spcAft>
              <a:buFont typeface="Arial" pitchFamily="34" charset="0"/>
              <a:buChar char="•"/>
            </a:pPr>
            <a:r>
              <a:rPr lang="en-US" sz="2400">
                <a:solidFill>
                  <a:schemeClr val="bg1">
                    <a:lumMod val="75000"/>
                  </a:schemeClr>
                </a:solidFill>
              </a:rPr>
              <a:t>TLB</a:t>
            </a:r>
          </a:p>
        </p:txBody>
      </p:sp>
      <p:pic>
        <p:nvPicPr>
          <p:cNvPr id="2" name="Picture 1035">
            <a:extLst>
              <a:ext uri="{FF2B5EF4-FFF2-40B4-BE49-F238E27FC236}">
                <a16:creationId xmlns:a16="http://schemas.microsoft.com/office/drawing/2014/main" id="{D09A3A5F-BEB4-4715-9D09-3AAA4A2D4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 r="-1939"/>
          <a:stretch>
            <a:fillRect/>
          </a:stretch>
        </p:blipFill>
        <p:spPr bwMode="auto">
          <a:xfrm>
            <a:off x="4747699" y="2062123"/>
            <a:ext cx="6513658" cy="269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7421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9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Methods Review</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512989" y="1424381"/>
            <a:ext cx="11166021" cy="5170646"/>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solidFill>
                  <a:schemeClr val="bg1">
                    <a:lumMod val="75000"/>
                  </a:schemeClr>
                </a:solidFill>
              </a:rPr>
              <a:t>Uni programming</a:t>
            </a:r>
          </a:p>
          <a:p>
            <a:pPr marL="342900" indent="-342900">
              <a:spcBef>
                <a:spcPts val="600"/>
              </a:spcBef>
              <a:spcAft>
                <a:spcPts val="600"/>
              </a:spcAft>
              <a:buFont typeface="Arial" pitchFamily="34" charset="0"/>
              <a:buChar char="•"/>
            </a:pPr>
            <a:r>
              <a:rPr lang="en-US" sz="2400">
                <a:solidFill>
                  <a:schemeClr val="bg1">
                    <a:lumMod val="75000"/>
                  </a:schemeClr>
                </a:solidFill>
              </a:rPr>
              <a:t>Multi Programming</a:t>
            </a:r>
          </a:p>
          <a:p>
            <a:pPr marL="342900" indent="-342900">
              <a:spcBef>
                <a:spcPts val="600"/>
              </a:spcBef>
              <a:spcAft>
                <a:spcPts val="600"/>
              </a:spcAft>
              <a:buFont typeface="Arial" pitchFamily="34" charset="0"/>
              <a:buChar char="•"/>
            </a:pPr>
            <a:r>
              <a:rPr lang="en-US" sz="2400">
                <a:solidFill>
                  <a:schemeClr val="bg1">
                    <a:lumMod val="75000"/>
                  </a:schemeClr>
                </a:solidFill>
              </a:rPr>
              <a:t>Swapping</a:t>
            </a:r>
          </a:p>
          <a:p>
            <a:pPr marL="342900" indent="-342900">
              <a:spcBef>
                <a:spcPts val="600"/>
              </a:spcBef>
              <a:spcAft>
                <a:spcPts val="600"/>
              </a:spcAft>
              <a:buFont typeface="Arial" pitchFamily="34" charset="0"/>
              <a:buChar char="•"/>
            </a:pPr>
            <a:r>
              <a:rPr lang="en-US" sz="2400">
                <a:solidFill>
                  <a:schemeClr val="bg1">
                    <a:lumMod val="75000"/>
                  </a:schemeClr>
                </a:solidFill>
              </a:rPr>
              <a:t>Segmentation</a:t>
            </a:r>
          </a:p>
          <a:p>
            <a:pPr marL="342900" indent="-342900">
              <a:spcBef>
                <a:spcPts val="600"/>
              </a:spcBef>
              <a:spcAft>
                <a:spcPts val="600"/>
              </a:spcAft>
              <a:buFont typeface="Arial" pitchFamily="34" charset="0"/>
              <a:buChar char="•"/>
            </a:pPr>
            <a:r>
              <a:rPr lang="en-US" sz="2400">
                <a:solidFill>
                  <a:schemeClr val="bg1">
                    <a:lumMod val="75000"/>
                  </a:schemeClr>
                </a:solidFill>
              </a:rPr>
              <a:t>Paging</a:t>
            </a:r>
          </a:p>
          <a:p>
            <a:pPr marL="342900" indent="-342900">
              <a:spcBef>
                <a:spcPts val="600"/>
              </a:spcBef>
              <a:spcAft>
                <a:spcPts val="600"/>
              </a:spcAft>
              <a:buFont typeface="Arial" pitchFamily="34" charset="0"/>
              <a:buChar char="•"/>
            </a:pPr>
            <a:r>
              <a:rPr lang="en-US" sz="2400">
                <a:solidFill>
                  <a:schemeClr val="bg1">
                    <a:lumMod val="75000"/>
                  </a:schemeClr>
                </a:solidFill>
              </a:rPr>
              <a:t>Hierarchical Paging</a:t>
            </a:r>
          </a:p>
          <a:p>
            <a:pPr marL="342900" indent="-342900">
              <a:spcBef>
                <a:spcPts val="600"/>
              </a:spcBef>
              <a:spcAft>
                <a:spcPts val="600"/>
              </a:spcAft>
              <a:buFont typeface="Arial" pitchFamily="34" charset="0"/>
              <a:buChar char="•"/>
            </a:pPr>
            <a:r>
              <a:rPr lang="en-US" sz="2400"/>
              <a:t>Demand Paging</a:t>
            </a:r>
          </a:p>
          <a:p>
            <a:pPr marL="342900" indent="-342900">
              <a:spcBef>
                <a:spcPts val="600"/>
              </a:spcBef>
              <a:spcAft>
                <a:spcPts val="600"/>
              </a:spcAft>
              <a:buFont typeface="Arial" pitchFamily="34" charset="0"/>
              <a:buChar char="•"/>
            </a:pPr>
            <a:r>
              <a:rPr lang="en-US" sz="2400">
                <a:solidFill>
                  <a:schemeClr val="bg1">
                    <a:lumMod val="75000"/>
                  </a:schemeClr>
                </a:solidFill>
              </a:rPr>
              <a:t>Segmentation + Paging</a:t>
            </a:r>
          </a:p>
          <a:p>
            <a:pPr marL="342900" indent="-342900">
              <a:spcBef>
                <a:spcPts val="600"/>
              </a:spcBef>
              <a:spcAft>
                <a:spcPts val="600"/>
              </a:spcAft>
              <a:buFont typeface="Arial" pitchFamily="34" charset="0"/>
              <a:buChar char="•"/>
            </a:pPr>
            <a:r>
              <a:rPr lang="en-US" sz="2400">
                <a:solidFill>
                  <a:schemeClr val="bg1">
                    <a:lumMod val="75000"/>
                  </a:schemeClr>
                </a:solidFill>
              </a:rPr>
              <a:t>Regions + Paging</a:t>
            </a:r>
          </a:p>
          <a:p>
            <a:pPr marL="342900" indent="-342900">
              <a:spcBef>
                <a:spcPts val="600"/>
              </a:spcBef>
              <a:spcAft>
                <a:spcPts val="600"/>
              </a:spcAft>
              <a:buFont typeface="Arial" pitchFamily="34" charset="0"/>
              <a:buChar char="•"/>
            </a:pPr>
            <a:r>
              <a:rPr lang="en-US" sz="2400">
                <a:solidFill>
                  <a:schemeClr val="bg1">
                    <a:lumMod val="75000"/>
                  </a:schemeClr>
                </a:solidFill>
              </a:rPr>
              <a:t>TLB</a:t>
            </a:r>
          </a:p>
        </p:txBody>
      </p:sp>
      <p:pic>
        <p:nvPicPr>
          <p:cNvPr id="3" name="Picture 2">
            <a:extLst>
              <a:ext uri="{FF2B5EF4-FFF2-40B4-BE49-F238E27FC236}">
                <a16:creationId xmlns:a16="http://schemas.microsoft.com/office/drawing/2014/main" id="{0CE1C724-5955-4023-9A48-DE9343D5415C}"/>
              </a:ext>
            </a:extLst>
          </p:cNvPr>
          <p:cNvPicPr>
            <a:picLocks noChangeAspect="1"/>
          </p:cNvPicPr>
          <p:nvPr/>
        </p:nvPicPr>
        <p:blipFill>
          <a:blip r:embed="rId3"/>
          <a:stretch>
            <a:fillRect/>
          </a:stretch>
        </p:blipFill>
        <p:spPr>
          <a:xfrm>
            <a:off x="5836257" y="1971400"/>
            <a:ext cx="5263699" cy="3446019"/>
          </a:xfrm>
          <a:prstGeom prst="rect">
            <a:avLst/>
          </a:prstGeom>
        </p:spPr>
      </p:pic>
    </p:spTree>
    <p:extLst>
      <p:ext uri="{BB962C8B-B14F-4D97-AF65-F5344CB8AC3E}">
        <p14:creationId xmlns:p14="http://schemas.microsoft.com/office/powerpoint/2010/main" val="19006926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9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Methods Review</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512989" y="1339975"/>
            <a:ext cx="11166021" cy="5170646"/>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solidFill>
                  <a:schemeClr val="bg1">
                    <a:lumMod val="75000"/>
                  </a:schemeClr>
                </a:solidFill>
              </a:rPr>
              <a:t>Uni programming</a:t>
            </a:r>
          </a:p>
          <a:p>
            <a:pPr marL="342900" indent="-342900">
              <a:spcBef>
                <a:spcPts val="600"/>
              </a:spcBef>
              <a:spcAft>
                <a:spcPts val="600"/>
              </a:spcAft>
              <a:buFont typeface="Arial" pitchFamily="34" charset="0"/>
              <a:buChar char="•"/>
            </a:pPr>
            <a:r>
              <a:rPr lang="en-US" sz="2400">
                <a:solidFill>
                  <a:schemeClr val="bg1">
                    <a:lumMod val="75000"/>
                  </a:schemeClr>
                </a:solidFill>
              </a:rPr>
              <a:t>Multi Programming</a:t>
            </a:r>
          </a:p>
          <a:p>
            <a:pPr marL="342900" indent="-342900">
              <a:spcBef>
                <a:spcPts val="600"/>
              </a:spcBef>
              <a:spcAft>
                <a:spcPts val="600"/>
              </a:spcAft>
              <a:buFont typeface="Arial" pitchFamily="34" charset="0"/>
              <a:buChar char="•"/>
            </a:pPr>
            <a:r>
              <a:rPr lang="en-US" sz="2400">
                <a:solidFill>
                  <a:schemeClr val="bg1">
                    <a:lumMod val="75000"/>
                  </a:schemeClr>
                </a:solidFill>
              </a:rPr>
              <a:t>Swapping</a:t>
            </a:r>
          </a:p>
          <a:p>
            <a:pPr marL="342900" indent="-342900">
              <a:spcBef>
                <a:spcPts val="600"/>
              </a:spcBef>
              <a:spcAft>
                <a:spcPts val="600"/>
              </a:spcAft>
              <a:buFont typeface="Arial" pitchFamily="34" charset="0"/>
              <a:buChar char="•"/>
            </a:pPr>
            <a:r>
              <a:rPr lang="en-US" sz="2400">
                <a:solidFill>
                  <a:schemeClr val="bg1">
                    <a:lumMod val="75000"/>
                  </a:schemeClr>
                </a:solidFill>
              </a:rPr>
              <a:t>Segmentation</a:t>
            </a:r>
          </a:p>
          <a:p>
            <a:pPr marL="342900" indent="-342900">
              <a:spcBef>
                <a:spcPts val="600"/>
              </a:spcBef>
              <a:spcAft>
                <a:spcPts val="600"/>
              </a:spcAft>
              <a:buFont typeface="Arial" pitchFamily="34" charset="0"/>
              <a:buChar char="•"/>
            </a:pPr>
            <a:r>
              <a:rPr lang="en-US" sz="2400">
                <a:solidFill>
                  <a:schemeClr val="bg1">
                    <a:lumMod val="75000"/>
                  </a:schemeClr>
                </a:solidFill>
              </a:rPr>
              <a:t>Paging</a:t>
            </a:r>
          </a:p>
          <a:p>
            <a:pPr marL="342900" indent="-342900">
              <a:spcBef>
                <a:spcPts val="600"/>
              </a:spcBef>
              <a:spcAft>
                <a:spcPts val="600"/>
              </a:spcAft>
              <a:buFont typeface="Arial" pitchFamily="34" charset="0"/>
              <a:buChar char="•"/>
            </a:pPr>
            <a:r>
              <a:rPr lang="en-US" sz="2400">
                <a:solidFill>
                  <a:schemeClr val="bg1">
                    <a:lumMod val="75000"/>
                  </a:schemeClr>
                </a:solidFill>
              </a:rPr>
              <a:t>Hierarchical Paging</a:t>
            </a:r>
          </a:p>
          <a:p>
            <a:pPr marL="342900" indent="-342900">
              <a:spcBef>
                <a:spcPts val="600"/>
              </a:spcBef>
              <a:spcAft>
                <a:spcPts val="600"/>
              </a:spcAft>
              <a:buFont typeface="Arial" pitchFamily="34" charset="0"/>
              <a:buChar char="•"/>
            </a:pPr>
            <a:r>
              <a:rPr lang="en-US" sz="2400">
                <a:solidFill>
                  <a:schemeClr val="bg1">
                    <a:lumMod val="75000"/>
                  </a:schemeClr>
                </a:solidFill>
              </a:rPr>
              <a:t>Demand Paging</a:t>
            </a:r>
          </a:p>
          <a:p>
            <a:pPr marL="342900" indent="-342900">
              <a:spcBef>
                <a:spcPts val="600"/>
              </a:spcBef>
              <a:spcAft>
                <a:spcPts val="600"/>
              </a:spcAft>
              <a:buFont typeface="Arial" pitchFamily="34" charset="0"/>
              <a:buChar char="•"/>
            </a:pPr>
            <a:r>
              <a:rPr lang="en-US" sz="2400"/>
              <a:t>Segmentation + Paging</a:t>
            </a:r>
          </a:p>
          <a:p>
            <a:pPr marL="342900" indent="-342900">
              <a:spcBef>
                <a:spcPts val="600"/>
              </a:spcBef>
              <a:spcAft>
                <a:spcPts val="600"/>
              </a:spcAft>
              <a:buFont typeface="Arial" pitchFamily="34" charset="0"/>
              <a:buChar char="•"/>
            </a:pPr>
            <a:r>
              <a:rPr lang="en-US" sz="2400">
                <a:solidFill>
                  <a:schemeClr val="bg1">
                    <a:lumMod val="75000"/>
                  </a:schemeClr>
                </a:solidFill>
              </a:rPr>
              <a:t>Regions + Paging</a:t>
            </a:r>
          </a:p>
          <a:p>
            <a:pPr marL="342900" indent="-342900">
              <a:spcBef>
                <a:spcPts val="600"/>
              </a:spcBef>
              <a:spcAft>
                <a:spcPts val="600"/>
              </a:spcAft>
              <a:buFont typeface="Arial" pitchFamily="34" charset="0"/>
              <a:buChar char="•"/>
            </a:pPr>
            <a:r>
              <a:rPr lang="en-US" sz="2400">
                <a:solidFill>
                  <a:schemeClr val="bg1">
                    <a:lumMod val="75000"/>
                  </a:schemeClr>
                </a:solidFill>
              </a:rPr>
              <a:t>TLB</a:t>
            </a:r>
          </a:p>
        </p:txBody>
      </p:sp>
      <p:grpSp>
        <p:nvGrpSpPr>
          <p:cNvPr id="14" name="object 3">
            <a:extLst>
              <a:ext uri="{FF2B5EF4-FFF2-40B4-BE49-F238E27FC236}">
                <a16:creationId xmlns:a16="http://schemas.microsoft.com/office/drawing/2014/main" id="{9AA8D6BE-BAEE-43C6-8D24-C5962C4A1C1D}"/>
              </a:ext>
            </a:extLst>
          </p:cNvPr>
          <p:cNvGrpSpPr/>
          <p:nvPr/>
        </p:nvGrpSpPr>
        <p:grpSpPr>
          <a:xfrm>
            <a:off x="4377715" y="1263569"/>
            <a:ext cx="7644130" cy="4859655"/>
            <a:chOff x="147637" y="1371600"/>
            <a:chExt cx="7644130" cy="4859655"/>
          </a:xfrm>
        </p:grpSpPr>
        <p:sp>
          <p:nvSpPr>
            <p:cNvPr id="15" name="object 4">
              <a:extLst>
                <a:ext uri="{FF2B5EF4-FFF2-40B4-BE49-F238E27FC236}">
                  <a16:creationId xmlns:a16="http://schemas.microsoft.com/office/drawing/2014/main" id="{FC648ED4-AB65-4FAD-8C38-D13FAF7DB7B0}"/>
                </a:ext>
              </a:extLst>
            </p:cNvPr>
            <p:cNvSpPr/>
            <p:nvPr/>
          </p:nvSpPr>
          <p:spPr>
            <a:xfrm>
              <a:off x="1524000" y="1371600"/>
              <a:ext cx="6267640" cy="4859113"/>
            </a:xfrm>
            <a:prstGeom prst="rect">
              <a:avLst/>
            </a:prstGeom>
            <a:blipFill>
              <a:blip r:embed="rId3"/>
              <a:stretch>
                <a:fillRect/>
              </a:stretch>
            </a:blipFill>
          </p:spPr>
          <p:txBody>
            <a:bodyPr wrap="square" lIns="0" tIns="0" rIns="0" bIns="0" rtlCol="0"/>
            <a:lstStyle>
              <a:defPPr>
                <a:defRPr lang="en-US"/>
              </a:defPPr>
            </a:lstStyle>
            <a:p>
              <a:pPr/>
              <a:endParaRPr/>
            </a:p>
          </p:txBody>
        </p:sp>
        <p:sp>
          <p:nvSpPr>
            <p:cNvPr id="16" name="object 5">
              <a:extLst>
                <a:ext uri="{FF2B5EF4-FFF2-40B4-BE49-F238E27FC236}">
                  <a16:creationId xmlns:a16="http://schemas.microsoft.com/office/drawing/2014/main" id="{04610C7E-10FB-43EC-987C-D8ED7798A232}"/>
                </a:ext>
              </a:extLst>
            </p:cNvPr>
            <p:cNvSpPr/>
            <p:nvPr/>
          </p:nvSpPr>
          <p:spPr>
            <a:xfrm>
              <a:off x="152400" y="4953000"/>
              <a:ext cx="1828800" cy="916940"/>
            </a:xfrm>
            <a:custGeom>
              <a:rect l="l" t="t" r="r" b="b"/>
              <a:pathLst>
                <a:path w="1828800" h="916939">
                  <a:moveTo>
                    <a:pt x="0" y="0"/>
                  </a:moveTo>
                  <a:lnTo>
                    <a:pt x="1828800" y="0"/>
                  </a:lnTo>
                  <a:lnTo>
                    <a:pt x="1828800" y="916940"/>
                  </a:lnTo>
                  <a:lnTo>
                    <a:pt x="0" y="916940"/>
                  </a:lnTo>
                  <a:lnTo>
                    <a:pt x="0" y="0"/>
                  </a:lnTo>
                  <a:close/>
                </a:path>
                <a:path w="1828800" h="916939">
                  <a:moveTo>
                    <a:pt x="0" y="0"/>
                  </a:moveTo>
                  <a:lnTo>
                    <a:pt x="0" y="0"/>
                  </a:lnTo>
                </a:path>
                <a:path w="1828800" h="916939">
                  <a:moveTo>
                    <a:pt x="1828800" y="916940"/>
                  </a:moveTo>
                  <a:lnTo>
                    <a:pt x="1828800" y="916940"/>
                  </a:lnTo>
                </a:path>
              </a:pathLst>
            </a:custGeom>
            <a:ln w="9344">
              <a:solidFill>
                <a:srgbClr val="0000CC"/>
              </a:solidFill>
            </a:ln>
          </p:spPr>
          <p:txBody>
            <a:bodyPr wrap="square" lIns="0" tIns="0" rIns="0" bIns="0" rtlCol="0"/>
            <a:lstStyle>
              <a:defPPr>
                <a:defRPr lang="en-US"/>
              </a:defPPr>
            </a:lstStyle>
            <a:p>
              <a:pPr/>
              <a:endParaRPr/>
            </a:p>
          </p:txBody>
        </p:sp>
      </p:grpSp>
    </p:spTree>
    <p:extLst>
      <p:ext uri="{BB962C8B-B14F-4D97-AF65-F5344CB8AC3E}">
        <p14:creationId xmlns:p14="http://schemas.microsoft.com/office/powerpoint/2010/main" val="19103802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9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Picture 2" descr="http://osr507doc.sco.com/en/OSAdminG/graphics/pregion.gif">
            <a:extLst>
              <a:ext uri="{FF2B5EF4-FFF2-40B4-BE49-F238E27FC236}">
                <a16:creationId xmlns:a16="http://schemas.microsoft.com/office/drawing/2014/main" id="{41F8061B-FA4D-42D9-9693-9A661E7C446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23273" y="959309"/>
            <a:ext cx="6938084" cy="5124290"/>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Methods Review</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512989" y="1382175"/>
            <a:ext cx="11166021" cy="5170646"/>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solidFill>
                  <a:schemeClr val="bg1">
                    <a:lumMod val="75000"/>
                  </a:schemeClr>
                </a:solidFill>
              </a:rPr>
              <a:t>Uni programming</a:t>
            </a:r>
          </a:p>
          <a:p>
            <a:pPr marL="342900" indent="-342900">
              <a:spcBef>
                <a:spcPts val="600"/>
              </a:spcBef>
              <a:spcAft>
                <a:spcPts val="600"/>
              </a:spcAft>
              <a:buFont typeface="Arial" pitchFamily="34" charset="0"/>
              <a:buChar char="•"/>
            </a:pPr>
            <a:r>
              <a:rPr lang="en-US" sz="2400">
                <a:solidFill>
                  <a:schemeClr val="bg1">
                    <a:lumMod val="75000"/>
                  </a:schemeClr>
                </a:solidFill>
              </a:rPr>
              <a:t>Multi Programming</a:t>
            </a:r>
          </a:p>
          <a:p>
            <a:pPr marL="342900" indent="-342900">
              <a:spcBef>
                <a:spcPts val="600"/>
              </a:spcBef>
              <a:spcAft>
                <a:spcPts val="600"/>
              </a:spcAft>
              <a:buFont typeface="Arial" pitchFamily="34" charset="0"/>
              <a:buChar char="•"/>
            </a:pPr>
            <a:r>
              <a:rPr lang="en-US" sz="2400">
                <a:solidFill>
                  <a:schemeClr val="bg1">
                    <a:lumMod val="75000"/>
                  </a:schemeClr>
                </a:solidFill>
              </a:rPr>
              <a:t>Swapping</a:t>
            </a:r>
          </a:p>
          <a:p>
            <a:pPr marL="342900" indent="-342900">
              <a:spcBef>
                <a:spcPts val="600"/>
              </a:spcBef>
              <a:spcAft>
                <a:spcPts val="600"/>
              </a:spcAft>
              <a:buFont typeface="Arial" pitchFamily="34" charset="0"/>
              <a:buChar char="•"/>
            </a:pPr>
            <a:r>
              <a:rPr lang="en-US" sz="2400">
                <a:solidFill>
                  <a:schemeClr val="bg1">
                    <a:lumMod val="75000"/>
                  </a:schemeClr>
                </a:solidFill>
              </a:rPr>
              <a:t>Segmentation</a:t>
            </a:r>
          </a:p>
          <a:p>
            <a:pPr marL="342900" indent="-342900">
              <a:spcBef>
                <a:spcPts val="600"/>
              </a:spcBef>
              <a:spcAft>
                <a:spcPts val="600"/>
              </a:spcAft>
              <a:buFont typeface="Arial" pitchFamily="34" charset="0"/>
              <a:buChar char="•"/>
            </a:pPr>
            <a:r>
              <a:rPr lang="en-US" sz="2400">
                <a:solidFill>
                  <a:schemeClr val="bg1">
                    <a:lumMod val="75000"/>
                  </a:schemeClr>
                </a:solidFill>
              </a:rPr>
              <a:t>Paging</a:t>
            </a:r>
          </a:p>
          <a:p>
            <a:pPr marL="342900" indent="-342900">
              <a:spcBef>
                <a:spcPts val="600"/>
              </a:spcBef>
              <a:spcAft>
                <a:spcPts val="600"/>
              </a:spcAft>
              <a:buFont typeface="Arial" pitchFamily="34" charset="0"/>
              <a:buChar char="•"/>
            </a:pPr>
            <a:r>
              <a:rPr lang="en-US" sz="2400">
                <a:solidFill>
                  <a:schemeClr val="bg1">
                    <a:lumMod val="75000"/>
                  </a:schemeClr>
                </a:solidFill>
              </a:rPr>
              <a:t>Hierarchical Paging</a:t>
            </a:r>
          </a:p>
          <a:p>
            <a:pPr marL="342900" indent="-342900">
              <a:spcBef>
                <a:spcPts val="600"/>
              </a:spcBef>
              <a:spcAft>
                <a:spcPts val="600"/>
              </a:spcAft>
              <a:buFont typeface="Arial" pitchFamily="34" charset="0"/>
              <a:buChar char="•"/>
            </a:pPr>
            <a:r>
              <a:rPr lang="en-US" sz="2400">
                <a:solidFill>
                  <a:schemeClr val="bg1">
                    <a:lumMod val="75000"/>
                  </a:schemeClr>
                </a:solidFill>
              </a:rPr>
              <a:t>Demand Paging</a:t>
            </a:r>
          </a:p>
          <a:p>
            <a:pPr marL="342900" indent="-342900">
              <a:spcBef>
                <a:spcPts val="600"/>
              </a:spcBef>
              <a:spcAft>
                <a:spcPts val="600"/>
              </a:spcAft>
              <a:buFont typeface="Arial" pitchFamily="34" charset="0"/>
              <a:buChar char="•"/>
            </a:pPr>
            <a:r>
              <a:rPr lang="en-US" sz="2400">
                <a:solidFill>
                  <a:schemeClr val="bg1">
                    <a:lumMod val="75000"/>
                  </a:schemeClr>
                </a:solidFill>
              </a:rPr>
              <a:t>Segmentation + Paging</a:t>
            </a:r>
          </a:p>
          <a:p>
            <a:pPr marL="342900" indent="-342900">
              <a:spcBef>
                <a:spcPts val="600"/>
              </a:spcBef>
              <a:spcAft>
                <a:spcPts val="600"/>
              </a:spcAft>
              <a:buFont typeface="Arial" pitchFamily="34" charset="0"/>
              <a:buChar char="•"/>
            </a:pPr>
            <a:r>
              <a:rPr lang="en-US" sz="2400"/>
              <a:t>Regions + Paging</a:t>
            </a:r>
          </a:p>
          <a:p>
            <a:pPr marL="342900" indent="-342900">
              <a:spcBef>
                <a:spcPts val="600"/>
              </a:spcBef>
              <a:spcAft>
                <a:spcPts val="600"/>
              </a:spcAft>
              <a:buFont typeface="Arial" pitchFamily="34" charset="0"/>
              <a:buChar char="•"/>
            </a:pPr>
            <a:r>
              <a:rPr lang="en-US" sz="2400">
                <a:solidFill>
                  <a:schemeClr val="bg1">
                    <a:lumMod val="75000"/>
                  </a:schemeClr>
                </a:solidFill>
              </a:rPr>
              <a:t>TLB</a:t>
            </a:r>
          </a:p>
        </p:txBody>
      </p:sp>
    </p:spTree>
    <p:extLst>
      <p:ext uri="{BB962C8B-B14F-4D97-AF65-F5344CB8AC3E}">
        <p14:creationId xmlns:p14="http://schemas.microsoft.com/office/powerpoint/2010/main" val="20957640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9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Methods Review</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512989" y="1382175"/>
            <a:ext cx="11166021" cy="5170646"/>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solidFill>
                  <a:schemeClr val="bg1">
                    <a:lumMod val="75000"/>
                  </a:schemeClr>
                </a:solidFill>
              </a:rPr>
              <a:t>Uni programming</a:t>
            </a:r>
          </a:p>
          <a:p>
            <a:pPr marL="342900" indent="-342900">
              <a:spcBef>
                <a:spcPts val="600"/>
              </a:spcBef>
              <a:spcAft>
                <a:spcPts val="600"/>
              </a:spcAft>
              <a:buFont typeface="Arial" pitchFamily="34" charset="0"/>
              <a:buChar char="•"/>
            </a:pPr>
            <a:r>
              <a:rPr lang="en-US" sz="2400">
                <a:solidFill>
                  <a:schemeClr val="bg1">
                    <a:lumMod val="75000"/>
                  </a:schemeClr>
                </a:solidFill>
              </a:rPr>
              <a:t>Multi Programming</a:t>
            </a:r>
          </a:p>
          <a:p>
            <a:pPr marL="342900" indent="-342900">
              <a:spcBef>
                <a:spcPts val="600"/>
              </a:spcBef>
              <a:spcAft>
                <a:spcPts val="600"/>
              </a:spcAft>
              <a:buFont typeface="Arial" pitchFamily="34" charset="0"/>
              <a:buChar char="•"/>
            </a:pPr>
            <a:r>
              <a:rPr lang="en-US" sz="2400">
                <a:solidFill>
                  <a:schemeClr val="bg1">
                    <a:lumMod val="75000"/>
                  </a:schemeClr>
                </a:solidFill>
              </a:rPr>
              <a:t>Swapping</a:t>
            </a:r>
          </a:p>
          <a:p>
            <a:pPr marL="342900" indent="-342900">
              <a:spcBef>
                <a:spcPts val="600"/>
              </a:spcBef>
              <a:spcAft>
                <a:spcPts val="600"/>
              </a:spcAft>
              <a:buFont typeface="Arial" pitchFamily="34" charset="0"/>
              <a:buChar char="•"/>
            </a:pPr>
            <a:r>
              <a:rPr lang="en-US" sz="2400">
                <a:solidFill>
                  <a:schemeClr val="bg1">
                    <a:lumMod val="75000"/>
                  </a:schemeClr>
                </a:solidFill>
              </a:rPr>
              <a:t>Segmentation</a:t>
            </a:r>
          </a:p>
          <a:p>
            <a:pPr marL="342900" indent="-342900">
              <a:spcBef>
                <a:spcPts val="600"/>
              </a:spcBef>
              <a:spcAft>
                <a:spcPts val="600"/>
              </a:spcAft>
              <a:buFont typeface="Arial" pitchFamily="34" charset="0"/>
              <a:buChar char="•"/>
            </a:pPr>
            <a:r>
              <a:rPr lang="en-US" sz="2400">
                <a:solidFill>
                  <a:schemeClr val="bg1">
                    <a:lumMod val="75000"/>
                  </a:schemeClr>
                </a:solidFill>
              </a:rPr>
              <a:t>Paging</a:t>
            </a:r>
          </a:p>
          <a:p>
            <a:pPr marL="342900" indent="-342900">
              <a:spcBef>
                <a:spcPts val="600"/>
              </a:spcBef>
              <a:spcAft>
                <a:spcPts val="600"/>
              </a:spcAft>
              <a:buFont typeface="Arial" pitchFamily="34" charset="0"/>
              <a:buChar char="•"/>
            </a:pPr>
            <a:r>
              <a:rPr lang="en-US" sz="2400">
                <a:solidFill>
                  <a:schemeClr val="bg1">
                    <a:lumMod val="75000"/>
                  </a:schemeClr>
                </a:solidFill>
              </a:rPr>
              <a:t>Hierarchical Paging</a:t>
            </a:r>
          </a:p>
          <a:p>
            <a:pPr marL="342900" indent="-342900">
              <a:spcBef>
                <a:spcPts val="600"/>
              </a:spcBef>
              <a:spcAft>
                <a:spcPts val="600"/>
              </a:spcAft>
              <a:buFont typeface="Arial" pitchFamily="34" charset="0"/>
              <a:buChar char="•"/>
            </a:pPr>
            <a:r>
              <a:rPr lang="en-US" sz="2400">
                <a:solidFill>
                  <a:schemeClr val="bg1">
                    <a:lumMod val="75000"/>
                  </a:schemeClr>
                </a:solidFill>
              </a:rPr>
              <a:t>Demand Paging</a:t>
            </a:r>
          </a:p>
          <a:p>
            <a:pPr marL="342900" indent="-342900">
              <a:spcBef>
                <a:spcPts val="600"/>
              </a:spcBef>
              <a:spcAft>
                <a:spcPts val="600"/>
              </a:spcAft>
              <a:buFont typeface="Arial" pitchFamily="34" charset="0"/>
              <a:buChar char="•"/>
            </a:pPr>
            <a:r>
              <a:rPr lang="en-US" sz="2400">
                <a:solidFill>
                  <a:schemeClr val="bg1">
                    <a:lumMod val="75000"/>
                  </a:schemeClr>
                </a:solidFill>
              </a:rPr>
              <a:t>Segmentation + Paging</a:t>
            </a:r>
          </a:p>
          <a:p>
            <a:pPr marL="342900" indent="-342900">
              <a:spcBef>
                <a:spcPts val="600"/>
              </a:spcBef>
              <a:spcAft>
                <a:spcPts val="600"/>
              </a:spcAft>
              <a:buFont typeface="Arial" pitchFamily="34" charset="0"/>
              <a:buChar char="•"/>
            </a:pPr>
            <a:r>
              <a:rPr lang="en-US" sz="2400">
                <a:solidFill>
                  <a:schemeClr val="bg1">
                    <a:lumMod val="75000"/>
                  </a:schemeClr>
                </a:solidFill>
              </a:rPr>
              <a:t>Regions + Paging</a:t>
            </a:r>
          </a:p>
          <a:p>
            <a:pPr marL="342900" indent="-342900">
              <a:spcBef>
                <a:spcPts val="600"/>
              </a:spcBef>
              <a:spcAft>
                <a:spcPts val="600"/>
              </a:spcAft>
              <a:buFont typeface="Arial" pitchFamily="34" charset="0"/>
              <a:buChar char="•"/>
            </a:pPr>
            <a:r>
              <a:rPr lang="en-US" sz="2400"/>
              <a:t>TLB</a:t>
            </a:r>
          </a:p>
        </p:txBody>
      </p:sp>
      <p:pic>
        <p:nvPicPr>
          <p:cNvPr id="3" name="Picture 5">
            <a:extLst>
              <a:ext uri="{FF2B5EF4-FFF2-40B4-BE49-F238E27FC236}">
                <a16:creationId xmlns:a16="http://schemas.microsoft.com/office/drawing/2014/main" id="{F0CC702B-E42E-4FBF-80C9-83CFBCB5945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84656" y="880585"/>
            <a:ext cx="6632634" cy="501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26030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9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 name="Rectangle 10">
            <a:extLst>
              <a:ext uri="{FF2B5EF4-FFF2-40B4-BE49-F238E27FC236}">
                <a16:creationId xmlns:a16="http://schemas.microsoft.com/office/drawing/2014/main" id="{0E309118-9194-4F8F-97C8-FD164DB1AF4D}"/>
              </a:ext>
            </a:extLst>
          </p:cNvPr>
          <p:cNvSpPr/>
          <p:nvPr/>
        </p:nvSpPr>
        <p:spPr>
          <a:xfrm>
            <a:off x="670651" y="2686280"/>
            <a:ext cx="10850697"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5" name="Title 4">
            <a:extLst>
              <a:ext uri="{FF2B5EF4-FFF2-40B4-BE49-F238E27FC236}">
                <a16:creationId xmlns:a16="http://schemas.microsoft.com/office/drawing/2014/main" id="{5F143494-C438-4F85-8563-F756FD09FA89}"/>
              </a:ext>
            </a:extLst>
          </p:cNvPr>
          <p:cNvSpPr>
            <a:spLocks noGrp="1"/>
          </p:cNvSpPr>
          <p:nvPr>
            <p:ph type="title"/>
          </p:nvPr>
        </p:nvSpPr>
        <p:spPr>
          <a:xfrm>
            <a:off x="670650" y="2767586"/>
            <a:ext cx="10850697" cy="1325563"/>
          </a:xfrm>
        </p:spPr>
        <p:txBody>
          <a:bodyPr>
            <a:normAutofit/>
          </a:bodyPr>
          <a:lstStyle>
            <a:defPPr/>
          </a:lstStyle>
          <a:p>
            <a:pPr algn="ctr"/>
            <a:r>
              <a:rPr lang="en-US" sz="5400" b="1" spc="50">
                <a:ln w="0"/>
                <a:solidFill>
                  <a:schemeClr val="bg1"/>
                </a:solidFill>
                <a:effectLst>
                  <a:innerShdw blurRad="63500" dist="50800" dir="13500000">
                    <a:srgbClr val="000000">
                      <a:alpha val="50000"/>
                    </a:srgbClr>
                  </a:innerShdw>
                </a:effectLst>
                <a:latin typeface="+mn-lt"/>
              </a:rPr>
              <a:t>XV6 Memory Management Method</a:t>
            </a:r>
            <a:endParaRPr lang="en-IN" b="1" spc="50">
              <a:ln w="0"/>
              <a:solidFill>
                <a:schemeClr val="bg1"/>
              </a:solidFill>
              <a:effectLst>
                <a:innerShdw blurRad="63500" dist="50800" dir="13500000">
                  <a:srgbClr val="000000">
                    <a:alpha val="50000"/>
                  </a:srgbClr>
                </a:innerShdw>
              </a:effectLst>
              <a:latin typeface="+mn-lt"/>
            </a:endParaRPr>
          </a:p>
        </p:txBody>
      </p:sp>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0" y="6739549"/>
            <a:ext cx="10634098"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151C5FAD-B59B-440E-88F5-E5C427292DCE}"/>
              </a:ext>
            </a:extLst>
          </p:cNvPr>
          <p:cNvSpPr/>
          <p:nvPr/>
        </p:nvSpPr>
        <p:spPr>
          <a:xfrm>
            <a:off x="1"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98EC019E-BEB9-49A1-B463-36249D33CCA8}"/>
              </a:ext>
            </a:extLst>
          </p:cNvPr>
          <p:cNvSpPr/>
          <p:nvPr/>
        </p:nvSpPr>
        <p:spPr>
          <a:xfrm>
            <a:off x="11788048"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Tree>
    <p:extLst>
      <p:ext uri="{BB962C8B-B14F-4D97-AF65-F5344CB8AC3E}">
        <p14:creationId xmlns:p14="http://schemas.microsoft.com/office/powerpoint/2010/main" val="2486272353"/>
      </p:ext>
    </p:extLst>
  </p:cSld>
  <p:clrMapOvr>
    <a:masterClrMapping/>
  </p:clrMapOvr>
  <p:transition/>
  <p:timing/>
</p:sld>
</file>

<file path=ppt/slides/slide19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XV6 Method</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512989" y="1382175"/>
            <a:ext cx="11166021" cy="984885"/>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t>XV6 Loads the process which will be in Regions</a:t>
            </a:r>
          </a:p>
          <a:p>
            <a:pPr marL="342900" indent="-342900">
              <a:spcBef>
                <a:spcPts val="600"/>
              </a:spcBef>
              <a:spcAft>
                <a:spcPts val="600"/>
              </a:spcAft>
              <a:buFont typeface="Arial" pitchFamily="34" charset="0"/>
              <a:buChar char="•"/>
            </a:pPr>
            <a:r>
              <a:rPr lang="en-US" sz="2400"/>
              <a:t>Uses Hierarchical Paging</a:t>
            </a:r>
          </a:p>
        </p:txBody>
      </p:sp>
    </p:spTree>
    <p:extLst>
      <p:ext uri="{BB962C8B-B14F-4D97-AF65-F5344CB8AC3E}">
        <p14:creationId xmlns:p14="http://schemas.microsoft.com/office/powerpoint/2010/main" val="20831594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9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a:extLst>
              <a:ext uri="{FF2B5EF4-FFF2-40B4-BE49-F238E27FC236}">
                <a16:creationId xmlns:a16="http://schemas.microsoft.com/office/drawing/2014/main" id="{E6F8D17B-9457-4A2D-98CD-889C5DFA895C}"/>
              </a:ext>
            </a:extLst>
          </p:cNvPr>
          <p:cNvSpPr/>
          <p:nvPr/>
        </p:nvSpPr>
        <p:spPr>
          <a:xfrm>
            <a:off x="0" y="1446028"/>
            <a:ext cx="12192000" cy="4040372"/>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 name="Title 1">
            <a:extLst>
              <a:ext uri="{FF2B5EF4-FFF2-40B4-BE49-F238E27FC236}">
                <a16:creationId xmlns:a16="http://schemas.microsoft.com/office/drawing/2014/main" id="{6B46DE73-3A40-4B12-8697-E0C74FE3CF0C}"/>
              </a:ext>
            </a:extLst>
          </p:cNvPr>
          <p:cNvSpPr>
            <a:spLocks noGrp="1"/>
          </p:cNvSpPr>
          <p:nvPr>
            <p:ph type="ctrTitle"/>
          </p:nvPr>
        </p:nvSpPr>
        <p:spPr>
          <a:xfrm>
            <a:off x="-933" y="3521421"/>
            <a:ext cx="12192000" cy="1907927"/>
          </a:xfrm>
        </p:spPr>
        <p:txBody>
          <a:bodyPr>
            <a:noAutofit/>
          </a:bodyPr>
          <a:lstStyle>
            <a:defPPr/>
          </a:lstStyle>
          <a:p>
            <a:pPr>
              <a:lnSpc>
                <a:spcPct val="150000"/>
              </a:lnSpc>
              <a:spcBef>
                <a:spcPts val="600"/>
              </a:spcBef>
              <a:spcAft>
                <a:spcPts val="600"/>
              </a:spcAft>
            </a:pPr>
            <a:br>
              <a:rPr lang="en-US" sz="7200" b="1" spc="50">
                <a:ln w="0"/>
                <a:solidFill>
                  <a:schemeClr val="bg1"/>
                </a:solidFill>
                <a:effectLst>
                  <a:innerShdw blurRad="63500" dist="50800" dir="13500000">
                    <a:srgbClr val="000000">
                      <a:alpha val="50000"/>
                    </a:srgbClr>
                  </a:innerShdw>
                </a:effectLst>
              </a:rPr>
            </a:br>
            <a:r>
              <a:rPr lang="en-US" sz="4800" b="1" i="0" u="none" strike="noStrike" spc="50">
                <a:ln w="0"/>
                <a:solidFill>
                  <a:schemeClr val="bg1"/>
                </a:solidFill>
                <a:effectLst>
                  <a:innerShdw blurRad="63500" dist="50800" dir="13500000">
                    <a:srgbClr val="000000">
                      <a:alpha val="50000"/>
                    </a:srgbClr>
                  </a:innerShdw>
                </a:effectLst>
                <a:latin typeface="Calibri" panose="020f0502020204030204" pitchFamily="34" charset="0"/>
              </a:rPr>
              <a:t>Operating Systems Design</a:t>
            </a:r>
            <a: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t>​</a:t>
            </a:r>
            <a:b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br>
            <a:r>
              <a:rPr lang="en-US" sz="4400" b="1" spc="50">
                <a:ln w="0"/>
                <a:solidFill>
                  <a:schemeClr val="bg1"/>
                </a:solidFill>
                <a:effectLst>
                  <a:innerShdw blurRad="63500" dist="50800" dir="13500000">
                    <a:srgbClr val="000000">
                      <a:alpha val="50000"/>
                    </a:srgbClr>
                  </a:innerShdw>
                </a:effectLst>
                <a:latin typeface="+mn-lt"/>
              </a:rPr>
              <a:t>Session 29 &amp; 30: </a:t>
            </a:r>
            <a:br>
              <a:rPr lang="en-US" sz="4400" b="1" spc="50">
                <a:ln w="0"/>
                <a:solidFill>
                  <a:schemeClr val="bg1"/>
                </a:solidFill>
                <a:effectLst>
                  <a:innerShdw blurRad="63500" dist="50800" dir="13500000">
                    <a:srgbClr val="000000">
                      <a:alpha val="50000"/>
                    </a:srgbClr>
                  </a:innerShdw>
                </a:effectLst>
                <a:latin typeface="+mn-lt"/>
              </a:rPr>
            </a:br>
            <a:r>
              <a:rPr lang="en-US" sz="4400" b="1" spc="50">
                <a:ln w="0"/>
                <a:solidFill>
                  <a:schemeClr val="bg1"/>
                </a:solidFill>
                <a:effectLst>
                  <a:innerShdw blurRad="63500" dist="50800" dir="13500000">
                    <a:srgbClr val="000000">
                      <a:alpha val="50000"/>
                    </a:srgbClr>
                  </a:innerShdw>
                </a:effectLst>
                <a:latin typeface="+mn-lt"/>
              </a:rPr>
              <a:t>TLB and Segmentation</a:t>
            </a:r>
            <a:endParaRPr lang="en-US" sz="3600" b="1" spc="50">
              <a:ln w="0"/>
              <a:solidFill>
                <a:schemeClr val="bg1"/>
              </a:solidFill>
              <a:effectLst>
                <a:innerShdw blurRad="63500" dist="50800" dir="13500000">
                  <a:srgbClr val="000000">
                    <a:alpha val="50000"/>
                  </a:srgbClr>
                </a:innerShdw>
              </a:effectLst>
              <a:latin typeface="+mn-lt"/>
            </a:endParaRPr>
          </a:p>
        </p:txBody>
      </p:sp>
      <p:sp>
        <p:nvSpPr>
          <p:cNvPr id="12" name="TextBox 11">
            <a:extLst>
              <a:ext uri="{FF2B5EF4-FFF2-40B4-BE49-F238E27FC236}">
                <a16:creationId xmlns:a16="http://schemas.microsoft.com/office/drawing/2014/main" id="{3854C4E1-D9BB-4CEF-B300-13701DFDCF8E}"/>
              </a:ext>
            </a:extLst>
          </p:cNvPr>
          <p:cNvSpPr txBox="1"/>
          <p:nvPr/>
        </p:nvSpPr>
        <p:spPr>
          <a:xfrm>
            <a:off x="0" y="1800196"/>
            <a:ext cx="12192000" cy="769441"/>
          </a:xfrm>
          <a:prstGeom prst="rect">
            <a:avLst/>
          </a:prstGeom>
          <a:noFill/>
        </p:spPr>
        <p:txBody>
          <a:bodyPr wrap="square">
            <a:spAutoFit/>
          </a:bodyPr>
          <a:lstStyle>
            <a:defPPr>
              <a:defRPr lang="en-US"/>
            </a:defPPr>
          </a:lstStyle>
          <a:p>
            <a:pPr algn="ctr"/>
            <a:r>
              <a:rPr lang="en-IN" sz="4400" b="1" spc="50">
                <a:ln w="0"/>
                <a:solidFill>
                  <a:schemeClr val="bg1"/>
                </a:solidFill>
                <a:effectLst>
                  <a:innerShdw blurRad="63500" dist="50800" dir="13500000">
                    <a:srgbClr val="000000">
                      <a:alpha val="50000"/>
                    </a:srgbClr>
                  </a:innerShdw>
                </a:effectLst>
              </a:rPr>
              <a:t>19CS2106R​</a:t>
            </a:r>
          </a:p>
        </p:txBody>
      </p:sp>
      <p:sp>
        <p:nvSpPr>
          <p:cNvPr id="14" name="TextBox 13">
            <a:extLst>
              <a:ext uri="{FF2B5EF4-FFF2-40B4-BE49-F238E27FC236}">
                <a16:creationId xmlns:a16="http://schemas.microsoft.com/office/drawing/2014/main" id="{84BAEC50-F360-44B5-9CD6-F2332A6A95AB}"/>
              </a:ext>
            </a:extLst>
          </p:cNvPr>
          <p:cNvSpPr txBox="1"/>
          <p:nvPr/>
        </p:nvSpPr>
        <p:spPr>
          <a:xfrm>
            <a:off x="2525086" y="6048017"/>
            <a:ext cx="6962163" cy="369332"/>
          </a:xfrm>
          <a:prstGeom prst="rect">
            <a:avLst/>
          </a:prstGeom>
          <a:noFill/>
        </p:spPr>
        <p:txBody>
          <a:bodyPr wrap="square">
            <a:spAutoFit/>
          </a:bodyPr>
          <a:lstStyle>
            <a:defPPr>
              <a:defRPr lang="en-US"/>
            </a:defPPr>
          </a:lstStyle>
          <a:p>
            <a:pPr algn="ctr"/>
            <a:r>
              <a:rPr lang="en-US" b="0" i="0">
                <a:solidFill>
                  <a:srgbClr val="898989"/>
                </a:solidFill>
                <a:effectLst/>
                <a:latin typeface="Calibri" panose="020f0502020204030204" pitchFamily="34" charset="0"/>
              </a:rPr>
              <a:t>© 2020 KL University </a:t>
            </a:r>
            <a:endParaRPr lang="en-IN"/>
          </a:p>
        </p:txBody>
      </p:sp>
      <p:pic>
        <p:nvPicPr>
          <p:cNvPr id="1026" name="Picture 2" descr="KL Deemed to be University Logo">
            <a:extLst>
              <a:ext uri="{FF2B5EF4-FFF2-40B4-BE49-F238E27FC236}">
                <a16:creationId xmlns:a16="http://schemas.microsoft.com/office/drawing/2014/main" id="{B40BD21A-190E-4213-8A75-AE891938F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8755"/>
          <a:stretch>
            <a:fillRect/>
          </a:stretch>
        </p:blipFill>
        <p:spPr bwMode="auto">
          <a:xfrm>
            <a:off x="4879800" y="201699"/>
            <a:ext cx="2432399" cy="102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755058"/>
      </p:ext>
    </p:extLst>
  </p:cSld>
  <p:clrMapOvr>
    <a:masterClrMapping/>
  </p:clrMapOvr>
  <p:transition/>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 name="Rectangle 10">
            <a:extLst>
              <a:ext uri="{FF2B5EF4-FFF2-40B4-BE49-F238E27FC236}">
                <a16:creationId xmlns:a16="http://schemas.microsoft.com/office/drawing/2014/main" id="{0E309118-9194-4F8F-97C8-FD164DB1AF4D}"/>
              </a:ext>
            </a:extLst>
          </p:cNvPr>
          <p:cNvSpPr/>
          <p:nvPr/>
        </p:nvSpPr>
        <p:spPr>
          <a:xfrm>
            <a:off x="670651" y="2686280"/>
            <a:ext cx="10850697"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5" name="Title 4">
            <a:extLst>
              <a:ext uri="{FF2B5EF4-FFF2-40B4-BE49-F238E27FC236}">
                <a16:creationId xmlns:a16="http://schemas.microsoft.com/office/drawing/2014/main" id="{5F143494-C438-4F85-8563-F756FD09FA89}"/>
              </a:ext>
            </a:extLst>
          </p:cNvPr>
          <p:cNvSpPr>
            <a:spLocks noGrp="1"/>
          </p:cNvSpPr>
          <p:nvPr>
            <p:ph type="title"/>
          </p:nvPr>
        </p:nvSpPr>
        <p:spPr>
          <a:xfrm>
            <a:off x="670650" y="2767586"/>
            <a:ext cx="10850697" cy="1325563"/>
          </a:xfrm>
        </p:spPr>
        <p:txBody>
          <a:bodyPr>
            <a:normAutofit/>
          </a:bodyPr>
          <a:lstStyle>
            <a:defPPr/>
          </a:lstStyle>
          <a:p>
            <a:pPr algn="ctr"/>
            <a:r>
              <a:rPr lang="en-US" sz="5400" b="1" spc="50">
                <a:ln w="0"/>
                <a:solidFill>
                  <a:schemeClr val="bg1"/>
                </a:solidFill>
                <a:effectLst>
                  <a:innerShdw blurRad="63500" dist="50800" dir="13500000">
                    <a:srgbClr val="000000">
                      <a:alpha val="50000"/>
                    </a:srgbClr>
                  </a:innerShdw>
                </a:effectLst>
                <a:latin typeface="+mn-lt"/>
              </a:rPr>
              <a:t>CO3 – Memory Management</a:t>
            </a:r>
            <a:endParaRPr lang="en-IN" b="1" spc="50">
              <a:ln w="0"/>
              <a:solidFill>
                <a:schemeClr val="bg1"/>
              </a:solidFill>
              <a:effectLst>
                <a:innerShdw blurRad="63500" dist="50800" dir="13500000">
                  <a:srgbClr val="000000">
                    <a:alpha val="50000"/>
                  </a:srgbClr>
                </a:innerShdw>
              </a:effectLst>
              <a:latin typeface="+mn-lt"/>
            </a:endParaRPr>
          </a:p>
        </p:txBody>
      </p:sp>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0" y="6739549"/>
            <a:ext cx="10634098"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151C5FAD-B59B-440E-88F5-E5C427292DCE}"/>
              </a:ext>
            </a:extLst>
          </p:cNvPr>
          <p:cNvSpPr/>
          <p:nvPr/>
        </p:nvSpPr>
        <p:spPr>
          <a:xfrm>
            <a:off x="1"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98EC019E-BEB9-49A1-B463-36249D33CCA8}"/>
              </a:ext>
            </a:extLst>
          </p:cNvPr>
          <p:cNvSpPr/>
          <p:nvPr/>
        </p:nvSpPr>
        <p:spPr>
          <a:xfrm>
            <a:off x="11788048"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Tree>
    <p:extLst>
      <p:ext uri="{BB962C8B-B14F-4D97-AF65-F5344CB8AC3E}">
        <p14:creationId xmlns:p14="http://schemas.microsoft.com/office/powerpoint/2010/main" val="3727042000"/>
      </p:ext>
    </p:extLst>
  </p:cSld>
  <p:clrMapOvr>
    <a:masterClrMapping/>
  </p:clrMapOvr>
  <p:transition/>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object 2">
            <a:extLst>
              <a:ext uri="{FF2B5EF4-FFF2-40B4-BE49-F238E27FC236}">
                <a16:creationId xmlns:a16="http://schemas.microsoft.com/office/drawing/2014/main" id="{2AC54964-8E6B-4E3A-93C9-46165AE9AC92}"/>
              </a:ext>
            </a:extLst>
          </p:cNvPr>
          <p:cNvSpPr txBox="1">
            <a:spLocks noGrp="1"/>
          </p:cNvSpPr>
          <p:nvPr>
            <p:ph type="title"/>
          </p:nvPr>
        </p:nvSpPr>
        <p:spPr>
          <a:xfrm>
            <a:off x="284321" y="463477"/>
            <a:ext cx="10688479" cy="689932"/>
          </a:xfrm>
          <a:prstGeom prst="rect">
            <a:avLst/>
          </a:prstGeom>
        </p:spPr>
        <p:txBody>
          <a:bodyPr vert="horz" wrap="square" lIns="0" tIns="12700" rIns="0" bIns="0" rtlCol="0">
            <a:spAutoFit/>
          </a:bodyPr>
          <a:lstStyle>
            <a:defPPr/>
          </a:lstStyle>
          <a:p>
            <a:pPr marL="12700">
              <a:lnSpc>
                <a:spcPct val="100000"/>
              </a:lnSpc>
              <a:spcBef>
                <a:spcPts val="100"/>
              </a:spcBef>
              <a:tabLst>
                <a:tab pos="2496820"/>
              </a:tabLst>
            </a:pPr>
            <a:r>
              <a:rPr b="1" spc="-5">
                <a:effectLst>
                  <a:outerShdw blurRad="38100" dist="38100" dir="2700000" algn="tl">
                    <a:srgbClr val="000000">
                      <a:alpha val="43137"/>
                    </a:srgbClr>
                  </a:outerShdw>
                </a:effectLst>
              </a:rPr>
              <a:t>Powering</a:t>
            </a:r>
            <a:r>
              <a:rPr lang="en-US" b="1" spc="-5">
                <a:effectLst>
                  <a:outerShdw blurRad="38100" dist="38100" dir="2700000" algn="tl">
                    <a:srgbClr val="000000">
                      <a:alpha val="43137"/>
                    </a:srgbClr>
                  </a:outerShdw>
                </a:effectLst>
              </a:rPr>
              <a:t> </a:t>
            </a:r>
            <a:r>
              <a:rPr b="1" spc="-5">
                <a:effectLst>
                  <a:outerShdw blurRad="38100" dist="38100" dir="2700000" algn="tl">
                    <a:srgbClr val="000000">
                      <a:alpha val="43137"/>
                    </a:srgbClr>
                  </a:outerShdw>
                </a:effectLst>
              </a:rPr>
              <a:t>Up </a:t>
            </a:r>
            <a:r>
              <a:rPr b="1">
                <a:effectLst>
                  <a:outerShdw blurRad="38100" dist="38100" dir="2700000" algn="tl">
                    <a:srgbClr val="000000">
                      <a:alpha val="43137"/>
                    </a:srgbClr>
                  </a:outerShdw>
                </a:effectLst>
              </a:rPr>
              <a:t>:</a:t>
            </a:r>
            <a:r>
              <a:rPr b="1" spc="-100">
                <a:effectLst>
                  <a:outerShdw blurRad="38100" dist="38100" dir="2700000" algn="tl">
                    <a:srgbClr val="000000">
                      <a:alpha val="43137"/>
                    </a:srgbClr>
                  </a:outerShdw>
                </a:effectLst>
              </a:rPr>
              <a:t> </a:t>
            </a:r>
            <a:r>
              <a:rPr b="1" spc="-5">
                <a:effectLst>
                  <a:outerShdw blurRad="38100" dist="38100" dir="2700000" algn="tl">
                    <a:srgbClr val="000000">
                      <a:alpha val="43137"/>
                    </a:srgbClr>
                  </a:outerShdw>
                </a:effectLst>
              </a:rPr>
              <a:t>bootloader</a:t>
            </a:r>
            <a:r>
              <a:rPr lang="en-US" b="1" spc="-5">
                <a:effectLst>
                  <a:outerShdw blurRad="38100" dist="38100" dir="2700000" algn="tl">
                    <a:srgbClr val="000000">
                      <a:alpha val="43137"/>
                    </a:srgbClr>
                  </a:outerShdw>
                </a:effectLst>
              </a:rPr>
              <a:t> XV6</a:t>
            </a:r>
            <a:endParaRPr b="1" spc="-5">
              <a:effectLst>
                <a:outerShdw blurRad="38100" dist="38100" dir="2700000" algn="tl">
                  <a:srgbClr val="000000">
                    <a:alpha val="43137"/>
                  </a:srgbClr>
                </a:outerShdw>
              </a:effectLst>
            </a:endParaRPr>
          </a:p>
        </p:txBody>
      </p:sp>
      <p:sp>
        <p:nvSpPr>
          <p:cNvPr id="40" name="object 26">
            <a:extLst>
              <a:ext uri="{FF2B5EF4-FFF2-40B4-BE49-F238E27FC236}">
                <a16:creationId xmlns:a16="http://schemas.microsoft.com/office/drawing/2014/main" id="{7C2E3A18-433E-46E7-AFF1-E78040FB0E15}"/>
              </a:ext>
            </a:extLst>
          </p:cNvPr>
          <p:cNvSpPr txBox="1"/>
          <p:nvPr/>
        </p:nvSpPr>
        <p:spPr>
          <a:xfrm>
            <a:off x="3519170" y="1927859"/>
            <a:ext cx="84455" cy="269240"/>
          </a:xfrm>
          <a:prstGeom prst="rect">
            <a:avLst/>
          </a:prstGeom>
        </p:spPr>
        <p:txBody>
          <a:bodyPr vert="horz" wrap="square" lIns="0" tIns="12700" rIns="0" bIns="0" rtlCol="0">
            <a:spAutoFit/>
          </a:bodyPr>
          <a:lstStyle>
            <a:defPPr>
              <a:defRPr lang="en-US"/>
            </a:defPPr>
          </a:lstStyle>
          <a:p>
            <a:pPr>
              <a:lnSpc>
                <a:spcPct val="100000"/>
              </a:lnSpc>
              <a:spcBef>
                <a:spcPts val="100"/>
              </a:spcBef>
            </a:pPr>
            <a:r>
              <a:rPr sz="1600">
                <a:latin typeface="Liberation Sans"/>
                <a:cs typeface="Liberation Sans"/>
              </a:rPr>
              <a:t>•</a:t>
            </a:r>
            <a:endParaRPr sz="1600">
              <a:latin typeface="Liberation Sans"/>
              <a:cs typeface="Liberation Sans"/>
            </a:endParaRPr>
          </a:p>
        </p:txBody>
      </p:sp>
      <p:sp>
        <p:nvSpPr>
          <p:cNvPr id="51" name="object 37">
            <a:extLst>
              <a:ext uri="{FF2B5EF4-FFF2-40B4-BE49-F238E27FC236}">
                <a16:creationId xmlns:a16="http://schemas.microsoft.com/office/drawing/2014/main" id="{3A436512-4487-4A0F-94A2-32A81C119C93}"/>
              </a:ext>
            </a:extLst>
          </p:cNvPr>
          <p:cNvSpPr txBox="1"/>
          <p:nvPr/>
        </p:nvSpPr>
        <p:spPr>
          <a:xfrm>
            <a:off x="8817609" y="6604332"/>
            <a:ext cx="274320" cy="224154"/>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45"/>
              </a:lnSpc>
            </a:pPr>
            <a:fld id="{81D60167-4931-47E6-BA6A-407CBD079E47}" type="slidenum">
              <a:rPr lang="en-US" smtClean="0"/>
              <a:pPr marL="38100">
                <a:lnSpc>
                  <a:spcPts val="1645"/>
                </a:lnSpc>
              </a:pPr>
              <a:t>20</a:t>
            </a:fld>
            <a:endParaRPr lang="en-US"/>
          </a:p>
        </p:txBody>
      </p:sp>
      <p:sp>
        <p:nvSpPr>
          <p:cNvPr id="6" name="object 27">
            <a:extLst>
              <a:ext uri="{FF2B5EF4-FFF2-40B4-BE49-F238E27FC236}">
                <a16:creationId xmlns:a16="http://schemas.microsoft.com/office/drawing/2014/main" id="{0628624A-DE6E-4FCB-909F-DC8D08DE4B44}"/>
              </a:ext>
            </a:extLst>
          </p:cNvPr>
          <p:cNvSpPr txBox="1"/>
          <p:nvPr/>
        </p:nvSpPr>
        <p:spPr>
          <a:xfrm>
            <a:off x="498622" y="1573198"/>
            <a:ext cx="10857508" cy="4942379"/>
          </a:xfrm>
          <a:prstGeom prst="rect">
            <a:avLst/>
          </a:prstGeom>
        </p:spPr>
        <p:txBody>
          <a:bodyPr vert="horz" wrap="square" lIns="0" tIns="12700" rIns="0" bIns="0" rtlCol="0">
            <a:spAutoFit/>
          </a:bodyPr>
          <a:lstStyle>
            <a:defPPr>
              <a:defRPr lang="en-US"/>
            </a:defPPr>
          </a:lstStyle>
          <a:p>
            <a:pPr marL="800100" lvl="1" indent="-342900">
              <a:spcBef>
                <a:spcPts val="100"/>
              </a:spcBef>
              <a:buFont typeface="Arial" pitchFamily="34" charset="0"/>
              <a:buChar char="•"/>
            </a:pPr>
            <a:r>
              <a:rPr lang="en-IN" sz="2400" b="0" i="0">
                <a:solidFill>
                  <a:srgbClr val="000000"/>
                </a:solidFill>
                <a:effectLst/>
              </a:rPr>
              <a:t>Xv6 uses the conventional hard drive boot mechanism, with a sector size of 512 bytes. </a:t>
            </a:r>
          </a:p>
          <a:p>
            <a:pPr marL="800100" lvl="1" indent="-342900">
              <a:spcBef>
                <a:spcPts val="100"/>
              </a:spcBef>
              <a:buFont typeface="Arial" pitchFamily="34" charset="0"/>
              <a:buChar char="•"/>
            </a:pPr>
            <a:r>
              <a:rPr kumimoji="0" lang="en-US" altLang="en-US" sz="2400" b="1" i="0" u="none" strike="noStrike" cap="none" normalizeH="0" baseline="0">
                <a:ln>
                  <a:noFill/>
                </a:ln>
                <a:solidFill>
                  <a:srgbClr val="000000"/>
                </a:solidFill>
                <a:effectLst/>
              </a:rPr>
              <a:t>2 Parts of boot loader </a:t>
            </a:r>
          </a:p>
          <a:p>
            <a:pPr marL="800100" lvl="1" indent="-342900">
              <a:spcBef>
                <a:spcPts val="100"/>
              </a:spcBef>
              <a:buFont typeface="Arial" pitchFamily="34" charset="0"/>
              <a:buChar char="•"/>
            </a:pPr>
            <a:r>
              <a:rPr lang="en-US" altLang="en-US" sz="2400">
                <a:solidFill>
                  <a:srgbClr val="000000"/>
                </a:solidFill>
              </a:rPr>
              <a:t>O</a:t>
            </a:r>
            <a:r>
              <a:rPr kumimoji="0" lang="en-US" altLang="en-US" sz="2400" b="0" i="0" u="none" strike="noStrike" cap="none" normalizeH="0" baseline="0">
                <a:ln>
                  <a:noFill/>
                </a:ln>
                <a:solidFill>
                  <a:srgbClr val="000000"/>
                </a:solidFill>
                <a:effectLst/>
              </a:rPr>
              <a:t>ne assembly language source file </a:t>
            </a:r>
            <a:r>
              <a:rPr kumimoji="0" lang="en-US" altLang="en-US" sz="2400" b="1" i="0" u="none" strike="noStrike" cap="none" normalizeH="0" baseline="0" err="1">
                <a:ln>
                  <a:noFill/>
                </a:ln>
                <a:solidFill>
                  <a:srgbClr val="000000"/>
                </a:solidFill>
                <a:effectLst/>
              </a:rPr>
              <a:t>bootasm.S</a:t>
            </a:r>
            <a:endParaRPr kumimoji="0" lang="en-US" altLang="en-US" sz="2400" b="1" i="0" u="none" strike="noStrike" cap="none" normalizeH="0" baseline="0">
              <a:ln>
                <a:noFill/>
              </a:ln>
              <a:solidFill>
                <a:srgbClr val="000000"/>
              </a:solidFill>
              <a:effectLst/>
            </a:endParaRPr>
          </a:p>
          <a:p>
            <a:pPr marL="1257300" lvl="2" indent="-342900">
              <a:spcBef>
                <a:spcPts val="100"/>
              </a:spcBef>
              <a:buFont typeface="Arial" pitchFamily="34" charset="0"/>
              <a:buChar char="•"/>
            </a:pPr>
            <a:r>
              <a:rPr lang="en-IN" sz="2400" b="0" i="0">
                <a:solidFill>
                  <a:srgbClr val="000000"/>
                </a:solidFill>
                <a:effectLst/>
              </a:rPr>
              <a:t>Switches the processor from real mode(16 Bit) to </a:t>
            </a:r>
            <a:r>
              <a:rPr lang="en-IN" sz="2400" b="0" i="1">
                <a:solidFill>
                  <a:srgbClr val="000000"/>
                </a:solidFill>
                <a:effectLst/>
              </a:rPr>
              <a:t>32-bit protected mode</a:t>
            </a:r>
            <a:endParaRPr lang="en-IN" sz="2400" b="0" i="0">
              <a:solidFill>
                <a:srgbClr val="000000"/>
              </a:solidFill>
              <a:effectLst/>
            </a:endParaRPr>
          </a:p>
          <a:p>
            <a:pPr marL="1257300" lvl="2" indent="-342900">
              <a:spcBef>
                <a:spcPts val="100"/>
              </a:spcBef>
              <a:buFont typeface="Arial" pitchFamily="34" charset="0"/>
              <a:buChar char="•"/>
            </a:pPr>
            <a:r>
              <a:rPr lang="en-US" sz="2400" spc="-5">
                <a:cs typeface="Liberation Sans"/>
              </a:rPr>
              <a:t>Disables</a:t>
            </a:r>
            <a:r>
              <a:rPr lang="en-US" sz="2400" spc="-70">
                <a:cs typeface="Liberation Sans"/>
              </a:rPr>
              <a:t> </a:t>
            </a:r>
            <a:r>
              <a:rPr lang="en-US" sz="2400" spc="-5">
                <a:cs typeface="Liberation Sans"/>
              </a:rPr>
              <a:t>interrupts</a:t>
            </a:r>
          </a:p>
          <a:p>
            <a:pPr marL="1257300" lvl="2" indent="-342900">
              <a:spcBef>
                <a:spcPts val="100"/>
              </a:spcBef>
              <a:buFont typeface="Arial" pitchFamily="34" charset="0"/>
              <a:buChar char="•"/>
            </a:pPr>
            <a:r>
              <a:rPr lang="en-US" sz="2400" spc="-5">
                <a:cs typeface="Liberation Sans"/>
              </a:rPr>
              <a:t>Enable A20</a:t>
            </a:r>
            <a:r>
              <a:rPr lang="en-US" sz="2400" spc="-95">
                <a:cs typeface="Liberation Sans"/>
              </a:rPr>
              <a:t> </a:t>
            </a:r>
            <a:r>
              <a:rPr lang="en-US" sz="2400" spc="-5">
                <a:cs typeface="Liberation Sans"/>
              </a:rPr>
              <a:t>line</a:t>
            </a:r>
            <a:endParaRPr lang="en-US" sz="2400">
              <a:cs typeface="Liberation Sans"/>
            </a:endParaRPr>
          </a:p>
          <a:p>
            <a:pPr marL="1257300" lvl="2" indent="-342900">
              <a:spcBef>
                <a:spcPts val="100"/>
              </a:spcBef>
              <a:buFont typeface="Arial" pitchFamily="34" charset="0"/>
              <a:buChar char="•"/>
            </a:pPr>
            <a:r>
              <a:rPr lang="en-US" sz="2400" spc="-5">
                <a:cs typeface="Liberation Sans"/>
              </a:rPr>
              <a:t>Load GDT</a:t>
            </a:r>
          </a:p>
          <a:p>
            <a:pPr marL="1257300" lvl="2" indent="-342900">
              <a:spcBef>
                <a:spcPts val="100"/>
              </a:spcBef>
              <a:buFont typeface="Arial" pitchFamily="34" charset="0"/>
              <a:buChar char="•"/>
            </a:pPr>
            <a:r>
              <a:rPr kumimoji="0" lang="en-US" altLang="en-US" sz="2400" i="0" u="none" strike="noStrike" cap="none" spc="-5" normalizeH="0" baseline="0">
                <a:ln>
                  <a:noFill/>
                </a:ln>
                <a:solidFill>
                  <a:srgbClr val="000000"/>
                </a:solidFill>
                <a:effectLst/>
              </a:rPr>
              <a:t>Invoke bootmain.c</a:t>
            </a:r>
            <a:endParaRPr kumimoji="0" lang="en-US" altLang="en-US" sz="2400" i="0" u="none" strike="noStrike" cap="none" normalizeH="0" baseline="0">
              <a:ln>
                <a:noFill/>
              </a:ln>
              <a:solidFill>
                <a:srgbClr val="000000"/>
              </a:solidFill>
              <a:effectLst/>
            </a:endParaRPr>
          </a:p>
          <a:p>
            <a:pPr marL="800100" lvl="1" indent="-342900">
              <a:spcBef>
                <a:spcPts val="100"/>
              </a:spcBef>
              <a:buFont typeface="Arial" pitchFamily="34" charset="0"/>
              <a:buChar char="•"/>
            </a:pPr>
            <a:r>
              <a:rPr kumimoji="0" lang="en-US" altLang="en-US" sz="2400" b="0" i="0" u="none" strike="noStrike" cap="none" normalizeH="0" baseline="0">
                <a:ln>
                  <a:noFill/>
                </a:ln>
                <a:solidFill>
                  <a:srgbClr val="000000"/>
                </a:solidFill>
                <a:effectLst/>
              </a:rPr>
              <a:t>One C source file, </a:t>
            </a:r>
            <a:r>
              <a:rPr kumimoji="0" lang="en-US" altLang="en-US" sz="2400" b="1" i="0" u="none" strike="noStrike" cap="none" normalizeH="0" baseline="0" err="1">
                <a:ln>
                  <a:noFill/>
                </a:ln>
                <a:solidFill>
                  <a:srgbClr val="000000"/>
                </a:solidFill>
                <a:effectLst/>
              </a:rPr>
              <a:t>bootmain.c.</a:t>
            </a:r>
            <a:r>
              <a:rPr kumimoji="0" lang="en-US" altLang="en-US" sz="2400" b="1" i="0" u="none" strike="noStrike" cap="none" normalizeH="0" baseline="0">
                <a:ln>
                  <a:noFill/>
                </a:ln>
                <a:solidFill>
                  <a:schemeClr val="tx1"/>
                </a:solidFill>
                <a:effectLst/>
              </a:rPr>
              <a:t> </a:t>
            </a:r>
          </a:p>
          <a:p>
            <a:pPr marL="1257300" lvl="2" indent="-342900">
              <a:spcBef>
                <a:spcPts val="100"/>
              </a:spcBef>
              <a:buFont typeface="Arial" pitchFamily="34" charset="0"/>
              <a:buChar char="•"/>
            </a:pPr>
            <a:r>
              <a:rPr lang="en-IN" sz="2400" b="0" i="0">
                <a:solidFill>
                  <a:srgbClr val="000000"/>
                </a:solidFill>
                <a:effectLst/>
              </a:rPr>
              <a:t>The boot loader reads the kernel from the hard disk by directly 	accessing the IDE disk device registers via the x86's special I/O instructions.</a:t>
            </a:r>
            <a:endParaRPr kumimoji="0" lang="en-US" altLang="en-US" sz="2400" b="1" i="0" u="none" strike="noStrike" cap="none" normalizeH="0" baseline="0">
              <a:ln>
                <a:noFill/>
              </a:ln>
              <a:solidFill>
                <a:schemeClr val="tx1"/>
              </a:solidFill>
              <a:effectLst/>
            </a:endParaRPr>
          </a:p>
          <a:p>
            <a:pPr marL="800100" lvl="1" indent="-342900">
              <a:spcBef>
                <a:spcPts val="100"/>
              </a:spcBef>
              <a:buFont typeface="Arial" pitchFamily="34" charset="0"/>
              <a:buChar char="•"/>
            </a:pPr>
            <a:endParaRPr sz="2400">
              <a:cs typeface="Liberation Sans"/>
            </a:endParaRPr>
          </a:p>
        </p:txBody>
      </p:sp>
    </p:spTree>
    <p:extLst>
      <p:ext uri="{BB962C8B-B14F-4D97-AF65-F5344CB8AC3E}">
        <p14:creationId xmlns:p14="http://schemas.microsoft.com/office/powerpoint/2010/main" val="4201932803"/>
      </p:ext>
    </p:extLst>
  </p:cSld>
  <p:clrMapOvr>
    <a:masterClrMapping/>
  </p:clrMapOvr>
  <p:transition/>
  <p:timing/>
</p:sld>
</file>

<file path=ppt/slides/slide20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Translation look aside buffer (TLB)</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278243" y="1583699"/>
            <a:ext cx="11166021" cy="4401205"/>
          </a:xfrm>
          <a:prstGeom prst="rect">
            <a:avLst/>
          </a:prstGeom>
          <a:noFill/>
        </p:spPr>
        <p:txBody>
          <a:bodyPr wrap="square">
            <a:spAutoFit/>
          </a:bodyPr>
          <a:lstStyle>
            <a:defPPr>
              <a:defRPr lang="en-US"/>
            </a:defPPr>
          </a:lstStyle>
          <a:p>
            <a:pPr>
              <a:spcBef>
                <a:spcPts val="600"/>
              </a:spcBef>
              <a:spcAft>
                <a:spcPts val="600"/>
              </a:spcAft>
            </a:pPr>
            <a:r>
              <a:rPr lang="en-US" sz="2400"/>
              <a:t>Drawbacks of Paging</a:t>
            </a:r>
          </a:p>
          <a:p>
            <a:pPr marL="342900" indent="-342900">
              <a:spcBef>
                <a:spcPts val="600"/>
              </a:spcBef>
              <a:spcAft>
                <a:spcPts val="600"/>
              </a:spcAft>
              <a:buFont typeface="Arial" pitchFamily="34" charset="0"/>
              <a:buChar char="•"/>
            </a:pPr>
            <a:r>
              <a:rPr lang="en-US" sz="2400"/>
              <a:t>Size of Page table</a:t>
            </a:r>
          </a:p>
          <a:p>
            <a:pPr marL="342900" indent="-342900">
              <a:spcBef>
                <a:spcPts val="600"/>
              </a:spcBef>
              <a:spcAft>
                <a:spcPts val="600"/>
              </a:spcAft>
              <a:buFont typeface="Arial" pitchFamily="34" charset="0"/>
              <a:buChar char="•"/>
            </a:pPr>
            <a:r>
              <a:rPr lang="en-US" sz="2400"/>
              <a:t>Effective access time</a:t>
            </a:r>
          </a:p>
          <a:p>
            <a:pPr marL="342900" indent="-342900">
              <a:spcBef>
                <a:spcPts val="600"/>
              </a:spcBef>
              <a:spcAft>
                <a:spcPts val="600"/>
              </a:spcAft>
              <a:buFont typeface="Arial" pitchFamily="34" charset="0"/>
              <a:buChar char="•"/>
            </a:pPr>
            <a:endParaRPr lang="en-US" sz="2400"/>
          </a:p>
          <a:p>
            <a:pPr>
              <a:spcBef>
                <a:spcPts val="600"/>
              </a:spcBef>
              <a:spcAft>
                <a:spcPts val="600"/>
              </a:spcAft>
            </a:pPr>
            <a:r>
              <a:rPr lang="en-US" sz="2800" b="1"/>
              <a:t>Translation look aside buffer</a:t>
            </a:r>
            <a:endParaRPr lang="en-US" sz="2800"/>
          </a:p>
          <a:p>
            <a:pPr marL="342900" indent="-342900">
              <a:spcBef>
                <a:spcPts val="600"/>
              </a:spcBef>
              <a:spcAft>
                <a:spcPts val="600"/>
              </a:spcAft>
              <a:buFont typeface="Arial" pitchFamily="34" charset="0"/>
              <a:buChar char="•"/>
            </a:pPr>
            <a:r>
              <a:rPr lang="en-US" sz="2400"/>
              <a:t>A </a:t>
            </a:r>
            <a:r>
              <a:rPr lang="en-US" sz="2400" b="1"/>
              <a:t>Translation look aside buffer </a:t>
            </a:r>
            <a:r>
              <a:rPr lang="en-US" sz="2400"/>
              <a:t>can be defined as a memory cache which can be used to reduce the time taken to access the page table again and again.</a:t>
            </a:r>
          </a:p>
          <a:p>
            <a:pPr marL="342900" indent="-342900">
              <a:spcBef>
                <a:spcPts val="600"/>
              </a:spcBef>
              <a:spcAft>
                <a:spcPts val="600"/>
              </a:spcAft>
              <a:buFont typeface="Arial" pitchFamily="34" charset="0"/>
              <a:buChar char="•"/>
            </a:pPr>
            <a:r>
              <a:rPr lang="en-US" sz="2400"/>
              <a:t>TLB follows the concept of locality of reference which means that it contains only the entries of those many pages that are frequently accessed by the CPU.</a:t>
            </a:r>
          </a:p>
        </p:txBody>
      </p:sp>
    </p:spTree>
    <p:extLst>
      <p:ext uri="{BB962C8B-B14F-4D97-AF65-F5344CB8AC3E}">
        <p14:creationId xmlns:p14="http://schemas.microsoft.com/office/powerpoint/2010/main" val="33057490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0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Translation look aside buffer (TLB)</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451104" y="1595891"/>
            <a:ext cx="10766186" cy="4108817"/>
          </a:xfrm>
          <a:prstGeom prst="rect">
            <a:avLst/>
          </a:prstGeom>
          <a:noFill/>
        </p:spPr>
        <p:txBody>
          <a:bodyPr wrap="square">
            <a:spAutoFit/>
          </a:bodyPr>
          <a:lstStyle>
            <a:defPPr>
              <a:defRPr lang="en-US"/>
            </a:defPPr>
          </a:lstStyle>
          <a:p>
            <a:pPr marL="342900" indent="-342900">
              <a:spcBef>
                <a:spcPts val="1200"/>
              </a:spcBef>
              <a:spcAft>
                <a:spcPts val="600"/>
              </a:spcAft>
              <a:buFont typeface="Arial" pitchFamily="34" charset="0"/>
              <a:buChar char="•"/>
            </a:pPr>
            <a:r>
              <a:rPr lang="en-US" sz="2400"/>
              <a:t>Given a virtual address, the processor examines the TLB if a page table entry is present (TLB hit), the frame number is retrieved and the real address is formed. </a:t>
            </a:r>
          </a:p>
          <a:p>
            <a:pPr marL="342900" indent="-342900">
              <a:spcBef>
                <a:spcPts val="1200"/>
              </a:spcBef>
              <a:spcAft>
                <a:spcPts val="600"/>
              </a:spcAft>
              <a:buFont typeface="Arial" pitchFamily="34" charset="0"/>
              <a:buChar char="•"/>
            </a:pPr>
            <a:r>
              <a:rPr lang="en-US" sz="2400" b="1"/>
              <a:t>TLB hit </a:t>
            </a:r>
            <a:r>
              <a:rPr lang="en-US" sz="2400"/>
              <a:t>is a condition where the desired entry is found in translation look aside buffer. If this happens then the CPU simply access the actual location in the main memory.</a:t>
            </a:r>
          </a:p>
          <a:p>
            <a:pPr marL="342900" indent="-342900">
              <a:spcBef>
                <a:spcPts val="1200"/>
              </a:spcBef>
              <a:spcAft>
                <a:spcPts val="600"/>
              </a:spcAft>
              <a:buFont typeface="Arial" pitchFamily="34" charset="0"/>
              <a:buChar char="•"/>
            </a:pPr>
            <a:r>
              <a:rPr lang="en-US" sz="2400"/>
              <a:t>However, if the entry is not found in TLB (</a:t>
            </a:r>
            <a:r>
              <a:rPr lang="en-US" sz="2400" b="1"/>
              <a:t>TLB miss</a:t>
            </a:r>
            <a:r>
              <a:rPr lang="en-US" sz="2400"/>
              <a:t>) then CPU has to access page table in the main memory and then access the actual frame in the main memory.</a:t>
            </a:r>
          </a:p>
          <a:p>
            <a:pPr marL="342900" indent="-342900">
              <a:spcBef>
                <a:spcPts val="1200"/>
              </a:spcBef>
              <a:spcAft>
                <a:spcPts val="600"/>
              </a:spcAft>
              <a:buFont typeface="Arial" pitchFamily="34" charset="0"/>
              <a:buChar char="•"/>
            </a:pPr>
            <a:r>
              <a:rPr lang="en-US" sz="2400"/>
              <a:t>Therefore, in the case of TLB hit, the effective access time will be lesser as compare to the case of TLB miss.</a:t>
            </a:r>
          </a:p>
        </p:txBody>
      </p:sp>
    </p:spTree>
    <p:extLst>
      <p:ext uri="{BB962C8B-B14F-4D97-AF65-F5344CB8AC3E}">
        <p14:creationId xmlns:p14="http://schemas.microsoft.com/office/powerpoint/2010/main" val="25368024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0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Picture 5">
            <a:extLst>
              <a:ext uri="{FF2B5EF4-FFF2-40B4-BE49-F238E27FC236}">
                <a16:creationId xmlns:a16="http://schemas.microsoft.com/office/drawing/2014/main" id="{DC91DD6D-94B8-443F-BFD3-67C2F4BF2E1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08926" y="73062"/>
            <a:ext cx="8910271" cy="6734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46">
            <a:extLst>
              <a:ext uri="{FF2B5EF4-FFF2-40B4-BE49-F238E27FC236}">
                <a16:creationId xmlns:a16="http://schemas.microsoft.com/office/drawing/2014/main" id="{155F7920-28F4-48E6-81BC-48EDF169C327}"/>
              </a:ext>
            </a:extLst>
          </p:cNvPr>
          <p:cNvSpPr/>
          <p:nvPr/>
        </p:nvSpPr>
        <p:spPr>
          <a:xfrm>
            <a:off x="109803" y="2416747"/>
            <a:ext cx="3724379" cy="2123658"/>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Translation look aside buffer (TLB)</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24626788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0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109803" y="2416747"/>
            <a:ext cx="3724379" cy="2123658"/>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Translation look aside buffer (TLB)</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3" name="Rectangle 2">
            <a:extLst>
              <a:ext uri="{FF2B5EF4-FFF2-40B4-BE49-F238E27FC236}">
                <a16:creationId xmlns:a16="http://schemas.microsoft.com/office/drawing/2014/main" id="{9B1DBFAC-CA18-4A8E-874C-9936ED117243}"/>
              </a:ext>
            </a:extLst>
          </p:cNvPr>
          <p:cNvSpPr/>
          <p:nvPr/>
        </p:nvSpPr>
        <p:spPr>
          <a:xfrm>
            <a:off x="3290146" y="439943"/>
            <a:ext cx="8371972" cy="5940088"/>
          </a:xfrm>
          <a:prstGeom prst="rect">
            <a:avLst/>
          </a:prstGeom>
        </p:spPr>
        <p:txBody>
          <a:bodyPr wrap="square">
            <a:spAutoFit/>
          </a:bodyPr>
          <a:lstStyle>
            <a:defPPr>
              <a:defRPr lang="en-US"/>
            </a:defPPr>
          </a:lstStyle>
          <a:p>
            <a:pPr/>
            <a:r>
              <a:rPr lang="en-IN" sz="2000"/>
              <a:t>VPN = (VirtualAddress &amp; VPN_MASK) &gt;&gt; SHIFT </a:t>
            </a:r>
          </a:p>
          <a:p>
            <a:pPr/>
            <a:r>
              <a:rPr lang="en-IN" sz="2000"/>
              <a:t>(Success, TlbEntry) = TLB_Lookup(VPN)</a:t>
            </a:r>
            <a:br>
              <a:rPr lang="en-IN" sz="2000"/>
            </a:br>
            <a:r>
              <a:rPr lang="en-IN" sz="2000"/>
              <a:t>if (Success == True) </a:t>
            </a:r>
            <a:r>
              <a:rPr lang="en-IN" sz="2000" b="1"/>
              <a:t>// TLB Hit </a:t>
            </a:r>
          </a:p>
          <a:p>
            <a:pPr/>
            <a:r>
              <a:rPr lang="en-IN" sz="2000"/>
              <a:t>	if (CanAccess(TlbEntry.ProtectBits) == True) </a:t>
            </a:r>
          </a:p>
          <a:p>
            <a:pPr/>
            <a:r>
              <a:rPr lang="en-IN" sz="2000"/>
              <a:t>		Offset = VirtualAddress &amp; OFFSET_MASK </a:t>
            </a:r>
          </a:p>
          <a:p>
            <a:pPr/>
            <a:r>
              <a:rPr lang="en-IN" sz="2000"/>
              <a:t>		PhysAddr = (TlbEntry.PFN &lt;&lt; SHIFT) | Offset </a:t>
            </a:r>
          </a:p>
          <a:p>
            <a:pPr/>
            <a:r>
              <a:rPr lang="en-IN" sz="2000"/>
              <a:t>		Register = AccessMemory(PhysAddr) </a:t>
            </a:r>
          </a:p>
          <a:p>
            <a:pPr/>
            <a:r>
              <a:rPr lang="en-IN" sz="2000"/>
              <a:t>	else </a:t>
            </a:r>
          </a:p>
          <a:p>
            <a:pPr/>
            <a:r>
              <a:rPr lang="en-IN" sz="2000"/>
              <a:t>		RaiseException(PROTECTION_FAULT) </a:t>
            </a:r>
          </a:p>
          <a:p>
            <a:pPr/>
            <a:r>
              <a:rPr lang="en-IN" sz="2000"/>
              <a:t>else </a:t>
            </a:r>
            <a:r>
              <a:rPr lang="en-IN" sz="2000" b="1"/>
              <a:t>// TLB Miss </a:t>
            </a:r>
          </a:p>
          <a:p>
            <a:pPr/>
            <a:r>
              <a:rPr lang="en-IN" sz="2000"/>
              <a:t>	PTEAddr = PTBR + (VPN * sizeof(PTE)) </a:t>
            </a:r>
          </a:p>
          <a:p>
            <a:pPr/>
            <a:r>
              <a:rPr lang="en-IN" sz="2000"/>
              <a:t>	PTE = AccessMemory(PTEAddr)</a:t>
            </a:r>
            <a:br>
              <a:rPr lang="en-IN" sz="2000"/>
            </a:br>
            <a:r>
              <a:rPr lang="en-IN" sz="2000"/>
              <a:t>	if (PTE.Valid == False) </a:t>
            </a:r>
          </a:p>
          <a:p>
            <a:pPr/>
            <a:r>
              <a:rPr lang="en-IN" sz="2000"/>
              <a:t>		RaiseException(SEGMENTATION_FAULT)</a:t>
            </a:r>
            <a:br>
              <a:rPr lang="en-IN" sz="2000"/>
            </a:br>
            <a:r>
              <a:rPr lang="en-IN" sz="2000"/>
              <a:t>	else if (CanAccess(PTE.ProtectBits) == False) </a:t>
            </a:r>
          </a:p>
          <a:p>
            <a:pPr/>
            <a:r>
              <a:rPr lang="en-IN" sz="2000"/>
              <a:t>		RaiseException(PROTECTION_FAULT) else </a:t>
            </a:r>
          </a:p>
          <a:p>
            <a:pPr/>
            <a:r>
              <a:rPr lang="en-IN" sz="2000"/>
              <a:t>		TLB_Insert(VPN, PTE.PFN, PTE.ProtectBits) </a:t>
            </a:r>
          </a:p>
          <a:p>
            <a:pPr/>
            <a:r>
              <a:rPr lang="en-IN" sz="2000"/>
              <a:t>		RetryInstruction() </a:t>
            </a:r>
          </a:p>
          <a:p>
            <a:pPr/>
            <a:r>
              <a:rPr lang="en-IN" sz="2000"/>
              <a:t>Figure 19.1: </a:t>
            </a:r>
            <a:r>
              <a:rPr lang="en-IN" sz="2000" b="1"/>
              <a:t>TLB Control Flow Algorithm </a:t>
            </a:r>
            <a:endParaRPr lang="en-IN" sz="2000"/>
          </a:p>
        </p:txBody>
      </p:sp>
    </p:spTree>
    <p:extLst>
      <p:ext uri="{BB962C8B-B14F-4D97-AF65-F5344CB8AC3E}">
        <p14:creationId xmlns:p14="http://schemas.microsoft.com/office/powerpoint/2010/main" val="1341588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0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Translation look aside buffer (TLB)</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451104" y="1411317"/>
            <a:ext cx="10766186" cy="5386090"/>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t>If the probability of TLB hit is P% (TLB hit rate) then the probability of TLB miss (TLB miss rate) will be (1-P) %.</a:t>
            </a:r>
          </a:p>
          <a:p>
            <a:pPr marL="342900" indent="-342900">
              <a:spcBef>
                <a:spcPts val="600"/>
              </a:spcBef>
              <a:spcAft>
                <a:spcPts val="600"/>
              </a:spcAft>
              <a:buFont typeface="Arial" pitchFamily="34" charset="0"/>
              <a:buChar char="•"/>
            </a:pPr>
            <a:r>
              <a:rPr lang="en-US" sz="2400"/>
              <a:t>Therefore, the effective access time can be defined as;</a:t>
            </a:r>
          </a:p>
          <a:p>
            <a:pPr>
              <a:spcBef>
                <a:spcPts val="600"/>
              </a:spcBef>
              <a:spcAft>
                <a:spcPts val="600"/>
              </a:spcAft>
            </a:pPr>
            <a:r>
              <a:rPr lang="fr-FR" sz="2400" b="1"/>
              <a:t>	EAT = P (t + m) + (1 - p) (t + k.m + m) </a:t>
            </a:r>
            <a:r>
              <a:rPr lang="fr-FR" sz="2400"/>
              <a:t> </a:t>
            </a:r>
          </a:p>
          <a:p>
            <a:pPr marL="342900" indent="-342900">
              <a:spcBef>
                <a:spcPts val="600"/>
              </a:spcBef>
              <a:spcAft>
                <a:spcPts val="600"/>
              </a:spcAft>
              <a:buFont typeface="Arial" pitchFamily="34" charset="0"/>
              <a:buChar char="•"/>
            </a:pPr>
            <a:r>
              <a:rPr lang="en-US" sz="2400"/>
              <a:t>Where, p → TLB hit rate, </a:t>
            </a:r>
          </a:p>
          <a:p>
            <a:pPr marL="342900" indent="-342900">
              <a:spcBef>
                <a:spcPts val="600"/>
              </a:spcBef>
              <a:spcAft>
                <a:spcPts val="600"/>
              </a:spcAft>
              <a:buFont typeface="Arial" pitchFamily="34" charset="0"/>
              <a:buChar char="•"/>
            </a:pPr>
            <a:r>
              <a:rPr lang="en-US" sz="2400"/>
              <a:t>t → time taken to access TLB, </a:t>
            </a:r>
          </a:p>
          <a:p>
            <a:pPr marL="342900" indent="-342900">
              <a:spcBef>
                <a:spcPts val="600"/>
              </a:spcBef>
              <a:spcAft>
                <a:spcPts val="600"/>
              </a:spcAft>
              <a:buFont typeface="Arial" pitchFamily="34" charset="0"/>
              <a:buChar char="•"/>
            </a:pPr>
            <a:r>
              <a:rPr lang="en-US" sz="2400"/>
              <a:t>m → time taken to access main memory k = 1, if the single level paging has been implemented.</a:t>
            </a:r>
          </a:p>
          <a:p>
            <a:pPr>
              <a:spcBef>
                <a:spcPts val="600"/>
              </a:spcBef>
              <a:spcAft>
                <a:spcPts val="600"/>
              </a:spcAft>
            </a:pPr>
            <a:r>
              <a:rPr lang="en-US" sz="2400"/>
              <a:t>By the formula, we come to know that</a:t>
            </a:r>
          </a:p>
          <a:p>
            <a:pPr marL="342900" indent="-342900">
              <a:spcBef>
                <a:spcPts val="600"/>
              </a:spcBef>
              <a:spcAft>
                <a:spcPts val="600"/>
              </a:spcAft>
              <a:buFont typeface="Arial" pitchFamily="34" charset="0"/>
              <a:buChar char="•"/>
            </a:pPr>
            <a:r>
              <a:rPr lang="en-US" sz="2400"/>
              <a:t>Effective access time will be decreased if the TLB hit rate is increased.</a:t>
            </a:r>
          </a:p>
          <a:p>
            <a:pPr marL="342900" indent="-342900">
              <a:spcBef>
                <a:spcPts val="600"/>
              </a:spcBef>
              <a:spcAft>
                <a:spcPts val="600"/>
              </a:spcAft>
              <a:buFont typeface="Arial" pitchFamily="34" charset="0"/>
              <a:buChar char="•"/>
            </a:pPr>
            <a:r>
              <a:rPr lang="en-US" sz="2400"/>
              <a:t>Effective access time will be increased in the case of multilevel paging.</a:t>
            </a:r>
          </a:p>
        </p:txBody>
      </p:sp>
    </p:spTree>
    <p:extLst>
      <p:ext uri="{BB962C8B-B14F-4D97-AF65-F5344CB8AC3E}">
        <p14:creationId xmlns:p14="http://schemas.microsoft.com/office/powerpoint/2010/main" val="23215028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0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Translation look aside buffer (TLB)</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451104" y="1595891"/>
            <a:ext cx="10766186" cy="2400657"/>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t>Consider a paging hardware with a TLB. </a:t>
            </a:r>
          </a:p>
          <a:p>
            <a:pPr marL="342900" indent="-342900">
              <a:spcBef>
                <a:spcPts val="600"/>
              </a:spcBef>
              <a:spcAft>
                <a:spcPts val="600"/>
              </a:spcAft>
              <a:buFont typeface="Arial" pitchFamily="34" charset="0"/>
              <a:buChar char="•"/>
            </a:pPr>
            <a:r>
              <a:rPr lang="en-US" sz="2400"/>
              <a:t>Assume that the entire page table and all the pages are in the physical memory. </a:t>
            </a:r>
          </a:p>
          <a:p>
            <a:pPr marL="342900" indent="-342900">
              <a:spcBef>
                <a:spcPts val="600"/>
              </a:spcBef>
              <a:spcAft>
                <a:spcPts val="600"/>
              </a:spcAft>
              <a:buFont typeface="Arial" pitchFamily="34" charset="0"/>
              <a:buChar char="•"/>
            </a:pPr>
            <a:r>
              <a:rPr lang="en-US" sz="2400"/>
              <a:t>It takes </a:t>
            </a:r>
            <a:r>
              <a:rPr lang="en-US" sz="2400" b="1"/>
              <a:t>10 milliseconds </a:t>
            </a:r>
            <a:r>
              <a:rPr lang="en-US" sz="2400"/>
              <a:t>to search the TLB and </a:t>
            </a:r>
            <a:r>
              <a:rPr lang="en-US" sz="2400" b="1"/>
              <a:t>80 milliseconds </a:t>
            </a:r>
            <a:r>
              <a:rPr lang="en-US" sz="2400"/>
              <a:t>to access the physical memory. </a:t>
            </a:r>
          </a:p>
          <a:p>
            <a:pPr marL="342900" indent="-342900">
              <a:spcBef>
                <a:spcPts val="600"/>
              </a:spcBef>
              <a:spcAft>
                <a:spcPts val="600"/>
              </a:spcAft>
              <a:buFont typeface="Arial" pitchFamily="34" charset="0"/>
              <a:buChar char="•"/>
            </a:pPr>
            <a:r>
              <a:rPr lang="en-US" sz="2400"/>
              <a:t>If the </a:t>
            </a:r>
            <a:r>
              <a:rPr lang="en-US" sz="2400" b="1"/>
              <a:t>TLB hit ratio is 0.6</a:t>
            </a:r>
            <a:r>
              <a:rPr lang="en-US" sz="2400"/>
              <a:t>, the effective memory access time (in milliseconds) is</a:t>
            </a:r>
          </a:p>
        </p:txBody>
      </p:sp>
      <p:sp>
        <p:nvSpPr>
          <p:cNvPr id="2" name="Rectangle 1"/>
          <p:cNvSpPr/>
          <p:nvPr/>
        </p:nvSpPr>
        <p:spPr>
          <a:xfrm>
            <a:off x="592047" y="4969432"/>
            <a:ext cx="10852217" cy="1200329"/>
          </a:xfrm>
          <a:prstGeom prst="rect">
            <a:avLst/>
          </a:prstGeom>
        </p:spPr>
        <p:txBody>
          <a:bodyPr wrap="square">
            <a:spAutoFit/>
          </a:bodyPr>
          <a:lstStyle>
            <a:defPPr>
              <a:defRPr lang="en-US"/>
            </a:defPPr>
          </a:lstStyle>
          <a:p>
            <a:pPr/>
            <a:r>
              <a:rPr lang="en-US" sz="2400" b="1"/>
              <a:t>Effective Access Time (EAT) 	= 0.6 ( 10 + 80 ) + 0.4 ( 10 + 80 + 80 )</a:t>
            </a:r>
          </a:p>
          <a:p>
            <a:pPr/>
            <a:r>
              <a:rPr lang="en-US" sz="2400" b="1"/>
              <a:t>				= 90 X 0.6 + 0.4 X 170 </a:t>
            </a:r>
          </a:p>
          <a:p>
            <a:pPr/>
            <a:r>
              <a:rPr lang="en-US" sz="2400" b="1"/>
              <a:t>				= 122</a:t>
            </a:r>
            <a:endParaRPr lang="te-IN" sz="2400"/>
          </a:p>
        </p:txBody>
      </p:sp>
      <p:sp>
        <p:nvSpPr>
          <p:cNvPr id="3" name="Rectangle 2"/>
          <p:cNvSpPr/>
          <p:nvPr/>
        </p:nvSpPr>
        <p:spPr>
          <a:xfrm>
            <a:off x="971305" y="4219694"/>
            <a:ext cx="4868064" cy="461665"/>
          </a:xfrm>
          <a:prstGeom prst="rect">
            <a:avLst/>
          </a:prstGeom>
        </p:spPr>
        <p:txBody>
          <a:bodyPr wrap="none">
            <a:spAutoFit/>
          </a:bodyPr>
          <a:lstStyle>
            <a:defPPr>
              <a:defRPr lang="en-US"/>
            </a:defPPr>
          </a:lstStyle>
          <a:p>
            <a:pPr>
              <a:spcBef>
                <a:spcPts val="600"/>
              </a:spcBef>
              <a:spcAft>
                <a:spcPts val="600"/>
              </a:spcAft>
            </a:pPr>
            <a:r>
              <a:rPr lang="fr-FR" sz="2400" b="1"/>
              <a:t>EAT = P (t + m) + (1 - p) (t + k.m + m) </a:t>
            </a:r>
            <a:r>
              <a:rPr lang="fr-FR" sz="2400"/>
              <a:t> </a:t>
            </a:r>
          </a:p>
        </p:txBody>
      </p:sp>
    </p:spTree>
    <p:extLst>
      <p:ext uri="{BB962C8B-B14F-4D97-AF65-F5344CB8AC3E}">
        <p14:creationId xmlns:p14="http://schemas.microsoft.com/office/powerpoint/2010/main" val="1558167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0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 name="Rectangle 10">
            <a:extLst>
              <a:ext uri="{FF2B5EF4-FFF2-40B4-BE49-F238E27FC236}">
                <a16:creationId xmlns:a16="http://schemas.microsoft.com/office/drawing/2014/main" id="{0E309118-9194-4F8F-97C8-FD164DB1AF4D}"/>
              </a:ext>
            </a:extLst>
          </p:cNvPr>
          <p:cNvSpPr/>
          <p:nvPr/>
        </p:nvSpPr>
        <p:spPr>
          <a:xfrm>
            <a:off x="670651" y="2686280"/>
            <a:ext cx="10850697"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5" name="Title 4">
            <a:extLst>
              <a:ext uri="{FF2B5EF4-FFF2-40B4-BE49-F238E27FC236}">
                <a16:creationId xmlns:a16="http://schemas.microsoft.com/office/drawing/2014/main" id="{5F143494-C438-4F85-8563-F756FD09FA89}"/>
              </a:ext>
            </a:extLst>
          </p:cNvPr>
          <p:cNvSpPr>
            <a:spLocks noGrp="1"/>
          </p:cNvSpPr>
          <p:nvPr>
            <p:ph type="title"/>
          </p:nvPr>
        </p:nvSpPr>
        <p:spPr>
          <a:xfrm>
            <a:off x="670650" y="2767586"/>
            <a:ext cx="10850697" cy="1325563"/>
          </a:xfrm>
        </p:spPr>
        <p:txBody>
          <a:bodyPr>
            <a:normAutofit/>
          </a:bodyPr>
          <a:lstStyle>
            <a:defPPr/>
          </a:lstStyle>
          <a:p>
            <a:pPr algn="ctr"/>
            <a:r>
              <a:rPr lang="en-US" sz="5400" b="1" spc="50">
                <a:ln w="0"/>
                <a:solidFill>
                  <a:schemeClr val="bg1"/>
                </a:solidFill>
                <a:effectLst>
                  <a:innerShdw blurRad="63500" dist="50800" dir="13500000">
                    <a:srgbClr val="000000">
                      <a:alpha val="50000"/>
                    </a:srgbClr>
                  </a:innerShdw>
                </a:effectLst>
                <a:latin typeface="+mn-lt"/>
              </a:rPr>
              <a:t>Segmentation</a:t>
            </a:r>
            <a:endParaRPr lang="en-IN" b="1" spc="50">
              <a:ln w="0"/>
              <a:solidFill>
                <a:schemeClr val="bg1"/>
              </a:solidFill>
              <a:effectLst>
                <a:innerShdw blurRad="63500" dist="50800" dir="13500000">
                  <a:srgbClr val="000000">
                    <a:alpha val="50000"/>
                  </a:srgbClr>
                </a:innerShdw>
              </a:effectLst>
              <a:latin typeface="+mn-lt"/>
            </a:endParaRPr>
          </a:p>
        </p:txBody>
      </p:sp>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0" y="6739549"/>
            <a:ext cx="10634098"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151C5FAD-B59B-440E-88F5-E5C427292DCE}"/>
              </a:ext>
            </a:extLst>
          </p:cNvPr>
          <p:cNvSpPr/>
          <p:nvPr/>
        </p:nvSpPr>
        <p:spPr>
          <a:xfrm>
            <a:off x="1"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98EC019E-BEB9-49A1-B463-36249D33CCA8}"/>
              </a:ext>
            </a:extLst>
          </p:cNvPr>
          <p:cNvSpPr/>
          <p:nvPr/>
        </p:nvSpPr>
        <p:spPr>
          <a:xfrm>
            <a:off x="11788048"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Tree>
    <p:extLst>
      <p:ext uri="{BB962C8B-B14F-4D97-AF65-F5344CB8AC3E}">
        <p14:creationId xmlns:p14="http://schemas.microsoft.com/office/powerpoint/2010/main" val="224051543"/>
      </p:ext>
    </p:extLst>
  </p:cSld>
  <p:clrMapOvr>
    <a:masterClrMapping/>
  </p:clrMapOvr>
  <p:transition/>
  <p:timing/>
</p:sld>
</file>

<file path=ppt/slides/slide20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spc="-5"/>
              <a:t>Segmentation</a:t>
            </a:r>
            <a:endParaRPr lang="en-US" sz="4400" b="1">
              <a:effectLst>
                <a:outerShdw blurRad="38100" dist="38100" dir="2700000" algn="tl">
                  <a:srgbClr val="000000">
                    <a:alpha val="43137"/>
                  </a:srgbClr>
                </a:outerShdw>
              </a:effectLst>
            </a:endParaRP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434047" y="1291069"/>
            <a:ext cx="9677634" cy="3991349"/>
          </a:xfrm>
          <a:prstGeom prst="rect">
            <a:avLst/>
          </a:prstGeom>
          <a:noFill/>
        </p:spPr>
        <p:txBody>
          <a:bodyPr wrap="square">
            <a:spAutoFit/>
          </a:bodyPr>
          <a:lstStyle>
            <a:defPPr>
              <a:defRPr lang="en-US"/>
            </a:defPPr>
          </a:lstStyle>
          <a:p>
            <a:pPr marL="469900" marR="5080" indent="-457200">
              <a:lnSpc>
                <a:spcPct val="100400"/>
              </a:lnSpc>
              <a:spcBef>
                <a:spcPts val="90"/>
              </a:spcBef>
              <a:buFont typeface="Arial" pitchFamily="34" charset="0"/>
              <a:buChar char="•"/>
            </a:pPr>
            <a:r>
              <a:rPr lang="en-IN" sz="2800" spc="-10">
                <a:cs typeface="Liberation Sans"/>
              </a:rPr>
              <a:t>Virtual </a:t>
            </a:r>
            <a:r>
              <a:rPr lang="en-IN" sz="2800">
                <a:cs typeface="Liberation Sans"/>
              </a:rPr>
              <a:t>address space </a:t>
            </a:r>
            <a:r>
              <a:rPr lang="en-IN" sz="2800" spc="-5">
                <a:cs typeface="Liberation Sans"/>
              </a:rPr>
              <a:t>of </a:t>
            </a:r>
            <a:r>
              <a:rPr lang="en-IN" sz="2800">
                <a:cs typeface="Liberation Sans"/>
              </a:rPr>
              <a:t>process </a:t>
            </a:r>
            <a:r>
              <a:rPr lang="en-IN" sz="2800" spc="-5">
                <a:cs typeface="Liberation Sans"/>
              </a:rPr>
              <a:t>divided into  </a:t>
            </a:r>
            <a:r>
              <a:rPr lang="en-IN" sz="2800">
                <a:cs typeface="Liberation Sans"/>
              </a:rPr>
              <a:t>separate logical</a:t>
            </a:r>
            <a:r>
              <a:rPr lang="en-IN" sz="2800" spc="-10">
                <a:cs typeface="Liberation Sans"/>
              </a:rPr>
              <a:t> </a:t>
            </a:r>
            <a:r>
              <a:rPr lang="en-IN" sz="2800" spc="-5">
                <a:cs typeface="Liberation Sans"/>
              </a:rPr>
              <a:t>segments</a:t>
            </a:r>
          </a:p>
          <a:p>
            <a:pPr marL="469900" marR="5080" indent="-457200">
              <a:lnSpc>
                <a:spcPct val="100400"/>
              </a:lnSpc>
              <a:spcBef>
                <a:spcPts val="90"/>
              </a:spcBef>
              <a:buFont typeface="Arial" pitchFamily="34" charset="0"/>
              <a:buChar char="•"/>
            </a:pPr>
            <a:r>
              <a:rPr lang="en-IN" sz="2800"/>
              <a:t>segmentation allows the OS to place each one of those segments in different parts of physical memory.</a:t>
            </a:r>
          </a:p>
          <a:p>
            <a:pPr marL="469900" marR="5080" indent="-457200">
              <a:lnSpc>
                <a:spcPct val="100400"/>
              </a:lnSpc>
              <a:spcBef>
                <a:spcPts val="90"/>
              </a:spcBef>
              <a:buFont typeface="Arial" pitchFamily="34" charset="0"/>
              <a:buChar char="•"/>
            </a:pPr>
            <a:r>
              <a:rPr lang="en-IN" sz="2800"/>
              <a:t>Every segment will have Segment Descriptor.</a:t>
            </a:r>
          </a:p>
          <a:p>
            <a:pPr marL="927100" marR="5080" lvl="1" indent="-457200">
              <a:lnSpc>
                <a:spcPct val="100400"/>
              </a:lnSpc>
              <a:spcBef>
                <a:spcPts val="90"/>
              </a:spcBef>
              <a:buFont typeface="Arial" pitchFamily="34" charset="0"/>
              <a:buChar char="•"/>
            </a:pPr>
            <a:r>
              <a:rPr lang="en-IN" sz="2800"/>
              <a:t>Base</a:t>
            </a:r>
          </a:p>
          <a:p>
            <a:pPr marL="927100" marR="5080" lvl="1" indent="-457200">
              <a:lnSpc>
                <a:spcPct val="100400"/>
              </a:lnSpc>
              <a:spcBef>
                <a:spcPts val="90"/>
              </a:spcBef>
              <a:buFont typeface="Arial" pitchFamily="34" charset="0"/>
              <a:buChar char="•"/>
            </a:pPr>
            <a:r>
              <a:rPr lang="en-IN" sz="2800"/>
              <a:t>Limit</a:t>
            </a:r>
          </a:p>
          <a:p>
            <a:pPr marL="927100" marR="5080" lvl="1" indent="-457200">
              <a:lnSpc>
                <a:spcPct val="100400"/>
              </a:lnSpc>
              <a:spcBef>
                <a:spcPts val="90"/>
              </a:spcBef>
              <a:buFont typeface="Arial" pitchFamily="34" charset="0"/>
              <a:buChar char="•"/>
            </a:pPr>
            <a:r>
              <a:rPr lang="en-IN" sz="2800"/>
              <a:t>Access</a:t>
            </a:r>
          </a:p>
          <a:p>
            <a:pPr>
              <a:lnSpc>
                <a:spcPct val="90000"/>
              </a:lnSpc>
            </a:pPr>
            <a:endParaRPr lang="en-US" altLang="en-US" sz="2800" b="1"/>
          </a:p>
        </p:txBody>
      </p:sp>
      <p:graphicFrame>
        <p:nvGraphicFramePr>
          <p:cNvPr id="39" name="object 13">
            <a:extLst>
              <a:ext uri="{FF2B5EF4-FFF2-40B4-BE49-F238E27FC236}">
                <a16:creationId xmlns:a16="http://schemas.microsoft.com/office/drawing/2014/main" id="{234928EC-9457-4E3A-875C-E7A83407800D}"/>
              </a:ext>
            </a:extLst>
          </p:cNvPr>
          <p:cNvGraphicFramePr>
            <a:graphicFrameLocks noGrp="1"/>
          </p:cNvGraphicFramePr>
          <p:nvPr>
            <p:extLst>
              <p:ext uri="{D42A27DB-BD31-4B8C-83A1-F6EECF244321}">
                <p14:modId xmlns:p14="http://schemas.microsoft.com/office/powerpoint/2010/main" val="2832965404"/>
              </p:ext>
            </p:extLst>
          </p:nvPr>
        </p:nvGraphicFramePr>
        <p:xfrm>
          <a:off x="10310153" y="1466122"/>
          <a:ext cx="1447800" cy="4572000"/>
        </p:xfrm>
        <a:graphic>
          <a:graphicData uri="http://schemas.openxmlformats.org/drawingml/2006/table">
            <a:tbl>
              <a:tblPr firstRow="1" bandRow="1">
                <a:tableStyleId>{2D5ABB26-0587-4C30-8999-92F81FD0307C}</a:tableStyleId>
              </a:tblPr>
              <a:tblGrid>
                <a:gridCol w="1447800">
                  <a:extLst>
                    <a:ext uri="{9D8B030D-6E8A-4147-A177-3AD203B41FA5}">
                      <a16:colId xmlns:a16="http://schemas.microsoft.com/office/drawing/2014/main" val="20000"/>
                    </a:ext>
                  </a:extLst>
                </a:gridCol>
              </a:tblGrid>
              <a:tr h="990600">
                <a:tc>
                  <a:txBody>
                    <a:bodyPr vert="horz" wrap="square"/>
                    <a:lstStyle>
                      <a:defP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extLst>
                  <a:ext uri="{0D108BD9-81ED-4DB2-BD59-A6C34878D82A}">
                    <a16:rowId xmlns:a16="http://schemas.microsoft.com/office/drawing/2014/main" val="10000"/>
                  </a:ext>
                </a:extLst>
              </a:tr>
              <a:tr h="533400">
                <a:tc>
                  <a:txBody>
                    <a:bodyPr vert="horz" wrap="square"/>
                    <a:lstStyle>
                      <a:defPPr/>
                    </a:lstStyle>
                    <a:p>
                      <a:pPr marR="442595" algn="r">
                        <a:lnSpc>
                          <a:spcPct val="100000"/>
                        </a:lnSpc>
                        <a:spcBef>
                          <a:spcPts val="1019"/>
                        </a:spcBef>
                      </a:pPr>
                      <a:r>
                        <a:rPr sz="1800" spc="-10">
                          <a:latin typeface="Liberation Sans"/>
                          <a:cs typeface="Liberation Sans"/>
                        </a:rPr>
                        <a:t>H</a:t>
                      </a:r>
                      <a:r>
                        <a:rPr sz="1800" spc="-5">
                          <a:latin typeface="Liberation Sans"/>
                          <a:cs typeface="Liberation Sans"/>
                        </a:rPr>
                        <a:t>eap</a:t>
                      </a:r>
                      <a:endParaRPr sz="1800">
                        <a:latin typeface="Liberation Sans"/>
                        <a:cs typeface="Liberation Sans"/>
                      </a:endParaRPr>
                    </a:p>
                  </a:txBody>
                  <a:tcPr marL="0" marR="0" marT="1295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99"/>
                    </a:solidFill>
                  </a:tcPr>
                </a:tc>
                <a:extLst>
                  <a:ext uri="{0D108BD9-81ED-4DB2-BD59-A6C34878D82A}">
                    <a16:rowId xmlns:a16="http://schemas.microsoft.com/office/drawing/2014/main" val="10001"/>
                  </a:ext>
                </a:extLst>
              </a:tr>
              <a:tr h="533400">
                <a:tc>
                  <a:txBody>
                    <a:bodyPr vert="horz" wrap="square"/>
                    <a:lstStyle>
                      <a:defPPr/>
                    </a:lstStyle>
                    <a:p>
                      <a:pPr marR="431165" algn="r">
                        <a:lnSpc>
                          <a:spcPct val="100000"/>
                        </a:lnSpc>
                        <a:spcBef>
                          <a:spcPts val="1019"/>
                        </a:spcBef>
                      </a:pPr>
                      <a:r>
                        <a:rPr sz="1800" spc="-5">
                          <a:latin typeface="Liberation Sans"/>
                          <a:cs typeface="Liberation Sans"/>
                        </a:rPr>
                        <a:t>Stack</a:t>
                      </a:r>
                      <a:endParaRPr sz="1800">
                        <a:latin typeface="Liberation Sans"/>
                        <a:cs typeface="Liberation Sans"/>
                      </a:endParaRPr>
                    </a:p>
                  </a:txBody>
                  <a:tcPr marL="0" marR="0" marT="1295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CC"/>
                    </a:solidFill>
                  </a:tcPr>
                </a:tc>
                <a:extLst>
                  <a:ext uri="{0D108BD9-81ED-4DB2-BD59-A6C34878D82A}">
                    <a16:rowId xmlns:a16="http://schemas.microsoft.com/office/drawing/2014/main" val="10002"/>
                  </a:ext>
                </a:extLst>
              </a:tr>
              <a:tr h="762000">
                <a:tc>
                  <a:txBody>
                    <a:bodyPr vert="horz" wrap="square"/>
                    <a:lstStyle>
                      <a:defP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extLst>
                  <a:ext uri="{0D108BD9-81ED-4DB2-BD59-A6C34878D82A}">
                    <a16:rowId xmlns:a16="http://schemas.microsoft.com/office/drawing/2014/main" val="10003"/>
                  </a:ext>
                </a:extLst>
              </a:tr>
              <a:tr h="304800">
                <a:tc>
                  <a:txBody>
                    <a:bodyPr vert="horz" wrap="square"/>
                    <a:lstStyle>
                      <a:defPPr/>
                    </a:lstStyle>
                    <a:p>
                      <a:pPr marR="474345" algn="r">
                        <a:lnSpc>
                          <a:spcPct val="100000"/>
                        </a:lnSpc>
                        <a:spcBef>
                          <a:spcPts val="120"/>
                        </a:spcBef>
                      </a:pPr>
                      <a:r>
                        <a:rPr sz="1800" spc="-5">
                          <a:latin typeface="Liberation Sans"/>
                          <a:cs typeface="Liberation Sans"/>
                        </a:rPr>
                        <a:t>Data</a:t>
                      </a:r>
                      <a:endParaRPr sz="1800">
                        <a:latin typeface="Liberation Sans"/>
                        <a:cs typeface="Liberation Sans"/>
                      </a:endParaRPr>
                    </a:p>
                  </a:txBody>
                  <a:tcPr marL="0" marR="0" marT="152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extLst>
                  <a:ext uri="{0D108BD9-81ED-4DB2-BD59-A6C34878D82A}">
                    <a16:rowId xmlns:a16="http://schemas.microsoft.com/office/drawing/2014/main" val="10004"/>
                  </a:ext>
                </a:extLst>
              </a:tr>
              <a:tr h="457200">
                <a:tc>
                  <a:txBody>
                    <a:bodyPr vert="horz" wrap="square"/>
                    <a:lstStyle>
                      <a:defP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extLst>
                  <a:ext uri="{0D108BD9-81ED-4DB2-BD59-A6C34878D82A}">
                    <a16:rowId xmlns:a16="http://schemas.microsoft.com/office/drawing/2014/main" val="10005"/>
                  </a:ext>
                </a:extLst>
              </a:tr>
              <a:tr h="533400">
                <a:tc>
                  <a:txBody>
                    <a:bodyPr vert="horz" wrap="square"/>
                    <a:lstStyle>
                      <a:defPPr/>
                    </a:lstStyle>
                    <a:p>
                      <a:pPr algn="ctr">
                        <a:lnSpc>
                          <a:spcPct val="100000"/>
                        </a:lnSpc>
                        <a:spcBef>
                          <a:spcPts val="1020"/>
                        </a:spcBef>
                      </a:pPr>
                      <a:r>
                        <a:rPr sz="1800" spc="-55">
                          <a:latin typeface="Liberation Sans"/>
                          <a:cs typeface="Liberation Sans"/>
                        </a:rPr>
                        <a:t>Text</a:t>
                      </a:r>
                      <a:endParaRPr sz="1800">
                        <a:latin typeface="Liberation Sans"/>
                        <a:cs typeface="Liberation Sans"/>
                      </a:endParaRPr>
                    </a:p>
                  </a:txBody>
                  <a:tcPr marL="0" marR="0" marT="1295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FF99"/>
                    </a:solidFill>
                  </a:tcPr>
                </a:tc>
                <a:extLst>
                  <a:ext uri="{0D108BD9-81ED-4DB2-BD59-A6C34878D82A}">
                    <a16:rowId xmlns:a16="http://schemas.microsoft.com/office/drawing/2014/main" val="10006"/>
                  </a:ext>
                </a:extLst>
              </a:tr>
              <a:tr h="457200">
                <a:tc>
                  <a:txBody>
                    <a:bodyPr vert="horz" wrap="square"/>
                    <a:lstStyle>
                      <a:defPPr/>
                    </a:lstStyle>
                    <a:p>
                      <a:pPr>
                        <a:lnSpc>
                          <a:spcPct val="100000"/>
                        </a:lnSpc>
                      </a:pPr>
                      <a:endParaRPr sz="21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extLst>
                  <a:ext uri="{0D108BD9-81ED-4DB2-BD59-A6C34878D82A}">
                    <a16:rowId xmlns:a16="http://schemas.microsoft.com/office/drawing/2014/main" val="10007"/>
                  </a:ext>
                </a:extLst>
              </a:tr>
            </a:tbl>
          </a:graphicData>
        </a:graphic>
      </p:graphicFrame>
      <p:graphicFrame>
        <p:nvGraphicFramePr>
          <p:cNvPr id="41" name="object 4">
            <a:extLst>
              <a:ext uri="{FF2B5EF4-FFF2-40B4-BE49-F238E27FC236}">
                <a16:creationId xmlns:a16="http://schemas.microsoft.com/office/drawing/2014/main" id="{C3FB3270-4A13-485B-994D-1B929481A004}"/>
              </a:ext>
            </a:extLst>
          </p:cNvPr>
          <p:cNvGraphicFramePr>
            <a:graphicFrameLocks noGrp="1"/>
          </p:cNvGraphicFramePr>
          <p:nvPr>
            <p:extLst>
              <p:ext uri="{D42A27DB-BD31-4B8C-83A1-F6EECF244321}">
                <p14:modId xmlns:p14="http://schemas.microsoft.com/office/powerpoint/2010/main" val="4139360277"/>
              </p:ext>
            </p:extLst>
          </p:nvPr>
        </p:nvGraphicFramePr>
        <p:xfrm>
          <a:off x="7313901" y="3752122"/>
          <a:ext cx="2438400" cy="762000"/>
        </p:xfrm>
        <a:graphic>
          <a:graphicData uri="http://schemas.openxmlformats.org/drawingml/2006/table">
            <a:tbl>
              <a:tblPr firstRow="1" bandRow="1">
                <a:tableStyleId>{2D5ABB26-0587-4C30-8999-92F81FD0307C}</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381000">
                <a:tc>
                  <a:txBody>
                    <a:bodyPr vert="horz" wrap="square"/>
                    <a:lstStyle>
                      <a:defPPr/>
                    </a:lstStyle>
                    <a:p>
                      <a:pPr marL="241300">
                        <a:lnSpc>
                          <a:spcPct val="100000"/>
                        </a:lnSpc>
                        <a:spcBef>
                          <a:spcPts val="420"/>
                        </a:spcBef>
                      </a:pPr>
                      <a:r>
                        <a:rPr sz="1800" spc="-10">
                          <a:latin typeface="Liberation Sans"/>
                          <a:cs typeface="Liberation Sans"/>
                        </a:rPr>
                        <a:t>Access</a:t>
                      </a:r>
                      <a:endParaRPr sz="1800">
                        <a:latin typeface="Liberation Sans"/>
                        <a:cs typeface="Liberation Sans"/>
                      </a:endParaRPr>
                    </a:p>
                  </a:txBody>
                  <a:tcPr marL="0" marR="0" marT="533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tc>
                  <a:txBody>
                    <a:bodyPr vert="horz" wrap="square"/>
                    <a:lstStyle>
                      <a:defPPr/>
                    </a:lstStyle>
                    <a:p>
                      <a:pPr marL="368300">
                        <a:lnSpc>
                          <a:spcPct val="100000"/>
                        </a:lnSpc>
                        <a:spcBef>
                          <a:spcPts val="420"/>
                        </a:spcBef>
                      </a:pPr>
                      <a:r>
                        <a:rPr sz="1800" spc="-10">
                          <a:latin typeface="Liberation Sans"/>
                          <a:cs typeface="Liberation Sans"/>
                        </a:rPr>
                        <a:t>Limit</a:t>
                      </a:r>
                      <a:endParaRPr sz="1800">
                        <a:latin typeface="Liberation Sans"/>
                        <a:cs typeface="Liberation Sans"/>
                      </a:endParaRPr>
                    </a:p>
                  </a:txBody>
                  <a:tcPr marL="0" marR="0" marT="533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extLst>
                  <a:ext uri="{0D108BD9-81ED-4DB2-BD59-A6C34878D82A}">
                    <a16:rowId xmlns:a16="http://schemas.microsoft.com/office/drawing/2014/main" val="10000"/>
                  </a:ext>
                </a:extLst>
              </a:tr>
              <a:tr h="381000">
                <a:tc gridSpan="2">
                  <a:txBody>
                    <a:bodyPr vert="horz" wrap="square"/>
                    <a:lstStyle>
                      <a:defPPr/>
                    </a:lstStyle>
                    <a:p>
                      <a:pPr marL="515620">
                        <a:lnSpc>
                          <a:spcPct val="100000"/>
                        </a:lnSpc>
                        <a:spcBef>
                          <a:spcPts val="420"/>
                        </a:spcBef>
                      </a:pPr>
                      <a:r>
                        <a:rPr sz="1800" spc="-10">
                          <a:latin typeface="Liberation Sans"/>
                          <a:cs typeface="Liberation Sans"/>
                        </a:rPr>
                        <a:t>Base</a:t>
                      </a:r>
                      <a:r>
                        <a:rPr sz="1800" spc="-110">
                          <a:latin typeface="Liberation Sans"/>
                          <a:cs typeface="Liberation Sans"/>
                        </a:rPr>
                        <a:t> </a:t>
                      </a:r>
                      <a:r>
                        <a:rPr sz="1800" spc="-10">
                          <a:latin typeface="Liberation Sans"/>
                          <a:cs typeface="Liberation Sans"/>
                        </a:rPr>
                        <a:t>Address</a:t>
                      </a:r>
                      <a:endParaRPr sz="1800">
                        <a:latin typeface="Liberation Sans"/>
                        <a:cs typeface="Liberation Sans"/>
                      </a:endParaRPr>
                    </a:p>
                  </a:txBody>
                  <a:tcPr marL="0" marR="0" marT="533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tc hMerge="1">
                  <a:txBody>
                    <a:bodyPr vert="horz" wrap="square"/>
                    <a:lstStyle>
                      <a:defPPr/>
                    </a:lstStyle>
                    <a:p>
                      <a:pPr/>
                      <a:endParaRPr/>
                    </a:p>
                  </a:txBody>
                  <a:tcPr marL="0" marR="0" marT="0" marB="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5018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0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spc="-5"/>
              <a:t>Segmentation</a:t>
            </a:r>
            <a:endParaRPr lang="en-US" sz="4400" b="1">
              <a:effectLst>
                <a:outerShdw blurRad="38100" dist="38100" dir="2700000" algn="tl">
                  <a:srgbClr val="000000">
                    <a:alpha val="43137"/>
                  </a:srgbClr>
                </a:outerShdw>
              </a:effectLst>
            </a:endParaRP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451104" y="1595891"/>
            <a:ext cx="5879358" cy="4745915"/>
          </a:xfrm>
          <a:prstGeom prst="rect">
            <a:avLst/>
          </a:prstGeom>
          <a:noFill/>
        </p:spPr>
        <p:txBody>
          <a:bodyPr wrap="square">
            <a:spAutoFit/>
          </a:bodyPr>
          <a:lstStyle>
            <a:defPPr>
              <a:defRPr lang="en-US"/>
            </a:defPPr>
          </a:lstStyle>
          <a:p>
            <a:pPr>
              <a:lnSpc>
                <a:spcPct val="90000"/>
              </a:lnSpc>
            </a:pPr>
            <a:r>
              <a:rPr lang="en-US" altLang="en-US" sz="2800" b="1"/>
              <a:t>Let’s first assume no paging in the system</a:t>
            </a:r>
          </a:p>
          <a:p>
            <a:pPr marL="457200" indent="-457200">
              <a:lnSpc>
                <a:spcPct val="90000"/>
              </a:lnSpc>
              <a:buFont typeface="Arial" pitchFamily="34" charset="0"/>
              <a:buChar char="•"/>
            </a:pPr>
            <a:r>
              <a:rPr lang="en-US" altLang="en-US" sz="2800"/>
              <a:t>User generates logical addresses</a:t>
            </a:r>
          </a:p>
          <a:p>
            <a:pPr marL="457200" indent="-457200">
              <a:lnSpc>
                <a:spcPct val="90000"/>
              </a:lnSpc>
              <a:buFont typeface="Arial" pitchFamily="34" charset="0"/>
              <a:buChar char="•"/>
            </a:pPr>
            <a:r>
              <a:rPr lang="en-US" altLang="en-US" sz="2800"/>
              <a:t>These addresses consist of a segment number and an offset into the segment.</a:t>
            </a:r>
          </a:p>
          <a:p>
            <a:pPr marL="457200" indent="-457200">
              <a:lnSpc>
                <a:spcPct val="90000"/>
              </a:lnSpc>
              <a:buFont typeface="Arial" pitchFamily="34" charset="0"/>
              <a:buChar char="•"/>
            </a:pPr>
            <a:r>
              <a:rPr lang="en-IN" sz="2800" spc="-5">
                <a:cs typeface="Liberation Sans"/>
              </a:rPr>
              <a:t>Each </a:t>
            </a:r>
            <a:r>
              <a:rPr lang="en-IN" sz="2800">
                <a:cs typeface="Liberation Sans"/>
              </a:rPr>
              <a:t>segment associated </a:t>
            </a:r>
            <a:r>
              <a:rPr lang="en-IN" sz="2800" spc="-10">
                <a:cs typeface="Liberation Sans"/>
              </a:rPr>
              <a:t>with </a:t>
            </a:r>
            <a:r>
              <a:rPr lang="en-IN" sz="2800">
                <a:cs typeface="Liberation Sans"/>
              </a:rPr>
              <a:t>a segment  selector and</a:t>
            </a:r>
            <a:r>
              <a:rPr lang="en-IN" sz="2800" spc="-10">
                <a:cs typeface="Liberation Sans"/>
              </a:rPr>
              <a:t> offset.</a:t>
            </a:r>
          </a:p>
          <a:p>
            <a:pPr marL="457200" indent="-457200">
              <a:lnSpc>
                <a:spcPct val="90000"/>
              </a:lnSpc>
              <a:buFont typeface="Arial" pitchFamily="34" charset="0"/>
              <a:buChar char="•"/>
            </a:pPr>
            <a:r>
              <a:rPr lang="en-US" altLang="en-US" sz="2800"/>
              <a:t>Use segment number to index into a table</a:t>
            </a:r>
          </a:p>
          <a:p>
            <a:pPr marL="457200" indent="-457200">
              <a:lnSpc>
                <a:spcPct val="90000"/>
              </a:lnSpc>
              <a:buFont typeface="Arial" pitchFamily="34" charset="0"/>
              <a:buChar char="•"/>
            </a:pPr>
            <a:r>
              <a:rPr lang="en-US" altLang="en-US" sz="2800"/>
              <a:t>Add the offset to the base and generate the physical address</a:t>
            </a:r>
          </a:p>
        </p:txBody>
      </p:sp>
      <p:sp>
        <p:nvSpPr>
          <p:cNvPr id="2" name="object 3">
            <a:extLst>
              <a:ext uri="{FF2B5EF4-FFF2-40B4-BE49-F238E27FC236}">
                <a16:creationId xmlns:a16="http://schemas.microsoft.com/office/drawing/2014/main" id="{05138F3E-037F-43D2-8F3A-0E08EF9705E7}"/>
              </a:ext>
            </a:extLst>
          </p:cNvPr>
          <p:cNvSpPr/>
          <p:nvPr/>
        </p:nvSpPr>
        <p:spPr>
          <a:xfrm>
            <a:off x="6084588" y="1936034"/>
            <a:ext cx="6107412" cy="3514725"/>
          </a:xfrm>
          <a:prstGeom prst="rect">
            <a:avLst/>
          </a:prstGeom>
          <a:blipFill>
            <a:blip r:embed="rId3"/>
            <a:stretch>
              <a:fillRect/>
            </a:stretch>
          </a:blipFill>
        </p:spPr>
        <p:txBody>
          <a:bodyPr wrap="square" lIns="0" tIns="0" rIns="0" bIns="0" rtlCol="0"/>
          <a:lstStyle>
            <a:defPPr>
              <a:defRPr lang="en-US"/>
            </a:defPPr>
          </a:lstStyle>
          <a:p>
            <a:pPr/>
            <a:endParaRPr/>
          </a:p>
        </p:txBody>
      </p:sp>
    </p:spTree>
    <p:extLst>
      <p:ext uri="{BB962C8B-B14F-4D97-AF65-F5344CB8AC3E}">
        <p14:creationId xmlns:p14="http://schemas.microsoft.com/office/powerpoint/2010/main" val="29891503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0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spc="-5"/>
              <a:t>Segmentation</a:t>
            </a:r>
            <a:endParaRPr lang="en-US" sz="4400" b="1">
              <a:effectLst>
                <a:outerShdw blurRad="38100" dist="38100" dir="2700000" algn="tl">
                  <a:srgbClr val="000000">
                    <a:alpha val="43137"/>
                  </a:srgbClr>
                </a:outerShdw>
              </a:effectLst>
            </a:endParaRP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4" name="object 3">
            <a:extLst>
              <a:ext uri="{FF2B5EF4-FFF2-40B4-BE49-F238E27FC236}">
                <a16:creationId xmlns:a16="http://schemas.microsoft.com/office/drawing/2014/main" id="{BCD7C230-6471-49B3-BAD1-FCE0F22E19FF}"/>
              </a:ext>
            </a:extLst>
          </p:cNvPr>
          <p:cNvSpPr txBox="1"/>
          <p:nvPr/>
        </p:nvSpPr>
        <p:spPr>
          <a:xfrm>
            <a:off x="7449332" y="6001745"/>
            <a:ext cx="2508250"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spc="-5">
                <a:latin typeface="Liberation Sans"/>
                <a:cs typeface="Liberation Sans"/>
              </a:rPr>
              <a:t>Address </a:t>
            </a:r>
            <a:r>
              <a:rPr sz="1800" spc="-15">
                <a:latin typeface="Liberation Sans"/>
                <a:cs typeface="Liberation Sans"/>
              </a:rPr>
              <a:t>Map </a:t>
            </a:r>
            <a:r>
              <a:rPr sz="1800" spc="-5">
                <a:latin typeface="Liberation Sans"/>
                <a:cs typeface="Liberation Sans"/>
              </a:rPr>
              <a:t>of</a:t>
            </a:r>
            <a:r>
              <a:rPr sz="1800" spc="-45">
                <a:latin typeface="Liberation Sans"/>
                <a:cs typeface="Liberation Sans"/>
              </a:rPr>
              <a:t> </a:t>
            </a:r>
            <a:r>
              <a:rPr sz="1800" spc="-5">
                <a:latin typeface="Liberation Sans"/>
                <a:cs typeface="Liberation Sans"/>
              </a:rPr>
              <a:t>Process</a:t>
            </a:r>
            <a:endParaRPr sz="1800">
              <a:latin typeface="Liberation Sans"/>
              <a:cs typeface="Liberation Sans"/>
            </a:endParaRPr>
          </a:p>
        </p:txBody>
      </p:sp>
      <p:sp>
        <p:nvSpPr>
          <p:cNvPr id="15" name="object 4">
            <a:extLst>
              <a:ext uri="{FF2B5EF4-FFF2-40B4-BE49-F238E27FC236}">
                <a16:creationId xmlns:a16="http://schemas.microsoft.com/office/drawing/2014/main" id="{DD9B66EC-3E49-473D-BC04-B7E70F37D3FE}"/>
              </a:ext>
            </a:extLst>
          </p:cNvPr>
          <p:cNvSpPr txBox="1"/>
          <p:nvPr/>
        </p:nvSpPr>
        <p:spPr>
          <a:xfrm>
            <a:off x="9581662" y="5751554"/>
            <a:ext cx="153035"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a:latin typeface="Liberation Sans"/>
                <a:cs typeface="Liberation Sans"/>
              </a:rPr>
              <a:t>0</a:t>
            </a:r>
            <a:endParaRPr sz="1800">
              <a:latin typeface="Liberation Sans"/>
              <a:cs typeface="Liberation Sans"/>
            </a:endParaRPr>
          </a:p>
        </p:txBody>
      </p:sp>
      <p:sp>
        <p:nvSpPr>
          <p:cNvPr id="16" name="object 5">
            <a:extLst>
              <a:ext uri="{FF2B5EF4-FFF2-40B4-BE49-F238E27FC236}">
                <a16:creationId xmlns:a16="http://schemas.microsoft.com/office/drawing/2014/main" id="{36B361CF-C0FC-4454-9795-C0DF09DED142}"/>
              </a:ext>
            </a:extLst>
          </p:cNvPr>
          <p:cNvSpPr txBox="1"/>
          <p:nvPr/>
        </p:nvSpPr>
        <p:spPr>
          <a:xfrm>
            <a:off x="9581662" y="5356585"/>
            <a:ext cx="532765"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spc="-5">
                <a:latin typeface="Liberation Sans"/>
                <a:cs typeface="Liberation Sans"/>
              </a:rPr>
              <a:t>10</a:t>
            </a:r>
            <a:r>
              <a:rPr sz="1800" spc="-15">
                <a:latin typeface="Liberation Sans"/>
                <a:cs typeface="Liberation Sans"/>
              </a:rPr>
              <a:t>0</a:t>
            </a:r>
            <a:r>
              <a:rPr sz="1800">
                <a:latin typeface="Liberation Sans"/>
                <a:cs typeface="Liberation Sans"/>
              </a:rPr>
              <a:t>0</a:t>
            </a:r>
            <a:endParaRPr sz="1800">
              <a:latin typeface="Liberation Sans"/>
              <a:cs typeface="Liberation Sans"/>
            </a:endParaRPr>
          </a:p>
        </p:txBody>
      </p:sp>
      <p:grpSp>
        <p:nvGrpSpPr>
          <p:cNvPr id="17" name="object 6">
            <a:extLst>
              <a:ext uri="{FF2B5EF4-FFF2-40B4-BE49-F238E27FC236}">
                <a16:creationId xmlns:a16="http://schemas.microsoft.com/office/drawing/2014/main" id="{69A5CFEF-3DD8-478B-9A16-D244FF3D12A0}"/>
              </a:ext>
            </a:extLst>
          </p:cNvPr>
          <p:cNvGrpSpPr/>
          <p:nvPr/>
        </p:nvGrpSpPr>
        <p:grpSpPr>
          <a:xfrm>
            <a:off x="2604599" y="1620245"/>
            <a:ext cx="2100580" cy="3173730"/>
            <a:chOff x="1252537" y="1860550"/>
            <a:chExt cx="2100580" cy="3173730"/>
          </a:xfrm>
        </p:grpSpPr>
        <p:sp>
          <p:nvSpPr>
            <p:cNvPr id="18" name="object 7">
              <a:extLst>
                <a:ext uri="{FF2B5EF4-FFF2-40B4-BE49-F238E27FC236}">
                  <a16:creationId xmlns:a16="http://schemas.microsoft.com/office/drawing/2014/main" id="{593494A2-A513-43DC-B1A2-1D18AEF1E010}"/>
                </a:ext>
              </a:extLst>
            </p:cNvPr>
            <p:cNvSpPr/>
            <p:nvPr/>
          </p:nvSpPr>
          <p:spPr>
            <a:xfrm>
              <a:off x="2057400" y="1916430"/>
              <a:ext cx="1189990" cy="140970"/>
            </a:xfrm>
            <a:custGeom>
              <a:rect l="l" t="t" r="r" b="b"/>
              <a:pathLst>
                <a:path w="1189989" h="140969">
                  <a:moveTo>
                    <a:pt x="0" y="140970"/>
                  </a:moveTo>
                  <a:lnTo>
                    <a:pt x="1189989" y="0"/>
                  </a:lnTo>
                </a:path>
              </a:pathLst>
            </a:custGeom>
            <a:ln w="9344">
              <a:solidFill>
                <a:srgbClr val="252525"/>
              </a:solidFill>
            </a:ln>
          </p:spPr>
          <p:txBody>
            <a:bodyPr wrap="square" lIns="0" tIns="0" rIns="0" bIns="0" rtlCol="0"/>
            <a:lstStyle>
              <a:defPPr>
                <a:defRPr lang="en-US"/>
              </a:defPPr>
            </a:lstStyle>
            <a:p>
              <a:pPr/>
              <a:endParaRPr/>
            </a:p>
          </p:txBody>
        </p:sp>
        <p:sp>
          <p:nvSpPr>
            <p:cNvPr id="19" name="object 8">
              <a:extLst>
                <a:ext uri="{FF2B5EF4-FFF2-40B4-BE49-F238E27FC236}">
                  <a16:creationId xmlns:a16="http://schemas.microsoft.com/office/drawing/2014/main" id="{312E59FA-9EE8-4075-ABCF-F2C3C395E10F}"/>
                </a:ext>
              </a:extLst>
            </p:cNvPr>
            <p:cNvSpPr/>
            <p:nvPr/>
          </p:nvSpPr>
          <p:spPr>
            <a:xfrm>
              <a:off x="3235960" y="1860550"/>
              <a:ext cx="116839" cy="111760"/>
            </a:xfrm>
            <a:prstGeom prst="rect">
              <a:avLst/>
            </a:prstGeom>
            <a:blipFill>
              <a:blip r:embed="rId3"/>
              <a:stretch>
                <a:fillRect/>
              </a:stretch>
            </a:blipFill>
          </p:spPr>
          <p:txBody>
            <a:bodyPr wrap="square" lIns="0" tIns="0" rIns="0" bIns="0" rtlCol="0"/>
            <a:lstStyle>
              <a:defPPr>
                <a:defRPr lang="en-US"/>
              </a:defPPr>
            </a:lstStyle>
            <a:p>
              <a:pPr/>
              <a:endParaRPr/>
            </a:p>
          </p:txBody>
        </p:sp>
        <p:sp>
          <p:nvSpPr>
            <p:cNvPr id="20" name="object 9">
              <a:extLst>
                <a:ext uri="{FF2B5EF4-FFF2-40B4-BE49-F238E27FC236}">
                  <a16:creationId xmlns:a16="http://schemas.microsoft.com/office/drawing/2014/main" id="{5C90D353-791E-48EC-95F1-231CA4410B54}"/>
                </a:ext>
              </a:extLst>
            </p:cNvPr>
            <p:cNvSpPr/>
            <p:nvPr/>
          </p:nvSpPr>
          <p:spPr>
            <a:xfrm>
              <a:off x="1257300" y="2745739"/>
              <a:ext cx="2025650" cy="2283460"/>
            </a:xfrm>
            <a:custGeom>
              <a:rect l="l" t="t" r="r" b="b"/>
              <a:pathLst>
                <a:path w="2025650" h="2283460">
                  <a:moveTo>
                    <a:pt x="0" y="2283460"/>
                  </a:moveTo>
                  <a:lnTo>
                    <a:pt x="2025650" y="0"/>
                  </a:lnTo>
                </a:path>
              </a:pathLst>
            </a:custGeom>
            <a:ln w="9344">
              <a:solidFill>
                <a:srgbClr val="006FBF"/>
              </a:solidFill>
            </a:ln>
          </p:spPr>
          <p:txBody>
            <a:bodyPr wrap="square" lIns="0" tIns="0" rIns="0" bIns="0" rtlCol="0"/>
            <a:lstStyle>
              <a:defPPr>
                <a:defRPr lang="en-US"/>
              </a:defPPr>
            </a:lstStyle>
            <a:p>
              <a:pPr/>
              <a:endParaRPr/>
            </a:p>
          </p:txBody>
        </p:sp>
        <p:sp>
          <p:nvSpPr>
            <p:cNvPr id="22" name="object 10">
              <a:extLst>
                <a:ext uri="{FF2B5EF4-FFF2-40B4-BE49-F238E27FC236}">
                  <a16:creationId xmlns:a16="http://schemas.microsoft.com/office/drawing/2014/main" id="{148E5407-3475-4E18-B5A8-32C3B9102A95}"/>
                </a:ext>
              </a:extLst>
            </p:cNvPr>
            <p:cNvSpPr/>
            <p:nvPr/>
          </p:nvSpPr>
          <p:spPr>
            <a:xfrm>
              <a:off x="3242310" y="2667000"/>
              <a:ext cx="110489" cy="114300"/>
            </a:xfrm>
            <a:prstGeom prst="rect">
              <a:avLst/>
            </a:prstGeom>
            <a:blipFill>
              <a:blip r:embed="rId4"/>
              <a:stretch>
                <a:fillRect/>
              </a:stretch>
            </a:blipFill>
          </p:spPr>
          <p:txBody>
            <a:bodyPr wrap="square" lIns="0" tIns="0" rIns="0" bIns="0" rtlCol="0"/>
            <a:lstStyle>
              <a:defPPr>
                <a:defRPr lang="en-US"/>
              </a:defPPr>
            </a:lstStyle>
            <a:p>
              <a:pPr/>
              <a:endParaRPr/>
            </a:p>
          </p:txBody>
        </p:sp>
      </p:grpSp>
      <p:sp>
        <p:nvSpPr>
          <p:cNvPr id="23" name="object 11">
            <a:extLst>
              <a:ext uri="{FF2B5EF4-FFF2-40B4-BE49-F238E27FC236}">
                <a16:creationId xmlns:a16="http://schemas.microsoft.com/office/drawing/2014/main" id="{A6FDBE09-8BBF-48ED-9D73-5C9327303C58}"/>
              </a:ext>
            </a:extLst>
          </p:cNvPr>
          <p:cNvSpPr txBox="1"/>
          <p:nvPr/>
        </p:nvSpPr>
        <p:spPr>
          <a:xfrm>
            <a:off x="1658132" y="5888715"/>
            <a:ext cx="2441575"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spc="-15">
                <a:latin typeface="Liberation Sans"/>
                <a:cs typeface="Liberation Sans"/>
              </a:rPr>
              <a:t>offset </a:t>
            </a:r>
            <a:r>
              <a:rPr sz="1800" spc="-5">
                <a:latin typeface="Liberation Sans"/>
                <a:cs typeface="Liberation Sans"/>
              </a:rPr>
              <a:t>register </a:t>
            </a:r>
            <a:r>
              <a:rPr sz="1800">
                <a:latin typeface="Liberation Sans"/>
                <a:cs typeface="Liberation Sans"/>
              </a:rPr>
              <a:t>(eg</a:t>
            </a:r>
            <a:r>
              <a:rPr sz="1800" spc="-50">
                <a:latin typeface="Liberation Sans"/>
                <a:cs typeface="Liberation Sans"/>
              </a:rPr>
              <a:t> </a:t>
            </a:r>
            <a:r>
              <a:rPr sz="1800" spc="-10">
                <a:latin typeface="Liberation Sans"/>
                <a:cs typeface="Liberation Sans"/>
              </a:rPr>
              <a:t>%eip)</a:t>
            </a:r>
            <a:endParaRPr sz="1800">
              <a:latin typeface="Liberation Sans"/>
              <a:cs typeface="Liberation Sans"/>
            </a:endParaRPr>
          </a:p>
        </p:txBody>
      </p:sp>
      <p:grpSp>
        <p:nvGrpSpPr>
          <p:cNvPr id="24" name="object 12">
            <a:extLst>
              <a:ext uri="{FF2B5EF4-FFF2-40B4-BE49-F238E27FC236}">
                <a16:creationId xmlns:a16="http://schemas.microsoft.com/office/drawing/2014/main" id="{7BB442A1-A3F5-40B6-A11E-8FEBD68F7055}"/>
              </a:ext>
            </a:extLst>
          </p:cNvPr>
          <p:cNvGrpSpPr/>
          <p:nvPr/>
        </p:nvGrpSpPr>
        <p:grpSpPr>
          <a:xfrm>
            <a:off x="6063444" y="2407327"/>
            <a:ext cx="483234" cy="2927985"/>
            <a:chOff x="4711382" y="2647632"/>
            <a:chExt cx="483234" cy="2927985"/>
          </a:xfrm>
        </p:grpSpPr>
        <p:sp>
          <p:nvSpPr>
            <p:cNvPr id="25" name="object 13">
              <a:extLst>
                <a:ext uri="{FF2B5EF4-FFF2-40B4-BE49-F238E27FC236}">
                  <a16:creationId xmlns:a16="http://schemas.microsoft.com/office/drawing/2014/main" id="{D00220BE-E76F-4190-A7CD-C256894F8701}"/>
                </a:ext>
              </a:extLst>
            </p:cNvPr>
            <p:cNvSpPr/>
            <p:nvPr/>
          </p:nvSpPr>
          <p:spPr>
            <a:xfrm>
              <a:off x="4799330" y="2661920"/>
              <a:ext cx="152400" cy="2324100"/>
            </a:xfrm>
            <a:custGeom>
              <a:rect l="l" t="t" r="r" b="b"/>
              <a:pathLst>
                <a:path w="152400" h="2324100">
                  <a:moveTo>
                    <a:pt x="0" y="5079"/>
                  </a:moveTo>
                  <a:lnTo>
                    <a:pt x="0" y="0"/>
                  </a:lnTo>
                  <a:lnTo>
                    <a:pt x="152400" y="0"/>
                  </a:lnTo>
                  <a:lnTo>
                    <a:pt x="152400" y="2324099"/>
                  </a:lnTo>
                </a:path>
              </a:pathLst>
            </a:custGeom>
            <a:ln w="28393">
              <a:solidFill>
                <a:srgbClr val="006FBF"/>
              </a:solidFill>
            </a:ln>
          </p:spPr>
          <p:txBody>
            <a:bodyPr wrap="square" lIns="0" tIns="0" rIns="0" bIns="0" rtlCol="0"/>
            <a:lstStyle>
              <a:defPPr>
                <a:defRPr lang="en-US"/>
              </a:defPPr>
            </a:lstStyle>
            <a:p>
              <a:pPr/>
              <a:endParaRPr/>
            </a:p>
          </p:txBody>
        </p:sp>
        <p:sp>
          <p:nvSpPr>
            <p:cNvPr id="26" name="object 14">
              <a:extLst>
                <a:ext uri="{FF2B5EF4-FFF2-40B4-BE49-F238E27FC236}">
                  <a16:creationId xmlns:a16="http://schemas.microsoft.com/office/drawing/2014/main" id="{8A83D1B7-AF29-4448-A346-8EF50980C36F}"/>
                </a:ext>
              </a:extLst>
            </p:cNvPr>
            <p:cNvSpPr/>
            <p:nvPr/>
          </p:nvSpPr>
          <p:spPr>
            <a:xfrm>
              <a:off x="4888230" y="4977130"/>
              <a:ext cx="128270" cy="128269"/>
            </a:xfrm>
            <a:prstGeom prst="rect">
              <a:avLst/>
            </a:prstGeom>
            <a:blipFill>
              <a:blip r:embed="rId5"/>
              <a:stretch>
                <a:fillRect/>
              </a:stretch>
            </a:blipFill>
          </p:spPr>
          <p:txBody>
            <a:bodyPr wrap="square" lIns="0" tIns="0" rIns="0" bIns="0" rtlCol="0"/>
            <a:lstStyle>
              <a:defPPr>
                <a:defRPr lang="en-US"/>
              </a:defPPr>
            </a:lstStyle>
            <a:p>
              <a:pPr/>
              <a:endParaRPr/>
            </a:p>
          </p:txBody>
        </p:sp>
        <p:sp>
          <p:nvSpPr>
            <p:cNvPr id="27" name="object 15">
              <a:extLst>
                <a:ext uri="{FF2B5EF4-FFF2-40B4-BE49-F238E27FC236}">
                  <a16:creationId xmlns:a16="http://schemas.microsoft.com/office/drawing/2014/main" id="{CDC28812-00C9-4FA6-AF5A-D1883B6B2FC6}"/>
                </a:ext>
              </a:extLst>
            </p:cNvPr>
            <p:cNvSpPr/>
            <p:nvPr/>
          </p:nvSpPr>
          <p:spPr>
            <a:xfrm>
              <a:off x="4724400" y="5105400"/>
              <a:ext cx="457200" cy="457200"/>
            </a:xfrm>
            <a:custGeom>
              <a:rect l="l" t="t" r="r" b="b"/>
              <a:pathLst>
                <a:path w="457200" h="457200">
                  <a:moveTo>
                    <a:pt x="228600" y="0"/>
                  </a:moveTo>
                  <a:lnTo>
                    <a:pt x="181585" y="4509"/>
                  </a:lnTo>
                  <a:lnTo>
                    <a:pt x="138231" y="17502"/>
                  </a:lnTo>
                  <a:lnTo>
                    <a:pt x="99342" y="38174"/>
                  </a:lnTo>
                  <a:lnTo>
                    <a:pt x="65722" y="65722"/>
                  </a:lnTo>
                  <a:lnTo>
                    <a:pt x="38174" y="99342"/>
                  </a:lnTo>
                  <a:lnTo>
                    <a:pt x="17502" y="138231"/>
                  </a:lnTo>
                  <a:lnTo>
                    <a:pt x="4509" y="181585"/>
                  </a:lnTo>
                  <a:lnTo>
                    <a:pt x="0" y="228600"/>
                  </a:lnTo>
                  <a:lnTo>
                    <a:pt x="4509" y="275614"/>
                  </a:lnTo>
                  <a:lnTo>
                    <a:pt x="17502" y="318968"/>
                  </a:lnTo>
                  <a:lnTo>
                    <a:pt x="38174" y="357857"/>
                  </a:lnTo>
                  <a:lnTo>
                    <a:pt x="65722" y="391477"/>
                  </a:lnTo>
                  <a:lnTo>
                    <a:pt x="99342" y="419025"/>
                  </a:lnTo>
                  <a:lnTo>
                    <a:pt x="138231" y="439697"/>
                  </a:lnTo>
                  <a:lnTo>
                    <a:pt x="181585" y="452690"/>
                  </a:lnTo>
                  <a:lnTo>
                    <a:pt x="228600" y="457200"/>
                  </a:lnTo>
                  <a:lnTo>
                    <a:pt x="275614" y="452690"/>
                  </a:lnTo>
                  <a:lnTo>
                    <a:pt x="318968" y="439697"/>
                  </a:lnTo>
                  <a:lnTo>
                    <a:pt x="357857" y="419025"/>
                  </a:lnTo>
                  <a:lnTo>
                    <a:pt x="391477" y="391477"/>
                  </a:lnTo>
                  <a:lnTo>
                    <a:pt x="419025" y="357857"/>
                  </a:lnTo>
                  <a:lnTo>
                    <a:pt x="439697" y="318968"/>
                  </a:lnTo>
                  <a:lnTo>
                    <a:pt x="452690" y="275614"/>
                  </a:lnTo>
                  <a:lnTo>
                    <a:pt x="457200" y="228600"/>
                  </a:lnTo>
                  <a:lnTo>
                    <a:pt x="452690" y="181585"/>
                  </a:lnTo>
                  <a:lnTo>
                    <a:pt x="439697" y="138231"/>
                  </a:lnTo>
                  <a:lnTo>
                    <a:pt x="419025" y="99342"/>
                  </a:lnTo>
                  <a:lnTo>
                    <a:pt x="391477" y="65722"/>
                  </a:lnTo>
                  <a:lnTo>
                    <a:pt x="357857" y="38174"/>
                  </a:lnTo>
                  <a:lnTo>
                    <a:pt x="318968" y="17502"/>
                  </a:lnTo>
                  <a:lnTo>
                    <a:pt x="275614" y="4509"/>
                  </a:lnTo>
                  <a:lnTo>
                    <a:pt x="228600" y="0"/>
                  </a:lnTo>
                  <a:close/>
                </a:path>
              </a:pathLst>
            </a:custGeom>
            <a:solidFill>
              <a:srgbClr val="BADFE2"/>
            </a:solidFill>
          </p:spPr>
          <p:txBody>
            <a:bodyPr wrap="square" lIns="0" tIns="0" rIns="0" bIns="0" rtlCol="0"/>
            <a:lstStyle>
              <a:defPPr>
                <a:defRPr lang="en-US"/>
              </a:defPPr>
            </a:lstStyle>
            <a:p>
              <a:pPr/>
              <a:endParaRPr/>
            </a:p>
          </p:txBody>
        </p:sp>
        <p:sp>
          <p:nvSpPr>
            <p:cNvPr id="28" name="object 16">
              <a:extLst>
                <a:ext uri="{FF2B5EF4-FFF2-40B4-BE49-F238E27FC236}">
                  <a16:creationId xmlns:a16="http://schemas.microsoft.com/office/drawing/2014/main" id="{2B4787F4-DC2E-4C8E-8186-F7308CCE5EA9}"/>
                </a:ext>
              </a:extLst>
            </p:cNvPr>
            <p:cNvSpPr/>
            <p:nvPr/>
          </p:nvSpPr>
          <p:spPr>
            <a:xfrm>
              <a:off x="4724400" y="5105400"/>
              <a:ext cx="457200" cy="457200"/>
            </a:xfrm>
            <a:custGeom>
              <a:rect l="l" t="t" r="r" b="b"/>
              <a:pathLst>
                <a:path w="457200" h="457200">
                  <a:moveTo>
                    <a:pt x="228600" y="0"/>
                  </a:moveTo>
                  <a:lnTo>
                    <a:pt x="275614" y="4509"/>
                  </a:lnTo>
                  <a:lnTo>
                    <a:pt x="318968" y="17502"/>
                  </a:lnTo>
                  <a:lnTo>
                    <a:pt x="357857" y="38174"/>
                  </a:lnTo>
                  <a:lnTo>
                    <a:pt x="391477" y="65722"/>
                  </a:lnTo>
                  <a:lnTo>
                    <a:pt x="419025" y="99342"/>
                  </a:lnTo>
                  <a:lnTo>
                    <a:pt x="439697" y="138231"/>
                  </a:lnTo>
                  <a:lnTo>
                    <a:pt x="452690" y="181585"/>
                  </a:lnTo>
                  <a:lnTo>
                    <a:pt x="457200" y="228600"/>
                  </a:lnTo>
                  <a:lnTo>
                    <a:pt x="452690" y="275614"/>
                  </a:lnTo>
                  <a:lnTo>
                    <a:pt x="439697" y="318968"/>
                  </a:lnTo>
                  <a:lnTo>
                    <a:pt x="419025" y="357857"/>
                  </a:lnTo>
                  <a:lnTo>
                    <a:pt x="391477" y="391477"/>
                  </a:lnTo>
                  <a:lnTo>
                    <a:pt x="357857" y="419025"/>
                  </a:lnTo>
                  <a:lnTo>
                    <a:pt x="318968" y="439697"/>
                  </a:lnTo>
                  <a:lnTo>
                    <a:pt x="275614" y="452690"/>
                  </a:lnTo>
                  <a:lnTo>
                    <a:pt x="228600" y="457200"/>
                  </a:lnTo>
                  <a:lnTo>
                    <a:pt x="181585" y="452690"/>
                  </a:lnTo>
                  <a:lnTo>
                    <a:pt x="138231" y="439697"/>
                  </a:lnTo>
                  <a:lnTo>
                    <a:pt x="99342" y="419025"/>
                  </a:lnTo>
                  <a:lnTo>
                    <a:pt x="65722" y="391477"/>
                  </a:lnTo>
                  <a:lnTo>
                    <a:pt x="38174" y="357857"/>
                  </a:lnTo>
                  <a:lnTo>
                    <a:pt x="17502" y="318968"/>
                  </a:lnTo>
                  <a:lnTo>
                    <a:pt x="4509" y="275614"/>
                  </a:lnTo>
                  <a:lnTo>
                    <a:pt x="0" y="228600"/>
                  </a:lnTo>
                  <a:lnTo>
                    <a:pt x="4509" y="181585"/>
                  </a:lnTo>
                  <a:lnTo>
                    <a:pt x="17502" y="138231"/>
                  </a:lnTo>
                  <a:lnTo>
                    <a:pt x="38174" y="99342"/>
                  </a:lnTo>
                  <a:lnTo>
                    <a:pt x="65722" y="65722"/>
                  </a:lnTo>
                  <a:lnTo>
                    <a:pt x="99342" y="38174"/>
                  </a:lnTo>
                  <a:lnTo>
                    <a:pt x="138231" y="17502"/>
                  </a:lnTo>
                  <a:lnTo>
                    <a:pt x="181585" y="4509"/>
                  </a:lnTo>
                  <a:lnTo>
                    <a:pt x="228600" y="0"/>
                  </a:lnTo>
                  <a:close/>
                </a:path>
                <a:path w="457200" h="457200">
                  <a:moveTo>
                    <a:pt x="0" y="0"/>
                  </a:moveTo>
                  <a:lnTo>
                    <a:pt x="0" y="0"/>
                  </a:lnTo>
                </a:path>
                <a:path w="457200" h="457200">
                  <a:moveTo>
                    <a:pt x="457200" y="457200"/>
                  </a:moveTo>
                  <a:lnTo>
                    <a:pt x="457200" y="457200"/>
                  </a:lnTo>
                </a:path>
              </a:pathLst>
            </a:custGeom>
            <a:ln w="25518">
              <a:solidFill>
                <a:srgbClr val="88A3A6"/>
              </a:solidFill>
            </a:ln>
          </p:spPr>
          <p:txBody>
            <a:bodyPr wrap="square" lIns="0" tIns="0" rIns="0" bIns="0" rtlCol="0"/>
            <a:lstStyle>
              <a:defPPr>
                <a:defRPr lang="en-US"/>
              </a:defPPr>
            </a:lstStyle>
            <a:p>
              <a:pPr/>
              <a:endParaRPr/>
            </a:p>
          </p:txBody>
        </p:sp>
      </p:grpSp>
      <p:grpSp>
        <p:nvGrpSpPr>
          <p:cNvPr id="29" name="object 17">
            <a:extLst>
              <a:ext uri="{FF2B5EF4-FFF2-40B4-BE49-F238E27FC236}">
                <a16:creationId xmlns:a16="http://schemas.microsoft.com/office/drawing/2014/main" id="{0AB9A6B6-6F3A-4B35-A978-F204EBB798F0}"/>
              </a:ext>
            </a:extLst>
          </p:cNvPr>
          <p:cNvGrpSpPr/>
          <p:nvPr/>
        </p:nvGrpSpPr>
        <p:grpSpPr>
          <a:xfrm>
            <a:off x="3395265" y="1654534"/>
            <a:ext cx="4739005" cy="4063365"/>
            <a:chOff x="2043203" y="1894839"/>
            <a:chExt cx="4739005" cy="4063365"/>
          </a:xfrm>
        </p:grpSpPr>
        <p:sp>
          <p:nvSpPr>
            <p:cNvPr id="30" name="object 18">
              <a:extLst>
                <a:ext uri="{FF2B5EF4-FFF2-40B4-BE49-F238E27FC236}">
                  <a16:creationId xmlns:a16="http://schemas.microsoft.com/office/drawing/2014/main" id="{C45814DC-243A-4E52-A5D6-4161077D7F19}"/>
                </a:ext>
              </a:extLst>
            </p:cNvPr>
            <p:cNvSpPr/>
            <p:nvPr/>
          </p:nvSpPr>
          <p:spPr>
            <a:xfrm>
              <a:off x="2057400" y="5333999"/>
              <a:ext cx="2547620" cy="609600"/>
            </a:xfrm>
            <a:custGeom>
              <a:rect l="l" t="t" r="r" b="b"/>
              <a:pathLst>
                <a:path w="2547620" h="609600">
                  <a:moveTo>
                    <a:pt x="0" y="609600"/>
                  </a:moveTo>
                  <a:lnTo>
                    <a:pt x="1333500" y="609600"/>
                  </a:lnTo>
                  <a:lnTo>
                    <a:pt x="1333500" y="0"/>
                  </a:lnTo>
                  <a:lnTo>
                    <a:pt x="2547620" y="0"/>
                  </a:lnTo>
                </a:path>
              </a:pathLst>
            </a:custGeom>
            <a:ln w="28393">
              <a:solidFill>
                <a:srgbClr val="006FBF"/>
              </a:solidFill>
            </a:ln>
          </p:spPr>
          <p:txBody>
            <a:bodyPr wrap="square" lIns="0" tIns="0" rIns="0" bIns="0" rtlCol="0"/>
            <a:lstStyle>
              <a:defPPr>
                <a:defRPr lang="en-US"/>
              </a:defPPr>
            </a:lstStyle>
            <a:p>
              <a:pPr/>
              <a:endParaRPr/>
            </a:p>
          </p:txBody>
        </p:sp>
        <p:sp>
          <p:nvSpPr>
            <p:cNvPr id="31" name="object 19">
              <a:extLst>
                <a:ext uri="{FF2B5EF4-FFF2-40B4-BE49-F238E27FC236}">
                  <a16:creationId xmlns:a16="http://schemas.microsoft.com/office/drawing/2014/main" id="{EE1BA342-1767-4658-B660-C372A509A65F}"/>
                </a:ext>
              </a:extLst>
            </p:cNvPr>
            <p:cNvSpPr/>
            <p:nvPr/>
          </p:nvSpPr>
          <p:spPr>
            <a:xfrm>
              <a:off x="4596130" y="5270499"/>
              <a:ext cx="128270" cy="128269"/>
            </a:xfrm>
            <a:prstGeom prst="rect">
              <a:avLst/>
            </a:prstGeom>
            <a:blipFill>
              <a:blip r:embed="rId6"/>
              <a:stretch>
                <a:fillRect/>
              </a:stretch>
            </a:blipFill>
          </p:spPr>
          <p:txBody>
            <a:bodyPr wrap="square" lIns="0" tIns="0" rIns="0" bIns="0" rtlCol="0"/>
            <a:lstStyle>
              <a:defPPr>
                <a:defRPr lang="en-US"/>
              </a:defPPr>
            </a:lstStyle>
            <a:p>
              <a:pPr/>
              <a:endParaRPr/>
            </a:p>
          </p:txBody>
        </p:sp>
        <p:sp>
          <p:nvSpPr>
            <p:cNvPr id="32" name="object 20">
              <a:extLst>
                <a:ext uri="{FF2B5EF4-FFF2-40B4-BE49-F238E27FC236}">
                  <a16:creationId xmlns:a16="http://schemas.microsoft.com/office/drawing/2014/main" id="{7A43F6AC-F678-4AAF-A125-9DD6A21AA1F3}"/>
                </a:ext>
              </a:extLst>
            </p:cNvPr>
            <p:cNvSpPr/>
            <p:nvPr/>
          </p:nvSpPr>
          <p:spPr>
            <a:xfrm>
              <a:off x="3333750" y="1894839"/>
              <a:ext cx="3448050" cy="3134360"/>
            </a:xfrm>
            <a:custGeom>
              <a:rect l="l" t="t" r="r" b="b"/>
              <a:pathLst>
                <a:path w="3448050" h="3134360">
                  <a:moveTo>
                    <a:pt x="0" y="0"/>
                  </a:moveTo>
                  <a:lnTo>
                    <a:pt x="19050" y="1869440"/>
                  </a:lnTo>
                  <a:lnTo>
                    <a:pt x="3448050" y="3134360"/>
                  </a:lnTo>
                  <a:lnTo>
                    <a:pt x="3439159" y="2980690"/>
                  </a:lnTo>
                  <a:lnTo>
                    <a:pt x="2443479" y="10160"/>
                  </a:lnTo>
                  <a:lnTo>
                    <a:pt x="0" y="0"/>
                  </a:lnTo>
                  <a:close/>
                </a:path>
              </a:pathLst>
            </a:custGeom>
            <a:solidFill>
              <a:srgbClr val="91CF4F">
                <a:alpha val="25000"/>
              </a:srgbClr>
            </a:solidFill>
          </p:spPr>
          <p:txBody>
            <a:bodyPr wrap="square" lIns="0" tIns="0" rIns="0" bIns="0" rtlCol="0"/>
            <a:lstStyle>
              <a:defPPr>
                <a:defRPr lang="en-US"/>
              </a:defPPr>
            </a:lstStyle>
            <a:p>
              <a:pPr/>
              <a:endParaRPr/>
            </a:p>
          </p:txBody>
        </p:sp>
        <p:sp>
          <p:nvSpPr>
            <p:cNvPr id="33" name="object 21">
              <a:extLst>
                <a:ext uri="{FF2B5EF4-FFF2-40B4-BE49-F238E27FC236}">
                  <a16:creationId xmlns:a16="http://schemas.microsoft.com/office/drawing/2014/main" id="{6DCDBF4A-3E48-456D-8BB2-89CA9320CE1E}"/>
                </a:ext>
              </a:extLst>
            </p:cNvPr>
            <p:cNvSpPr/>
            <p:nvPr/>
          </p:nvSpPr>
          <p:spPr>
            <a:xfrm>
              <a:off x="5181600" y="5333999"/>
              <a:ext cx="1480820" cy="114300"/>
            </a:xfrm>
            <a:custGeom>
              <a:rect l="l" t="t" r="r" b="b"/>
              <a:pathLst>
                <a:path w="1480820" h="114300">
                  <a:moveTo>
                    <a:pt x="0" y="0"/>
                  </a:moveTo>
                  <a:lnTo>
                    <a:pt x="803910" y="0"/>
                  </a:lnTo>
                  <a:lnTo>
                    <a:pt x="803910" y="114300"/>
                  </a:lnTo>
                  <a:lnTo>
                    <a:pt x="1480820" y="114300"/>
                  </a:lnTo>
                </a:path>
              </a:pathLst>
            </a:custGeom>
            <a:ln w="28393">
              <a:solidFill>
                <a:srgbClr val="006FBF"/>
              </a:solidFill>
            </a:ln>
          </p:spPr>
          <p:txBody>
            <a:bodyPr wrap="square" lIns="0" tIns="0" rIns="0" bIns="0" rtlCol="0"/>
            <a:lstStyle>
              <a:defPPr>
                <a:defRPr lang="en-US"/>
              </a:defPPr>
            </a:lstStyle>
            <a:p>
              <a:pPr/>
              <a:endParaRPr/>
            </a:p>
          </p:txBody>
        </p:sp>
        <p:sp>
          <p:nvSpPr>
            <p:cNvPr id="34" name="object 22">
              <a:extLst>
                <a:ext uri="{FF2B5EF4-FFF2-40B4-BE49-F238E27FC236}">
                  <a16:creationId xmlns:a16="http://schemas.microsoft.com/office/drawing/2014/main" id="{F47368F2-26E7-42A7-A505-E63CFE73BC9A}"/>
                </a:ext>
              </a:extLst>
            </p:cNvPr>
            <p:cNvSpPr/>
            <p:nvPr/>
          </p:nvSpPr>
          <p:spPr>
            <a:xfrm>
              <a:off x="6653530" y="5384799"/>
              <a:ext cx="128270" cy="127000"/>
            </a:xfrm>
            <a:prstGeom prst="rect">
              <a:avLst/>
            </a:prstGeom>
            <a:blipFill>
              <a:blip r:embed="rId7"/>
              <a:stretch>
                <a:fillRect/>
              </a:stretch>
            </a:blipFill>
          </p:spPr>
          <p:txBody>
            <a:bodyPr wrap="square" lIns="0" tIns="0" rIns="0" bIns="0" rtlCol="0"/>
            <a:lstStyle>
              <a:defPPr>
                <a:defRPr lang="en-US"/>
              </a:defPPr>
            </a:lstStyle>
            <a:p>
              <a:pPr/>
              <a:endParaRPr/>
            </a:p>
          </p:txBody>
        </p:sp>
      </p:grpSp>
      <p:graphicFrame>
        <p:nvGraphicFramePr>
          <p:cNvPr id="35" name="object 23">
            <a:extLst>
              <a:ext uri="{FF2B5EF4-FFF2-40B4-BE49-F238E27FC236}">
                <a16:creationId xmlns:a16="http://schemas.microsoft.com/office/drawing/2014/main" id="{200EB3DC-F4CF-4B35-A73E-7F09B7A73DB5}"/>
              </a:ext>
            </a:extLst>
          </p:cNvPr>
          <p:cNvGraphicFramePr>
            <a:graphicFrameLocks noGrp="1"/>
          </p:cNvGraphicFramePr>
          <p:nvPr>
            <p:extLst>
              <p:ext uri="{D42A27DB-BD31-4B8C-83A1-F6EECF244321}">
                <p14:modId xmlns:p14="http://schemas.microsoft.com/office/powerpoint/2010/main" val="3676278281"/>
              </p:ext>
            </p:extLst>
          </p:nvPr>
        </p:nvGraphicFramePr>
        <p:xfrm>
          <a:off x="8129189" y="1355222"/>
          <a:ext cx="1447800" cy="4572000"/>
        </p:xfrm>
        <a:graphic>
          <a:graphicData uri="http://schemas.openxmlformats.org/drawingml/2006/table">
            <a:tbl>
              <a:tblPr firstRow="1" bandRow="1">
                <a:tableStyleId>{2D5ABB26-0587-4C30-8999-92F81FD0307C}</a:tableStyleId>
              </a:tblPr>
              <a:tblGrid>
                <a:gridCol w="1447800">
                  <a:extLst>
                    <a:ext uri="{9D8B030D-6E8A-4147-A177-3AD203B41FA5}">
                      <a16:colId xmlns:a16="http://schemas.microsoft.com/office/drawing/2014/main" val="20000"/>
                    </a:ext>
                  </a:extLst>
                </a:gridCol>
              </a:tblGrid>
              <a:tr h="990600">
                <a:tc>
                  <a:txBody>
                    <a:bodyPr vert="horz" wrap="square"/>
                    <a:lstStyle>
                      <a:defP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extLst>
                  <a:ext uri="{0D108BD9-81ED-4DB2-BD59-A6C34878D82A}">
                    <a16:rowId xmlns:a16="http://schemas.microsoft.com/office/drawing/2014/main" val="10000"/>
                  </a:ext>
                </a:extLst>
              </a:tr>
              <a:tr h="533400">
                <a:tc>
                  <a:txBody>
                    <a:bodyPr vert="horz" wrap="square"/>
                    <a:lstStyle>
                      <a:defPPr/>
                    </a:lstStyle>
                    <a:p>
                      <a:pPr marR="442595" algn="r">
                        <a:lnSpc>
                          <a:spcPct val="100000"/>
                        </a:lnSpc>
                        <a:spcBef>
                          <a:spcPts val="1019"/>
                        </a:spcBef>
                      </a:pPr>
                      <a:r>
                        <a:rPr sz="1800" spc="-10">
                          <a:latin typeface="Liberation Sans"/>
                          <a:cs typeface="Liberation Sans"/>
                        </a:rPr>
                        <a:t>H</a:t>
                      </a:r>
                      <a:r>
                        <a:rPr sz="1800" spc="-5">
                          <a:latin typeface="Liberation Sans"/>
                          <a:cs typeface="Liberation Sans"/>
                        </a:rPr>
                        <a:t>eap</a:t>
                      </a:r>
                      <a:endParaRPr sz="1800">
                        <a:latin typeface="Liberation Sans"/>
                        <a:cs typeface="Liberation Sans"/>
                      </a:endParaRPr>
                    </a:p>
                  </a:txBody>
                  <a:tcPr marL="0" marR="0" marT="1295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CC99"/>
                    </a:solidFill>
                  </a:tcPr>
                </a:tc>
                <a:extLst>
                  <a:ext uri="{0D108BD9-81ED-4DB2-BD59-A6C34878D82A}">
                    <a16:rowId xmlns:a16="http://schemas.microsoft.com/office/drawing/2014/main" val="10001"/>
                  </a:ext>
                </a:extLst>
              </a:tr>
              <a:tr h="533400">
                <a:tc>
                  <a:txBody>
                    <a:bodyPr vert="horz" wrap="square"/>
                    <a:lstStyle>
                      <a:defPPr/>
                    </a:lstStyle>
                    <a:p>
                      <a:pPr marR="431165" algn="r">
                        <a:lnSpc>
                          <a:spcPct val="100000"/>
                        </a:lnSpc>
                        <a:spcBef>
                          <a:spcPts val="1019"/>
                        </a:spcBef>
                      </a:pPr>
                      <a:r>
                        <a:rPr sz="1800" spc="-5">
                          <a:latin typeface="Liberation Sans"/>
                          <a:cs typeface="Liberation Sans"/>
                        </a:rPr>
                        <a:t>Stack</a:t>
                      </a:r>
                      <a:endParaRPr sz="1800">
                        <a:latin typeface="Liberation Sans"/>
                        <a:cs typeface="Liberation Sans"/>
                      </a:endParaRPr>
                    </a:p>
                  </a:txBody>
                  <a:tcPr marL="0" marR="0" marT="1295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FFFCC"/>
                    </a:solidFill>
                  </a:tcPr>
                </a:tc>
                <a:extLst>
                  <a:ext uri="{0D108BD9-81ED-4DB2-BD59-A6C34878D82A}">
                    <a16:rowId xmlns:a16="http://schemas.microsoft.com/office/drawing/2014/main" val="10002"/>
                  </a:ext>
                </a:extLst>
              </a:tr>
              <a:tr h="762000">
                <a:tc>
                  <a:txBody>
                    <a:bodyPr vert="horz" wrap="square"/>
                    <a:lstStyle>
                      <a:defP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extLst>
                  <a:ext uri="{0D108BD9-81ED-4DB2-BD59-A6C34878D82A}">
                    <a16:rowId xmlns:a16="http://schemas.microsoft.com/office/drawing/2014/main" val="10003"/>
                  </a:ext>
                </a:extLst>
              </a:tr>
              <a:tr h="304800">
                <a:tc>
                  <a:txBody>
                    <a:bodyPr vert="horz" wrap="square"/>
                    <a:lstStyle>
                      <a:defPPr/>
                    </a:lstStyle>
                    <a:p>
                      <a:pPr marR="474345" algn="r">
                        <a:lnSpc>
                          <a:spcPct val="100000"/>
                        </a:lnSpc>
                        <a:spcBef>
                          <a:spcPts val="120"/>
                        </a:spcBef>
                      </a:pPr>
                      <a:r>
                        <a:rPr sz="1800" spc="-5">
                          <a:latin typeface="Liberation Sans"/>
                          <a:cs typeface="Liberation Sans"/>
                        </a:rPr>
                        <a:t>Data</a:t>
                      </a:r>
                      <a:endParaRPr sz="1800">
                        <a:latin typeface="Liberation Sans"/>
                        <a:cs typeface="Liberation Sans"/>
                      </a:endParaRPr>
                    </a:p>
                  </a:txBody>
                  <a:tcPr marL="0" marR="0" marT="152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extLst>
                  <a:ext uri="{0D108BD9-81ED-4DB2-BD59-A6C34878D82A}">
                    <a16:rowId xmlns:a16="http://schemas.microsoft.com/office/drawing/2014/main" val="10004"/>
                  </a:ext>
                </a:extLst>
              </a:tr>
              <a:tr h="152400">
                <a:tc>
                  <a:txBody>
                    <a:bodyPr vert="horz" wrap="square"/>
                    <a:lstStyle>
                      <a:defPPr/>
                    </a:lstStyle>
                    <a:p>
                      <a:pPr>
                        <a:lnSpc>
                          <a:spcPct val="100000"/>
                        </a:lnSpc>
                      </a:pPr>
                      <a:endParaRPr sz="8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solidFill>
                      <a:srgbClr val="BADFE2"/>
                    </a:solidFill>
                  </a:tcPr>
                </a:tc>
                <a:extLst>
                  <a:ext uri="{0D108BD9-81ED-4DB2-BD59-A6C34878D82A}">
                    <a16:rowId xmlns:a16="http://schemas.microsoft.com/office/drawing/2014/main" val="10005"/>
                  </a:ext>
                </a:extLst>
              </a:tr>
              <a:tr h="152400">
                <a:tc>
                  <a:txBody>
                    <a:bodyPr vert="horz" wrap="square"/>
                    <a:lstStyle>
                      <a:defPPr/>
                    </a:lstStyle>
                    <a:p>
                      <a:pPr>
                        <a:lnSpc>
                          <a:spcPct val="100000"/>
                        </a:lnSpc>
                      </a:pPr>
                      <a:endParaRPr sz="800">
                        <a:latin typeface="Times New Roman"/>
                        <a:cs typeface="Times New Roman"/>
                      </a:endParaRPr>
                    </a:p>
                  </a:txBody>
                  <a:tcPr marL="0" marR="0" marT="0" marB="0">
                    <a:lnL w="9525">
                      <a:solidFill>
                        <a:srgbClr val="000000"/>
                      </a:solidFill>
                      <a:prstDash val="solid"/>
                    </a:lnL>
                    <a:lnR w="9525">
                      <a:solidFill>
                        <a:srgbClr val="000000"/>
                      </a:solidFill>
                      <a:prstDash val="solid"/>
                    </a:lnR>
                    <a:solidFill>
                      <a:srgbClr val="C3E59F"/>
                    </a:solidFill>
                  </a:tcPr>
                </a:tc>
                <a:extLst>
                  <a:ext uri="{0D108BD9-81ED-4DB2-BD59-A6C34878D82A}">
                    <a16:rowId xmlns:a16="http://schemas.microsoft.com/office/drawing/2014/main" val="10006"/>
                  </a:ext>
                </a:extLst>
              </a:tr>
              <a:tr h="152400">
                <a:tc>
                  <a:txBody>
                    <a:bodyPr vert="horz" wrap="square"/>
                    <a:lstStyle>
                      <a:defPPr/>
                    </a:lstStyle>
                    <a:p>
                      <a:pPr>
                        <a:lnSpc>
                          <a:spcPct val="100000"/>
                        </a:lnSpc>
                      </a:pPr>
                      <a:endParaRPr sz="800">
                        <a:latin typeface="Times New Roman"/>
                        <a:cs typeface="Times New Roman"/>
                      </a:endParaRPr>
                    </a:p>
                  </a:txBody>
                  <a:tcPr marL="0" marR="0" marT="0" marB="0">
                    <a:lnL w="9525">
                      <a:solidFill>
                        <a:srgbClr val="000000"/>
                      </a:solidFill>
                      <a:prstDash val="solid"/>
                    </a:lnL>
                    <a:lnR w="9525">
                      <a:solidFill>
                        <a:srgbClr val="000000"/>
                      </a:solidFill>
                      <a:prstDash val="solid"/>
                    </a:lnR>
                    <a:lnB w="9525">
                      <a:solidFill>
                        <a:srgbClr val="000000"/>
                      </a:solidFill>
                      <a:prstDash val="solid"/>
                    </a:lnB>
                    <a:solidFill>
                      <a:srgbClr val="BADFE2"/>
                    </a:solidFill>
                  </a:tcPr>
                </a:tc>
                <a:extLst>
                  <a:ext uri="{0D108BD9-81ED-4DB2-BD59-A6C34878D82A}">
                    <a16:rowId xmlns:a16="http://schemas.microsoft.com/office/drawing/2014/main" val="10007"/>
                  </a:ext>
                </a:extLst>
              </a:tr>
              <a:tr h="533400">
                <a:tc>
                  <a:txBody>
                    <a:bodyPr vert="horz" wrap="square"/>
                    <a:lstStyle>
                      <a:defPPr/>
                    </a:lstStyle>
                    <a:p>
                      <a:pPr algn="ctr">
                        <a:lnSpc>
                          <a:spcPct val="100000"/>
                        </a:lnSpc>
                        <a:spcBef>
                          <a:spcPts val="1020"/>
                        </a:spcBef>
                      </a:pPr>
                      <a:r>
                        <a:rPr sz="1800" spc="-55">
                          <a:latin typeface="Liberation Sans"/>
                          <a:cs typeface="Liberation Sans"/>
                        </a:rPr>
                        <a:t>Text</a:t>
                      </a:r>
                      <a:endParaRPr sz="1800">
                        <a:latin typeface="Liberation Sans"/>
                        <a:cs typeface="Liberation Sans"/>
                      </a:endParaRPr>
                    </a:p>
                  </a:txBody>
                  <a:tcPr marL="0" marR="0" marT="12954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FF99"/>
                    </a:solidFill>
                  </a:tcPr>
                </a:tc>
                <a:extLst>
                  <a:ext uri="{0D108BD9-81ED-4DB2-BD59-A6C34878D82A}">
                    <a16:rowId xmlns:a16="http://schemas.microsoft.com/office/drawing/2014/main" val="10008"/>
                  </a:ext>
                </a:extLst>
              </a:tr>
              <a:tr h="457200">
                <a:tc>
                  <a:txBody>
                    <a:bodyPr vert="horz" wrap="square"/>
                    <a:lstStyle>
                      <a:defP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extLst>
                  <a:ext uri="{0D108BD9-81ED-4DB2-BD59-A6C34878D82A}">
                    <a16:rowId xmlns:a16="http://schemas.microsoft.com/office/drawing/2014/main" val="10009"/>
                  </a:ext>
                </a:extLst>
              </a:tr>
            </a:tbl>
          </a:graphicData>
        </a:graphic>
      </p:graphicFrame>
      <p:sp>
        <p:nvSpPr>
          <p:cNvPr id="36" name="object 33">
            <a:extLst>
              <a:ext uri="{FF2B5EF4-FFF2-40B4-BE49-F238E27FC236}">
                <a16:creationId xmlns:a16="http://schemas.microsoft.com/office/drawing/2014/main" id="{D8C24D62-ACFB-4E77-B405-8FA73633BDB1}"/>
              </a:ext>
            </a:extLst>
          </p:cNvPr>
          <p:cNvSpPr txBox="1"/>
          <p:nvPr/>
        </p:nvSpPr>
        <p:spPr>
          <a:xfrm>
            <a:off x="10169671" y="6364027"/>
            <a:ext cx="274320" cy="224154"/>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45"/>
              </a:lnSpc>
            </a:pPr>
            <a:fld id="{81D60167-4931-47E6-BA6A-407CBD079E47}" type="slidenum">
              <a:rPr lang="en-US" smtClean="0"/>
              <a:pPr marL="38100">
                <a:lnSpc>
                  <a:spcPts val="1645"/>
                </a:lnSpc>
              </a:pPr>
              <a:t>209</a:t>
            </a:fld>
            <a:endParaRPr lang="en-US"/>
          </a:p>
        </p:txBody>
      </p:sp>
      <p:sp>
        <p:nvSpPr>
          <p:cNvPr id="37" name="object 24">
            <a:extLst>
              <a:ext uri="{FF2B5EF4-FFF2-40B4-BE49-F238E27FC236}">
                <a16:creationId xmlns:a16="http://schemas.microsoft.com/office/drawing/2014/main" id="{714AC97F-69F1-4FA3-8286-B2ADF473666D}"/>
              </a:ext>
            </a:extLst>
          </p:cNvPr>
          <p:cNvSpPr txBox="1"/>
          <p:nvPr/>
        </p:nvSpPr>
        <p:spPr>
          <a:xfrm>
            <a:off x="9576581" y="2231115"/>
            <a:ext cx="664845" cy="1367790"/>
          </a:xfrm>
          <a:prstGeom prst="rect">
            <a:avLst/>
          </a:prstGeom>
        </p:spPr>
        <p:txBody>
          <a:bodyPr vert="horz" wrap="square" lIns="0" tIns="12700" rIns="0" bIns="0" rtlCol="0">
            <a:spAutoFit/>
          </a:bodyPr>
          <a:lstStyle>
            <a:defPPr>
              <a:defRPr lang="en-US"/>
            </a:defPPr>
          </a:lstStyle>
          <a:p>
            <a:pPr marL="17145">
              <a:lnSpc>
                <a:spcPct val="100000"/>
              </a:lnSpc>
              <a:spcBef>
                <a:spcPts val="100"/>
              </a:spcBef>
            </a:pPr>
            <a:r>
              <a:rPr sz="1800" spc="-10">
                <a:latin typeface="Liberation Sans"/>
                <a:cs typeface="Liberation Sans"/>
              </a:rPr>
              <a:t>10000</a:t>
            </a:r>
            <a:endParaRPr sz="1800">
              <a:latin typeface="Liberation Sans"/>
              <a:cs typeface="Liberation Sans"/>
            </a:endParaRPr>
          </a:p>
          <a:p>
            <a:pPr>
              <a:lnSpc>
                <a:spcPct val="100000"/>
              </a:lnSpc>
              <a:spcBef>
                <a:spcPts val="35"/>
              </a:spcBef>
            </a:pPr>
            <a:endParaRPr sz="1750">
              <a:latin typeface="Liberation Sans"/>
              <a:cs typeface="Liberation Sans"/>
            </a:endParaRPr>
          </a:p>
          <a:p>
            <a:pPr marL="17145">
              <a:lnSpc>
                <a:spcPct val="100000"/>
              </a:lnSpc>
            </a:pPr>
            <a:r>
              <a:rPr sz="1800" spc="-10">
                <a:latin typeface="Liberation Sans"/>
                <a:cs typeface="Liberation Sans"/>
              </a:rPr>
              <a:t>9000</a:t>
            </a:r>
            <a:endParaRPr sz="1800">
              <a:latin typeface="Liberation Sans"/>
              <a:cs typeface="Liberation Sans"/>
            </a:endParaRPr>
          </a:p>
          <a:p>
            <a:pPr>
              <a:lnSpc>
                <a:spcPct val="100000"/>
              </a:lnSpc>
              <a:spcBef>
                <a:spcPts val="30"/>
              </a:spcBef>
            </a:pPr>
            <a:endParaRPr sz="1750">
              <a:latin typeface="Liberation Sans"/>
              <a:cs typeface="Liberation Sans"/>
            </a:endParaRPr>
          </a:p>
          <a:p>
            <a:pPr marL="12700">
              <a:lnSpc>
                <a:spcPct val="100000"/>
              </a:lnSpc>
            </a:pPr>
            <a:r>
              <a:rPr sz="1800" spc="-10">
                <a:latin typeface="Liberation Sans"/>
                <a:cs typeface="Liberation Sans"/>
              </a:rPr>
              <a:t>8000</a:t>
            </a:r>
            <a:endParaRPr sz="1800">
              <a:latin typeface="Liberation Sans"/>
              <a:cs typeface="Liberation Sans"/>
            </a:endParaRPr>
          </a:p>
        </p:txBody>
      </p:sp>
      <p:sp>
        <p:nvSpPr>
          <p:cNvPr id="38" name="object 25">
            <a:extLst>
              <a:ext uri="{FF2B5EF4-FFF2-40B4-BE49-F238E27FC236}">
                <a16:creationId xmlns:a16="http://schemas.microsoft.com/office/drawing/2014/main" id="{FF774BC1-670C-4581-86CF-3139AEC20267}"/>
              </a:ext>
            </a:extLst>
          </p:cNvPr>
          <p:cNvSpPr txBox="1"/>
          <p:nvPr/>
        </p:nvSpPr>
        <p:spPr>
          <a:xfrm>
            <a:off x="1809262" y="4788895"/>
            <a:ext cx="1600200" cy="304800"/>
          </a:xfrm>
          <a:prstGeom prst="rect">
            <a:avLst/>
          </a:prstGeom>
          <a:solidFill>
            <a:srgbClr val="BADFE2"/>
          </a:solidFill>
          <a:ln w="25518">
            <a:solidFill>
              <a:srgbClr val="88A3A6"/>
            </a:solidFill>
          </a:ln>
        </p:spPr>
        <p:txBody>
          <a:bodyPr vert="horz" wrap="square" lIns="0" tIns="15240" rIns="0" bIns="0" rtlCol="0">
            <a:spAutoFit/>
          </a:bodyPr>
          <a:lstStyle>
            <a:defPPr>
              <a:defRPr lang="en-US"/>
            </a:defPPr>
          </a:lstStyle>
          <a:p>
            <a:pPr algn="ctr">
              <a:lnSpc>
                <a:spcPct val="100000"/>
              </a:lnSpc>
              <a:spcBef>
                <a:spcPts val="120"/>
              </a:spcBef>
            </a:pPr>
            <a:r>
              <a:rPr sz="1800">
                <a:latin typeface="Liberation Sans"/>
                <a:cs typeface="Liberation Sans"/>
              </a:rPr>
              <a:t>1</a:t>
            </a:r>
            <a:endParaRPr sz="1800">
              <a:latin typeface="Liberation Sans"/>
              <a:cs typeface="Liberation Sans"/>
            </a:endParaRPr>
          </a:p>
        </p:txBody>
      </p:sp>
      <p:sp>
        <p:nvSpPr>
          <p:cNvPr id="39" name="object 26">
            <a:extLst>
              <a:ext uri="{FF2B5EF4-FFF2-40B4-BE49-F238E27FC236}">
                <a16:creationId xmlns:a16="http://schemas.microsoft.com/office/drawing/2014/main" id="{E03727A1-EB24-42BD-827D-F5D5FC12D8C0}"/>
              </a:ext>
            </a:extLst>
          </p:cNvPr>
          <p:cNvSpPr txBox="1"/>
          <p:nvPr/>
        </p:nvSpPr>
        <p:spPr>
          <a:xfrm>
            <a:off x="1580662" y="5127985"/>
            <a:ext cx="2777490"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spc="-10">
                <a:latin typeface="Liberation Sans"/>
                <a:cs typeface="Liberation Sans"/>
              </a:rPr>
              <a:t>segment </a:t>
            </a:r>
            <a:r>
              <a:rPr sz="1800" spc="-5">
                <a:latin typeface="Liberation Sans"/>
                <a:cs typeface="Liberation Sans"/>
              </a:rPr>
              <a:t>register (eg</a:t>
            </a:r>
            <a:r>
              <a:rPr sz="1800" spc="-55">
                <a:latin typeface="Liberation Sans"/>
                <a:cs typeface="Liberation Sans"/>
              </a:rPr>
              <a:t> </a:t>
            </a:r>
            <a:r>
              <a:rPr sz="1800" spc="-5">
                <a:latin typeface="Liberation Sans"/>
                <a:cs typeface="Liberation Sans"/>
              </a:rPr>
              <a:t>%CS)</a:t>
            </a:r>
            <a:endParaRPr sz="1800">
              <a:latin typeface="Liberation Sans"/>
              <a:cs typeface="Liberation Sans"/>
            </a:endParaRPr>
          </a:p>
        </p:txBody>
      </p:sp>
      <p:sp>
        <p:nvSpPr>
          <p:cNvPr id="40" name="object 27">
            <a:extLst>
              <a:ext uri="{FF2B5EF4-FFF2-40B4-BE49-F238E27FC236}">
                <a16:creationId xmlns:a16="http://schemas.microsoft.com/office/drawing/2014/main" id="{7AD478C3-CE25-462E-985A-A3D462FF27B2}"/>
              </a:ext>
            </a:extLst>
          </p:cNvPr>
          <p:cNvSpPr txBox="1"/>
          <p:nvPr/>
        </p:nvSpPr>
        <p:spPr>
          <a:xfrm>
            <a:off x="1809262" y="1664695"/>
            <a:ext cx="1600200" cy="304800"/>
          </a:xfrm>
          <a:prstGeom prst="rect">
            <a:avLst/>
          </a:prstGeom>
          <a:solidFill>
            <a:srgbClr val="BADFE2"/>
          </a:solidFill>
          <a:ln w="25518">
            <a:solidFill>
              <a:srgbClr val="88A3A6"/>
            </a:solidFill>
          </a:ln>
        </p:spPr>
        <p:txBody>
          <a:bodyPr vert="horz" wrap="square" lIns="0" tIns="15240" rIns="0" bIns="0" rtlCol="0">
            <a:spAutoFit/>
          </a:bodyPr>
          <a:lstStyle>
            <a:defPPr>
              <a:defRPr lang="en-US"/>
            </a:defPPr>
          </a:lstStyle>
          <a:p>
            <a:pPr marL="426084">
              <a:lnSpc>
                <a:spcPct val="100000"/>
              </a:lnSpc>
              <a:spcBef>
                <a:spcPts val="120"/>
              </a:spcBef>
            </a:pPr>
            <a:r>
              <a:rPr sz="1800" spc="-10">
                <a:latin typeface="Liberation Sans"/>
                <a:cs typeface="Liberation Sans"/>
              </a:rPr>
              <a:t>0x3000</a:t>
            </a:r>
            <a:endParaRPr sz="1800">
              <a:latin typeface="Liberation Sans"/>
              <a:cs typeface="Liberation Sans"/>
            </a:endParaRPr>
          </a:p>
        </p:txBody>
      </p:sp>
      <p:sp>
        <p:nvSpPr>
          <p:cNvPr id="41" name="object 28">
            <a:extLst>
              <a:ext uri="{FF2B5EF4-FFF2-40B4-BE49-F238E27FC236}">
                <a16:creationId xmlns:a16="http://schemas.microsoft.com/office/drawing/2014/main" id="{9BD236FD-759B-4493-A62E-5C167DEC1FAA}"/>
              </a:ext>
            </a:extLst>
          </p:cNvPr>
          <p:cNvSpPr txBox="1"/>
          <p:nvPr/>
        </p:nvSpPr>
        <p:spPr>
          <a:xfrm>
            <a:off x="1429531" y="2002515"/>
            <a:ext cx="2597785"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spc="-10">
                <a:latin typeface="Liberation Sans"/>
                <a:cs typeface="Liberation Sans"/>
              </a:rPr>
              <a:t>pointer </a:t>
            </a:r>
            <a:r>
              <a:rPr sz="1800" spc="-5">
                <a:latin typeface="Liberation Sans"/>
                <a:cs typeface="Liberation Sans"/>
              </a:rPr>
              <a:t>to descriptor</a:t>
            </a:r>
            <a:r>
              <a:rPr sz="1800" spc="-25">
                <a:latin typeface="Liberation Sans"/>
                <a:cs typeface="Liberation Sans"/>
              </a:rPr>
              <a:t> </a:t>
            </a:r>
            <a:r>
              <a:rPr sz="1800" spc="-10">
                <a:latin typeface="Liberation Sans"/>
                <a:cs typeface="Liberation Sans"/>
              </a:rPr>
              <a:t>table</a:t>
            </a:r>
            <a:endParaRPr sz="1800">
              <a:latin typeface="Liberation Sans"/>
              <a:cs typeface="Liberation Sans"/>
            </a:endParaRPr>
          </a:p>
        </p:txBody>
      </p:sp>
      <p:graphicFrame>
        <p:nvGraphicFramePr>
          <p:cNvPr id="42" name="object 29">
            <a:extLst>
              <a:ext uri="{FF2B5EF4-FFF2-40B4-BE49-F238E27FC236}">
                <a16:creationId xmlns:a16="http://schemas.microsoft.com/office/drawing/2014/main" id="{528FC6EB-6CF8-43AB-9067-AD211B5D407B}"/>
              </a:ext>
            </a:extLst>
          </p:cNvPr>
          <p:cNvGraphicFramePr>
            <a:graphicFrameLocks noGrp="1"/>
          </p:cNvGraphicFramePr>
          <p:nvPr>
            <p:extLst>
              <p:ext uri="{D42A27DB-BD31-4B8C-83A1-F6EECF244321}">
                <p14:modId xmlns:p14="http://schemas.microsoft.com/office/powerpoint/2010/main" val="2565543835"/>
              </p:ext>
            </p:extLst>
          </p:nvPr>
        </p:nvGraphicFramePr>
        <p:xfrm>
          <a:off x="4698512" y="1428539"/>
          <a:ext cx="2438400" cy="2078923"/>
        </p:xfrm>
        <a:graphic>
          <a:graphicData uri="http://schemas.openxmlformats.org/drawingml/2006/table">
            <a:tbl>
              <a:tblPr firstRow="1" bandRow="1">
                <a:tableStyleId>{2D5ABB26-0587-4C30-8999-92F81FD0307C}</a:tableStyleId>
              </a:tblPr>
              <a:tblGrid>
                <a:gridCol w="9144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255389">
                <a:tc>
                  <a:txBody>
                    <a:bodyPr vert="horz" wrap="square"/>
                    <a:lstStyle>
                      <a:defPPr/>
                    </a:lstStyle>
                    <a:p>
                      <a:pPr marL="13970">
                        <a:lnSpc>
                          <a:spcPts val="1760"/>
                        </a:lnSpc>
                      </a:pPr>
                      <a:r>
                        <a:rPr sz="1800" spc="-10">
                          <a:latin typeface="Liberation Sans"/>
                          <a:cs typeface="Liberation Sans"/>
                        </a:rPr>
                        <a:t>0x3000</a:t>
                      </a:r>
                      <a:endParaRPr sz="1800">
                        <a:latin typeface="Liberation Sans"/>
                        <a:cs typeface="Liberation Sans"/>
                      </a:endParaRPr>
                    </a:p>
                  </a:txBody>
                  <a:tcPr marL="0" marR="0" marT="0" marB="0">
                    <a:lnB w="12700">
                      <a:solidFill>
                        <a:srgbClr val="000000"/>
                      </a:solidFill>
                      <a:prstDash val="solid"/>
                    </a:lnB>
                  </a:tcPr>
                </a:tc>
                <a:tc gridSpan="2">
                  <a:txBody>
                    <a:bodyPr vert="horz" wrap="square"/>
                    <a:lstStyle>
                      <a:defPPr/>
                    </a:lstStyle>
                    <a:p>
                      <a:pPr>
                        <a:lnSpc>
                          <a:spcPct val="100000"/>
                        </a:lnSpc>
                      </a:pPr>
                      <a:endParaRPr sz="1400">
                        <a:latin typeface="Times New Roman"/>
                        <a:cs typeface="Times New Roman"/>
                      </a:endParaRPr>
                    </a:p>
                  </a:txBody>
                  <a:tcPr marL="0" marR="0" marT="0" marB="0">
                    <a:lnB w="12700">
                      <a:solidFill>
                        <a:srgbClr val="000000"/>
                      </a:solidFill>
                      <a:prstDash val="solid"/>
                    </a:lnB>
                  </a:tcPr>
                </a:tc>
                <a:tc hMerge="1">
                  <a:txBody>
                    <a:bodyPr vert="horz" wrap="square"/>
                    <a:lstStyle>
                      <a:defPPr/>
                    </a:lstStyle>
                    <a:p>
                      <a:pPr/>
                      <a:endParaRPr/>
                    </a:p>
                  </a:txBody>
                  <a:tcPr marL="0" marR="0" marT="0" marB="0"/>
                </a:tc>
                <a:extLst>
                  <a:ext uri="{0D108BD9-81ED-4DB2-BD59-A6C34878D82A}">
                    <a16:rowId xmlns:a16="http://schemas.microsoft.com/office/drawing/2014/main" val="10000"/>
                  </a:ext>
                </a:extLst>
              </a:tr>
              <a:tr h="288106">
                <a:tc>
                  <a:txBody>
                    <a:bodyPr vert="horz" wrap="square"/>
                    <a:lstStyle>
                      <a:defPPr/>
                    </a:lstStyle>
                    <a:p>
                      <a:pPr marL="90170">
                        <a:lnSpc>
                          <a:spcPct val="100000"/>
                        </a:lnSpc>
                        <a:spcBef>
                          <a:spcPts val="240"/>
                        </a:spcBef>
                      </a:pPr>
                      <a:r>
                        <a:rPr sz="1400" spc="-5">
                          <a:latin typeface="Liberation Sans"/>
                          <a:cs typeface="Liberation Sans"/>
                        </a:rPr>
                        <a:t>Segment</a:t>
                      </a:r>
                      <a:endParaRPr sz="1400">
                        <a:latin typeface="Liberation Sans"/>
                        <a:cs typeface="Liberation Sans"/>
                      </a:endParaRPr>
                    </a:p>
                  </a:txBody>
                  <a:tcPr marL="0" marR="0" marT="30480" marB="0">
                    <a:lnL w="12700">
                      <a:solidFill>
                        <a:srgbClr val="000000"/>
                      </a:solidFill>
                      <a:prstDash val="solid"/>
                    </a:lnL>
                    <a:lnR w="6350">
                      <a:solidFill>
                        <a:srgbClr val="000000"/>
                      </a:solidFill>
                      <a:prstDash val="solid"/>
                    </a:lnR>
                    <a:lnT w="12700">
                      <a:solidFill>
                        <a:srgbClr val="000000"/>
                      </a:solidFill>
                      <a:prstDash val="solid"/>
                    </a:lnT>
                    <a:lnB w="6350">
                      <a:solidFill>
                        <a:srgbClr val="000000"/>
                      </a:solidFill>
                      <a:prstDash val="solid"/>
                    </a:lnB>
                    <a:solidFill>
                      <a:srgbClr val="E5E5E5"/>
                    </a:solidFill>
                  </a:tcPr>
                </a:tc>
                <a:tc>
                  <a:txBody>
                    <a:bodyPr vert="horz" wrap="square"/>
                    <a:lstStyle>
                      <a:defPPr/>
                    </a:lstStyle>
                    <a:p>
                      <a:pPr marL="90170">
                        <a:lnSpc>
                          <a:spcPct val="100000"/>
                        </a:lnSpc>
                        <a:spcBef>
                          <a:spcPts val="240"/>
                        </a:spcBef>
                      </a:pPr>
                      <a:r>
                        <a:rPr sz="1400" spc="-5">
                          <a:latin typeface="Liberation Sans"/>
                          <a:cs typeface="Liberation Sans"/>
                        </a:rPr>
                        <a:t>Base</a:t>
                      </a:r>
                      <a:endParaRPr sz="1400">
                        <a:latin typeface="Liberation Sans"/>
                        <a:cs typeface="Liberation Sans"/>
                      </a:endParaRPr>
                    </a:p>
                  </a:txBody>
                  <a:tcPr marL="0" marR="0" marT="30480" marB="0">
                    <a:lnL w="6350">
                      <a:solidFill>
                        <a:srgbClr val="000000"/>
                      </a:solidFill>
                      <a:prstDash val="solid"/>
                    </a:lnL>
                    <a:lnR w="6350">
                      <a:solidFill>
                        <a:srgbClr val="000000"/>
                      </a:solidFill>
                      <a:prstDash val="solid"/>
                    </a:lnR>
                    <a:lnT w="12700">
                      <a:solidFill>
                        <a:srgbClr val="000000"/>
                      </a:solidFill>
                      <a:prstDash val="solid"/>
                    </a:lnT>
                    <a:lnB w="6350">
                      <a:solidFill>
                        <a:srgbClr val="000000"/>
                      </a:solidFill>
                      <a:prstDash val="solid"/>
                    </a:lnB>
                    <a:solidFill>
                      <a:srgbClr val="E5E5E5"/>
                    </a:solidFill>
                  </a:tcPr>
                </a:tc>
                <a:tc>
                  <a:txBody>
                    <a:bodyPr vert="horz" wrap="square"/>
                    <a:lstStyle>
                      <a:defPPr/>
                    </a:lstStyle>
                    <a:p>
                      <a:pPr marL="90170">
                        <a:lnSpc>
                          <a:spcPct val="100000"/>
                        </a:lnSpc>
                        <a:spcBef>
                          <a:spcPts val="240"/>
                        </a:spcBef>
                      </a:pPr>
                      <a:r>
                        <a:rPr sz="1400" spc="-5">
                          <a:latin typeface="Liberation Sans"/>
                          <a:cs typeface="Liberation Sans"/>
                        </a:rPr>
                        <a:t>Limit</a:t>
                      </a:r>
                      <a:endParaRPr sz="1400">
                        <a:latin typeface="Liberation Sans"/>
                        <a:cs typeface="Liberation Sans"/>
                      </a:endParaRPr>
                    </a:p>
                  </a:txBody>
                  <a:tcPr marL="0" marR="0" marT="30480" marB="0">
                    <a:lnL w="6350">
                      <a:solidFill>
                        <a:srgbClr val="000000"/>
                      </a:solidFill>
                      <a:prstDash val="solid"/>
                    </a:lnL>
                    <a:lnR w="12700">
                      <a:solidFill>
                        <a:srgbClr val="000000"/>
                      </a:solidFill>
                      <a:prstDash val="solid"/>
                    </a:lnR>
                    <a:lnT w="12700">
                      <a:solidFill>
                        <a:srgbClr val="000000"/>
                      </a:solidFill>
                      <a:prstDash val="solid"/>
                    </a:lnT>
                    <a:lnB w="6350">
                      <a:solidFill>
                        <a:srgbClr val="000000"/>
                      </a:solidFill>
                      <a:prstDash val="solid"/>
                    </a:lnB>
                    <a:solidFill>
                      <a:srgbClr val="E5E5E5"/>
                    </a:solidFill>
                  </a:tcPr>
                </a:tc>
                <a:extLst>
                  <a:ext uri="{0D108BD9-81ED-4DB2-BD59-A6C34878D82A}">
                    <a16:rowId xmlns:a16="http://schemas.microsoft.com/office/drawing/2014/main" val="10001"/>
                  </a:ext>
                </a:extLst>
              </a:tr>
              <a:tr h="306705">
                <a:tc>
                  <a:txBody>
                    <a:bodyPr vert="horz" wrap="square"/>
                    <a:lstStyle>
                      <a:defPPr/>
                    </a:lstStyle>
                    <a:p>
                      <a:pPr marL="90170">
                        <a:lnSpc>
                          <a:spcPct val="100000"/>
                        </a:lnSpc>
                        <a:spcBef>
                          <a:spcPts val="240"/>
                        </a:spcBef>
                      </a:pPr>
                      <a:r>
                        <a:rPr sz="1400">
                          <a:latin typeface="Liberation Sans"/>
                          <a:cs typeface="Liberation Sans"/>
                        </a:rPr>
                        <a:t>0</a:t>
                      </a:r>
                      <a:endParaRPr sz="1400">
                        <a:latin typeface="Liberation Sans"/>
                        <a:cs typeface="Liberation Sans"/>
                      </a:endParaRPr>
                    </a:p>
                  </a:txBody>
                  <a:tcPr marL="0" marR="0" marT="30480" marB="0">
                    <a:lnL w="1270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vert="horz" wrap="square"/>
                    <a:lstStyle>
                      <a:defPPr/>
                    </a:lstStyle>
                    <a:p>
                      <a:pPr marL="90170">
                        <a:lnSpc>
                          <a:spcPct val="100000"/>
                        </a:lnSpc>
                        <a:spcBef>
                          <a:spcPts val="240"/>
                        </a:spcBef>
                      </a:pPr>
                      <a:r>
                        <a:rPr sz="1400">
                          <a:latin typeface="Liberation Sans"/>
                          <a:cs typeface="Liberation Sans"/>
                        </a:rPr>
                        <a:t>-</a:t>
                      </a:r>
                      <a:endParaRPr sz="1400">
                        <a:latin typeface="Liberation Sans"/>
                        <a:cs typeface="Liberation Sans"/>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vert="horz" wrap="square"/>
                    <a:lstStyle>
                      <a:defPPr/>
                    </a:lstStyle>
                    <a:p>
                      <a:pPr marL="90170">
                        <a:lnSpc>
                          <a:spcPct val="100000"/>
                        </a:lnSpc>
                        <a:spcBef>
                          <a:spcPts val="240"/>
                        </a:spcBef>
                      </a:pPr>
                      <a:r>
                        <a:rPr sz="1400">
                          <a:latin typeface="Liberation Sans"/>
                          <a:cs typeface="Liberation Sans"/>
                        </a:rPr>
                        <a:t>-</a:t>
                      </a:r>
                      <a:endParaRPr sz="1400">
                        <a:latin typeface="Liberation Sans"/>
                        <a:cs typeface="Liberation Sans"/>
                      </a:endParaRPr>
                    </a:p>
                  </a:txBody>
                  <a:tcPr marL="0" marR="0" marT="30480" marB="0">
                    <a:lnL w="635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307339">
                <a:tc>
                  <a:txBody>
                    <a:bodyPr vert="horz" wrap="square"/>
                    <a:lstStyle>
                      <a:defPPr/>
                    </a:lstStyle>
                    <a:p>
                      <a:pPr marL="90170">
                        <a:lnSpc>
                          <a:spcPct val="100000"/>
                        </a:lnSpc>
                        <a:spcBef>
                          <a:spcPts val="244"/>
                        </a:spcBef>
                      </a:pPr>
                      <a:r>
                        <a:rPr sz="1400">
                          <a:latin typeface="Liberation Sans"/>
                          <a:cs typeface="Liberation Sans"/>
                        </a:rPr>
                        <a:t>1</a:t>
                      </a:r>
                      <a:endParaRPr sz="1400">
                        <a:latin typeface="Liberation Sans"/>
                        <a:cs typeface="Liberation Sans"/>
                      </a:endParaRPr>
                    </a:p>
                  </a:txBody>
                  <a:tcPr marL="0" marR="0" marT="31114" marB="0">
                    <a:lnL w="1270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vert="horz" wrap="square"/>
                    <a:lstStyle>
                      <a:defPPr/>
                    </a:lstStyle>
                    <a:p>
                      <a:pPr marL="90170">
                        <a:lnSpc>
                          <a:spcPct val="100000"/>
                        </a:lnSpc>
                        <a:spcBef>
                          <a:spcPts val="244"/>
                        </a:spcBef>
                      </a:pPr>
                      <a:r>
                        <a:rPr sz="1400" spc="-5">
                          <a:latin typeface="Liberation Sans"/>
                          <a:cs typeface="Liberation Sans"/>
                        </a:rPr>
                        <a:t>1000</a:t>
                      </a:r>
                      <a:endParaRPr sz="1400">
                        <a:latin typeface="Liberation Sans"/>
                        <a:cs typeface="Liberation Sans"/>
                      </a:endParaRPr>
                    </a:p>
                  </a:txBody>
                  <a:tcPr marL="0" marR="0" marT="3111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vert="horz" wrap="square"/>
                    <a:lstStyle>
                      <a:defPPr/>
                    </a:lstStyle>
                    <a:p>
                      <a:pPr marL="90170">
                        <a:lnSpc>
                          <a:spcPct val="100000"/>
                        </a:lnSpc>
                        <a:spcBef>
                          <a:spcPts val="244"/>
                        </a:spcBef>
                      </a:pPr>
                      <a:r>
                        <a:rPr sz="1400" spc="-5">
                          <a:latin typeface="Liberation Sans"/>
                          <a:cs typeface="Liberation Sans"/>
                        </a:rPr>
                        <a:t>1000</a:t>
                      </a:r>
                      <a:endParaRPr sz="1400">
                        <a:latin typeface="Liberation Sans"/>
                        <a:cs typeface="Liberation Sans"/>
                      </a:endParaRPr>
                    </a:p>
                  </a:txBody>
                  <a:tcPr marL="0" marR="0" marT="31114" marB="0">
                    <a:lnL w="635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307340">
                <a:tc>
                  <a:txBody>
                    <a:bodyPr vert="horz" wrap="square"/>
                    <a:lstStyle>
                      <a:defPPr/>
                    </a:lstStyle>
                    <a:p>
                      <a:pPr marL="90170">
                        <a:lnSpc>
                          <a:spcPct val="100000"/>
                        </a:lnSpc>
                        <a:spcBef>
                          <a:spcPts val="245"/>
                        </a:spcBef>
                      </a:pPr>
                      <a:r>
                        <a:rPr sz="1400">
                          <a:latin typeface="Liberation Sans"/>
                          <a:cs typeface="Liberation Sans"/>
                        </a:rPr>
                        <a:t>2</a:t>
                      </a:r>
                      <a:endParaRPr sz="1400">
                        <a:latin typeface="Liberation Sans"/>
                        <a:cs typeface="Liberation Sans"/>
                      </a:endParaRPr>
                    </a:p>
                  </a:txBody>
                  <a:tcPr marL="0" marR="0" marT="31115" marB="0">
                    <a:lnL w="1270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vert="horz" wrap="square"/>
                    <a:lstStyle>
                      <a:defPPr/>
                    </a:lstStyle>
                    <a:p>
                      <a:pPr marL="90170">
                        <a:lnSpc>
                          <a:spcPct val="100000"/>
                        </a:lnSpc>
                        <a:spcBef>
                          <a:spcPts val="245"/>
                        </a:spcBef>
                      </a:pPr>
                      <a:r>
                        <a:rPr sz="1400" spc="-5">
                          <a:latin typeface="Liberation Sans"/>
                          <a:cs typeface="Liberation Sans"/>
                        </a:rPr>
                        <a:t>4000</a:t>
                      </a:r>
                      <a:endParaRPr sz="1400">
                        <a:latin typeface="Liberation Sans"/>
                        <a:cs typeface="Liberation Sans"/>
                      </a:endParaRPr>
                    </a:p>
                  </a:txBody>
                  <a:tcPr marL="0" marR="0" marT="311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vert="horz" wrap="square"/>
                    <a:lstStyle>
                      <a:defPPr/>
                    </a:lstStyle>
                    <a:p>
                      <a:pPr marL="90170">
                        <a:lnSpc>
                          <a:spcPct val="100000"/>
                        </a:lnSpc>
                        <a:spcBef>
                          <a:spcPts val="245"/>
                        </a:spcBef>
                      </a:pPr>
                      <a:r>
                        <a:rPr sz="1400" spc="-5">
                          <a:latin typeface="Liberation Sans"/>
                          <a:cs typeface="Liberation Sans"/>
                        </a:rPr>
                        <a:t>500</a:t>
                      </a:r>
                      <a:endParaRPr sz="1400">
                        <a:latin typeface="Liberation Sans"/>
                        <a:cs typeface="Liberation Sans"/>
                      </a:endParaRPr>
                    </a:p>
                  </a:txBody>
                  <a:tcPr marL="0" marR="0" marT="31115" marB="0">
                    <a:lnL w="635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r h="306704">
                <a:tc>
                  <a:txBody>
                    <a:bodyPr vert="horz" wrap="square"/>
                    <a:lstStyle>
                      <a:defPPr/>
                    </a:lstStyle>
                    <a:p>
                      <a:pPr marL="90170">
                        <a:lnSpc>
                          <a:spcPct val="100000"/>
                        </a:lnSpc>
                        <a:spcBef>
                          <a:spcPts val="235"/>
                        </a:spcBef>
                      </a:pPr>
                      <a:r>
                        <a:rPr sz="1400">
                          <a:latin typeface="Liberation Sans"/>
                          <a:cs typeface="Liberation Sans"/>
                        </a:rPr>
                        <a:t>3</a:t>
                      </a:r>
                      <a:endParaRPr sz="1400">
                        <a:latin typeface="Liberation Sans"/>
                        <a:cs typeface="Liberation Sans"/>
                      </a:endParaRPr>
                    </a:p>
                  </a:txBody>
                  <a:tcPr marL="0" marR="0" marT="29845" marB="0">
                    <a:lnL w="1270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vert="horz" wrap="square"/>
                    <a:lstStyle>
                      <a:defPPr/>
                    </a:lstStyle>
                    <a:p>
                      <a:pPr marL="90170">
                        <a:lnSpc>
                          <a:spcPct val="100000"/>
                        </a:lnSpc>
                        <a:spcBef>
                          <a:spcPts val="235"/>
                        </a:spcBef>
                      </a:pPr>
                      <a:r>
                        <a:rPr sz="1400" spc="-5">
                          <a:latin typeface="Liberation Sans"/>
                          <a:cs typeface="Liberation Sans"/>
                        </a:rPr>
                        <a:t>8000</a:t>
                      </a:r>
                      <a:endParaRPr sz="1400">
                        <a:latin typeface="Liberation Sans"/>
                        <a:cs typeface="Liberation Sans"/>
                      </a:endParaRPr>
                    </a:p>
                  </a:txBody>
                  <a:tcPr marL="0" marR="0" marT="298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vert="horz" wrap="square"/>
                    <a:lstStyle>
                      <a:defPPr/>
                    </a:lstStyle>
                    <a:p>
                      <a:pPr marL="90170">
                        <a:lnSpc>
                          <a:spcPct val="100000"/>
                        </a:lnSpc>
                        <a:spcBef>
                          <a:spcPts val="235"/>
                        </a:spcBef>
                      </a:pPr>
                      <a:r>
                        <a:rPr sz="1400" spc="-5">
                          <a:latin typeface="Liberation Sans"/>
                          <a:cs typeface="Liberation Sans"/>
                        </a:rPr>
                        <a:t>1000</a:t>
                      </a:r>
                      <a:endParaRPr sz="1400">
                        <a:latin typeface="Liberation Sans"/>
                        <a:cs typeface="Liberation Sans"/>
                      </a:endParaRPr>
                    </a:p>
                  </a:txBody>
                  <a:tcPr marL="0" marR="0" marT="29845" marB="0">
                    <a:lnL w="6350">
                      <a:solidFill>
                        <a:srgbClr val="000000"/>
                      </a:solidFill>
                      <a:prstDash val="solid"/>
                    </a:lnL>
                    <a:lnR w="1270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5"/>
                  </a:ext>
                </a:extLst>
              </a:tr>
              <a:tr h="307340">
                <a:tc>
                  <a:txBody>
                    <a:bodyPr vert="horz" wrap="square"/>
                    <a:lstStyle>
                      <a:defPPr/>
                    </a:lstStyle>
                    <a:p>
                      <a:pPr marL="90170">
                        <a:lnSpc>
                          <a:spcPct val="100000"/>
                        </a:lnSpc>
                        <a:spcBef>
                          <a:spcPts val="240"/>
                        </a:spcBef>
                      </a:pPr>
                      <a:r>
                        <a:rPr sz="1400">
                          <a:latin typeface="Liberation Sans"/>
                          <a:cs typeface="Liberation Sans"/>
                        </a:rPr>
                        <a:t>4</a:t>
                      </a:r>
                      <a:endParaRPr sz="1400">
                        <a:latin typeface="Liberation Sans"/>
                        <a:cs typeface="Liberation Sans"/>
                      </a:endParaRPr>
                    </a:p>
                  </a:txBody>
                  <a:tcPr marL="0" marR="0" marT="30480" marB="0">
                    <a:lnL w="12700">
                      <a:solidFill>
                        <a:srgbClr val="000000"/>
                      </a:solidFill>
                      <a:prstDash val="solid"/>
                    </a:lnL>
                    <a:lnR w="6350">
                      <a:solidFill>
                        <a:srgbClr val="000000"/>
                      </a:solidFill>
                      <a:prstDash val="solid"/>
                    </a:lnR>
                    <a:lnT w="6350">
                      <a:solidFill>
                        <a:srgbClr val="000000"/>
                      </a:solidFill>
                      <a:prstDash val="solid"/>
                    </a:lnT>
                    <a:lnB w="12700">
                      <a:solidFill>
                        <a:srgbClr val="000000"/>
                      </a:solidFill>
                      <a:prstDash val="solid"/>
                    </a:lnB>
                  </a:tcPr>
                </a:tc>
                <a:tc>
                  <a:txBody>
                    <a:bodyPr vert="horz" wrap="square"/>
                    <a:lstStyle>
                      <a:defPPr/>
                    </a:lstStyle>
                    <a:p>
                      <a:pPr marL="90170">
                        <a:lnSpc>
                          <a:spcPct val="100000"/>
                        </a:lnSpc>
                        <a:spcBef>
                          <a:spcPts val="240"/>
                        </a:spcBef>
                      </a:pPr>
                      <a:r>
                        <a:rPr sz="1400" spc="-5">
                          <a:latin typeface="Liberation Sans"/>
                          <a:cs typeface="Liberation Sans"/>
                        </a:rPr>
                        <a:t>9000</a:t>
                      </a:r>
                      <a:endParaRPr sz="1400">
                        <a:latin typeface="Liberation Sans"/>
                        <a:cs typeface="Liberation Sans"/>
                      </a:endParaRPr>
                    </a:p>
                  </a:txBody>
                  <a:tcPr marL="0" marR="0" marT="30480" marB="0">
                    <a:lnL w="6350">
                      <a:solidFill>
                        <a:srgbClr val="000000"/>
                      </a:solidFill>
                      <a:prstDash val="solid"/>
                    </a:lnL>
                    <a:lnR w="6350">
                      <a:solidFill>
                        <a:srgbClr val="000000"/>
                      </a:solidFill>
                      <a:prstDash val="solid"/>
                    </a:lnR>
                    <a:lnT w="6350">
                      <a:solidFill>
                        <a:srgbClr val="000000"/>
                      </a:solidFill>
                      <a:prstDash val="solid"/>
                    </a:lnT>
                    <a:lnB w="12700">
                      <a:solidFill>
                        <a:srgbClr val="000000"/>
                      </a:solidFill>
                      <a:prstDash val="solid"/>
                    </a:lnB>
                  </a:tcPr>
                </a:tc>
                <a:tc>
                  <a:txBody>
                    <a:bodyPr vert="horz" wrap="square"/>
                    <a:lstStyle>
                      <a:defPPr/>
                    </a:lstStyle>
                    <a:p>
                      <a:pPr marL="90170">
                        <a:lnSpc>
                          <a:spcPct val="100000"/>
                        </a:lnSpc>
                        <a:spcBef>
                          <a:spcPts val="240"/>
                        </a:spcBef>
                      </a:pPr>
                      <a:r>
                        <a:rPr sz="1400" spc="-5">
                          <a:latin typeface="Liberation Sans"/>
                          <a:cs typeface="Liberation Sans"/>
                        </a:rPr>
                        <a:t>1000</a:t>
                      </a:r>
                      <a:endParaRPr sz="1400">
                        <a:latin typeface="Liberation Sans"/>
                        <a:cs typeface="Liberation Sans"/>
                      </a:endParaRPr>
                    </a:p>
                  </a:txBody>
                  <a:tcPr marL="0" marR="0" marT="30480" marB="0">
                    <a:lnL w="635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tcPr>
                </a:tc>
                <a:extLst>
                  <a:ext uri="{0D108BD9-81ED-4DB2-BD59-A6C34878D82A}">
                    <a16:rowId xmlns:a16="http://schemas.microsoft.com/office/drawing/2014/main" val="10006"/>
                  </a:ext>
                </a:extLst>
              </a:tr>
            </a:tbl>
          </a:graphicData>
        </a:graphic>
      </p:graphicFrame>
      <p:sp>
        <p:nvSpPr>
          <p:cNvPr id="43" name="object 30">
            <a:extLst>
              <a:ext uri="{FF2B5EF4-FFF2-40B4-BE49-F238E27FC236}">
                <a16:creationId xmlns:a16="http://schemas.microsoft.com/office/drawing/2014/main" id="{F2C8CADE-DC5B-4829-944B-4C9BF1E7F553}"/>
              </a:ext>
            </a:extLst>
          </p:cNvPr>
          <p:cNvSpPr txBox="1"/>
          <p:nvPr/>
        </p:nvSpPr>
        <p:spPr>
          <a:xfrm>
            <a:off x="1809262" y="5550895"/>
            <a:ext cx="1600200" cy="304800"/>
          </a:xfrm>
          <a:prstGeom prst="rect">
            <a:avLst/>
          </a:prstGeom>
          <a:solidFill>
            <a:srgbClr val="BADFE2"/>
          </a:solidFill>
          <a:ln w="25518">
            <a:solidFill>
              <a:srgbClr val="88A3A6"/>
            </a:solidFill>
          </a:ln>
        </p:spPr>
        <p:txBody>
          <a:bodyPr vert="horz" wrap="square" lIns="0" tIns="15240" rIns="0" bIns="0" rtlCol="0">
            <a:spAutoFit/>
          </a:bodyPr>
          <a:lstStyle>
            <a:defPPr>
              <a:defRPr lang="en-US"/>
            </a:defPPr>
          </a:lstStyle>
          <a:p>
            <a:pPr algn="ctr">
              <a:lnSpc>
                <a:spcPct val="100000"/>
              </a:lnSpc>
              <a:spcBef>
                <a:spcPts val="120"/>
              </a:spcBef>
            </a:pPr>
            <a:r>
              <a:rPr sz="1800" spc="-5">
                <a:latin typeface="Liberation Sans"/>
                <a:cs typeface="Liberation Sans"/>
              </a:rPr>
              <a:t>100</a:t>
            </a:r>
            <a:endParaRPr sz="1800">
              <a:latin typeface="Liberation Sans"/>
              <a:cs typeface="Liberation Sans"/>
            </a:endParaRPr>
          </a:p>
        </p:txBody>
      </p:sp>
      <p:sp>
        <p:nvSpPr>
          <p:cNvPr id="44" name="object 31">
            <a:extLst>
              <a:ext uri="{FF2B5EF4-FFF2-40B4-BE49-F238E27FC236}">
                <a16:creationId xmlns:a16="http://schemas.microsoft.com/office/drawing/2014/main" id="{79BA7601-227F-4F83-BB04-5D820EACD179}"/>
              </a:ext>
            </a:extLst>
          </p:cNvPr>
          <p:cNvSpPr txBox="1"/>
          <p:nvPr/>
        </p:nvSpPr>
        <p:spPr>
          <a:xfrm>
            <a:off x="6225052" y="4943835"/>
            <a:ext cx="159385"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a:latin typeface="Liberation Sans"/>
                <a:cs typeface="Liberation Sans"/>
              </a:rPr>
              <a:t>+</a:t>
            </a:r>
            <a:endParaRPr sz="1800">
              <a:latin typeface="Liberation Sans"/>
              <a:cs typeface="Liberation Sans"/>
            </a:endParaRPr>
          </a:p>
        </p:txBody>
      </p:sp>
      <p:sp>
        <p:nvSpPr>
          <p:cNvPr id="45" name="object 32">
            <a:extLst>
              <a:ext uri="{FF2B5EF4-FFF2-40B4-BE49-F238E27FC236}">
                <a16:creationId xmlns:a16="http://schemas.microsoft.com/office/drawing/2014/main" id="{D9B64D01-9AEC-41B7-9FF2-1271CFDED689}"/>
              </a:ext>
            </a:extLst>
          </p:cNvPr>
          <p:cNvSpPr txBox="1"/>
          <p:nvPr/>
        </p:nvSpPr>
        <p:spPr>
          <a:xfrm>
            <a:off x="9581662" y="4059915"/>
            <a:ext cx="539115" cy="1062990"/>
          </a:xfrm>
          <a:prstGeom prst="rect">
            <a:avLst/>
          </a:prstGeom>
        </p:spPr>
        <p:txBody>
          <a:bodyPr vert="horz" wrap="square" lIns="0" tIns="12700" rIns="0" bIns="0" rtlCol="0">
            <a:spAutoFit/>
          </a:bodyPr>
          <a:lstStyle>
            <a:defPPr>
              <a:defRPr lang="en-US"/>
            </a:defPPr>
          </a:lstStyle>
          <a:p>
            <a:pPr marL="12700">
              <a:lnSpc>
                <a:spcPts val="1980"/>
              </a:lnSpc>
              <a:spcBef>
                <a:spcPts val="100"/>
              </a:spcBef>
            </a:pPr>
            <a:r>
              <a:rPr sz="1800" spc="-10">
                <a:latin typeface="Liberation Sans"/>
                <a:cs typeface="Liberation Sans"/>
              </a:rPr>
              <a:t>4500</a:t>
            </a:r>
            <a:endParaRPr sz="1800">
              <a:latin typeface="Liberation Sans"/>
              <a:cs typeface="Liberation Sans"/>
            </a:endParaRPr>
          </a:p>
          <a:p>
            <a:pPr marL="12700">
              <a:lnSpc>
                <a:spcPts val="1980"/>
              </a:lnSpc>
            </a:pPr>
            <a:r>
              <a:rPr sz="1800" spc="-10">
                <a:latin typeface="Liberation Sans"/>
                <a:cs typeface="Liberation Sans"/>
              </a:rPr>
              <a:t>4000</a:t>
            </a:r>
            <a:endParaRPr sz="1800">
              <a:latin typeface="Liberation Sans"/>
              <a:cs typeface="Liberation Sans"/>
            </a:endParaRPr>
          </a:p>
          <a:p>
            <a:pPr marL="20320">
              <a:lnSpc>
                <a:spcPts val="2039"/>
              </a:lnSpc>
              <a:spcBef>
                <a:spcPts val="130"/>
              </a:spcBef>
            </a:pPr>
            <a:r>
              <a:rPr sz="1800" spc="-15">
                <a:latin typeface="Liberation Sans"/>
                <a:cs typeface="Liberation Sans"/>
              </a:rPr>
              <a:t>3</a:t>
            </a:r>
            <a:r>
              <a:rPr sz="1800" spc="-5">
                <a:latin typeface="Liberation Sans"/>
                <a:cs typeface="Liberation Sans"/>
              </a:rPr>
              <a:t>0</a:t>
            </a:r>
            <a:r>
              <a:rPr sz="1800" spc="-15">
                <a:latin typeface="Liberation Sans"/>
                <a:cs typeface="Liberation Sans"/>
              </a:rPr>
              <a:t>0</a:t>
            </a:r>
            <a:r>
              <a:rPr sz="1800">
                <a:latin typeface="Liberation Sans"/>
                <a:cs typeface="Liberation Sans"/>
              </a:rPr>
              <a:t>0</a:t>
            </a:r>
            <a:endParaRPr sz="1800">
              <a:latin typeface="Liberation Sans"/>
              <a:cs typeface="Liberation Sans"/>
            </a:endParaRPr>
          </a:p>
          <a:p>
            <a:pPr marL="12700">
              <a:lnSpc>
                <a:spcPts val="2039"/>
              </a:lnSpc>
            </a:pPr>
            <a:r>
              <a:rPr sz="1800" spc="-10">
                <a:latin typeface="Liberation Sans"/>
                <a:cs typeface="Liberation Sans"/>
              </a:rPr>
              <a:t>2000</a:t>
            </a:r>
            <a:endParaRPr sz="1800">
              <a:latin typeface="Liberation Sans"/>
              <a:cs typeface="Liberation Sans"/>
            </a:endParaRPr>
          </a:p>
        </p:txBody>
      </p:sp>
    </p:spTree>
    <p:extLst>
      <p:ext uri="{BB962C8B-B14F-4D97-AF65-F5344CB8AC3E}">
        <p14:creationId xmlns:p14="http://schemas.microsoft.com/office/powerpoint/2010/main" val="31185544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0" name="Picture 9">
            <a:extLst>
              <a:ext uri="{FF2B5EF4-FFF2-40B4-BE49-F238E27FC236}">
                <a16:creationId xmlns:a16="http://schemas.microsoft.com/office/drawing/2014/main" id="{DD124879-D10B-4CFE-BB8C-FF642DDCFFD4}"/>
              </a:ext>
            </a:extLst>
          </p:cNvPr>
          <p:cNvPicPr>
            <a:picLocks noChangeAspect="1"/>
          </p:cNvPicPr>
          <p:nvPr/>
        </p:nvPicPr>
        <p:blipFill>
          <a:blip r:embed="rId3"/>
          <a:srcRect t="17640" r="56500" b="9911"/>
          <a:stretch>
            <a:fillRect/>
          </a:stretch>
        </p:blipFill>
        <p:spPr>
          <a:xfrm>
            <a:off x="4253244" y="123921"/>
            <a:ext cx="7062176" cy="6612893"/>
          </a:xfrm>
          <a:prstGeom prst="rect">
            <a:avLst/>
          </a:prstGeom>
        </p:spPr>
      </p:pic>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object 2">
            <a:extLst>
              <a:ext uri="{FF2B5EF4-FFF2-40B4-BE49-F238E27FC236}">
                <a16:creationId xmlns:a16="http://schemas.microsoft.com/office/drawing/2014/main" id="{2AC54964-8E6B-4E3A-93C9-46165AE9AC92}"/>
              </a:ext>
            </a:extLst>
          </p:cNvPr>
          <p:cNvSpPr txBox="1">
            <a:spLocks noGrp="1"/>
          </p:cNvSpPr>
          <p:nvPr>
            <p:ph type="title"/>
          </p:nvPr>
        </p:nvSpPr>
        <p:spPr>
          <a:xfrm>
            <a:off x="284321" y="463477"/>
            <a:ext cx="10688479" cy="689932"/>
          </a:xfrm>
          <a:prstGeom prst="rect">
            <a:avLst/>
          </a:prstGeom>
        </p:spPr>
        <p:txBody>
          <a:bodyPr vert="horz" wrap="square" lIns="0" tIns="12700" rIns="0" bIns="0" rtlCol="0">
            <a:spAutoFit/>
          </a:bodyPr>
          <a:lstStyle>
            <a:defPPr/>
          </a:lstStyle>
          <a:p>
            <a:pPr marL="12700">
              <a:lnSpc>
                <a:spcPct val="100000"/>
              </a:lnSpc>
              <a:spcBef>
                <a:spcPts val="100"/>
              </a:spcBef>
              <a:tabLst>
                <a:tab pos="2496820"/>
              </a:tabLst>
            </a:pPr>
            <a:r>
              <a:rPr lang="en-US" b="1" spc="-5">
                <a:effectLst>
                  <a:outerShdw blurRad="38100" dist="38100" dir="2700000" algn="tl">
                    <a:srgbClr val="000000">
                      <a:alpha val="43137"/>
                    </a:srgbClr>
                  </a:outerShdw>
                </a:effectLst>
              </a:rPr>
              <a:t>XV6 – bootasm.S</a:t>
            </a:r>
            <a:endParaRPr b="1" spc="-5">
              <a:effectLst>
                <a:outerShdw blurRad="38100" dist="38100" dir="2700000" algn="tl">
                  <a:srgbClr val="000000">
                    <a:alpha val="43137"/>
                  </a:srgbClr>
                </a:outerShdw>
              </a:effectLst>
            </a:endParaRPr>
          </a:p>
        </p:txBody>
      </p:sp>
      <p:sp>
        <p:nvSpPr>
          <p:cNvPr id="40" name="object 26">
            <a:extLst>
              <a:ext uri="{FF2B5EF4-FFF2-40B4-BE49-F238E27FC236}">
                <a16:creationId xmlns:a16="http://schemas.microsoft.com/office/drawing/2014/main" id="{7C2E3A18-433E-46E7-AFF1-E78040FB0E15}"/>
              </a:ext>
            </a:extLst>
          </p:cNvPr>
          <p:cNvSpPr txBox="1"/>
          <p:nvPr/>
        </p:nvSpPr>
        <p:spPr>
          <a:xfrm>
            <a:off x="3519170" y="1927859"/>
            <a:ext cx="84455" cy="269240"/>
          </a:xfrm>
          <a:prstGeom prst="rect">
            <a:avLst/>
          </a:prstGeom>
        </p:spPr>
        <p:txBody>
          <a:bodyPr vert="horz" wrap="square" lIns="0" tIns="12700" rIns="0" bIns="0" rtlCol="0">
            <a:spAutoFit/>
          </a:bodyPr>
          <a:lstStyle>
            <a:defPPr>
              <a:defRPr lang="en-US"/>
            </a:defPPr>
          </a:lstStyle>
          <a:p>
            <a:pPr>
              <a:lnSpc>
                <a:spcPct val="100000"/>
              </a:lnSpc>
              <a:spcBef>
                <a:spcPts val="100"/>
              </a:spcBef>
            </a:pPr>
            <a:r>
              <a:rPr sz="1600">
                <a:latin typeface="Liberation Sans"/>
                <a:cs typeface="Liberation Sans"/>
              </a:rPr>
              <a:t>•</a:t>
            </a:r>
            <a:endParaRPr sz="1600">
              <a:latin typeface="Liberation Sans"/>
              <a:cs typeface="Liberation Sans"/>
            </a:endParaRPr>
          </a:p>
        </p:txBody>
      </p:sp>
      <p:sp>
        <p:nvSpPr>
          <p:cNvPr id="5" name="TextBox 4">
            <a:extLst>
              <a:ext uri="{FF2B5EF4-FFF2-40B4-BE49-F238E27FC236}">
                <a16:creationId xmlns:a16="http://schemas.microsoft.com/office/drawing/2014/main" id="{31C3948A-7808-4561-89C6-AFF4F8087064}"/>
              </a:ext>
            </a:extLst>
          </p:cNvPr>
          <p:cNvSpPr txBox="1"/>
          <p:nvPr/>
        </p:nvSpPr>
        <p:spPr>
          <a:xfrm>
            <a:off x="758463" y="1205235"/>
            <a:ext cx="3490279"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IN" b="0" i="0">
                <a:solidFill>
                  <a:srgbClr val="555555"/>
                </a:solidFill>
                <a:effectLst/>
              </a:rPr>
              <a:t>zero previous data segment registers and other related registers.</a:t>
            </a:r>
            <a:endParaRPr lang="en-US"/>
          </a:p>
        </p:txBody>
      </p:sp>
      <p:sp>
        <p:nvSpPr>
          <p:cNvPr id="6" name="TextBox 5">
            <a:extLst>
              <a:ext uri="{FF2B5EF4-FFF2-40B4-BE49-F238E27FC236}">
                <a16:creationId xmlns:a16="http://schemas.microsoft.com/office/drawing/2014/main" id="{CC2EB57E-C879-4D55-8008-595767C0F93E}"/>
              </a:ext>
            </a:extLst>
          </p:cNvPr>
          <p:cNvSpPr txBox="1"/>
          <p:nvPr/>
        </p:nvSpPr>
        <p:spPr>
          <a:xfrm>
            <a:off x="722255" y="2750208"/>
            <a:ext cx="3490279" cy="203132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b="0" i="0">
                <a:solidFill>
                  <a:srgbClr val="555555"/>
                </a:solidFill>
                <a:effectLst/>
              </a:rPr>
              <a:t>Then we ENABLE A20.</a:t>
            </a:r>
          </a:p>
          <a:p>
            <a:pPr algn="ctr"/>
            <a:r>
              <a:rPr lang="en-IN" b="0" i="0">
                <a:solidFill>
                  <a:srgbClr val="555555"/>
                </a:solidFill>
                <a:effectLst/>
              </a:rPr>
              <a:t>As we are in real mode, the ability of addressing is 20-bit address.</a:t>
            </a:r>
          </a:p>
          <a:p>
            <a:pPr algn="ctr"/>
            <a:endParaRPr lang="en-IN" b="0" i="0">
              <a:solidFill>
                <a:srgbClr val="555555"/>
              </a:solidFill>
              <a:effectLst/>
            </a:endParaRPr>
          </a:p>
          <a:p>
            <a:pPr algn="ctr"/>
            <a:r>
              <a:rPr lang="en-IN" b="0" i="0">
                <a:solidFill>
                  <a:srgbClr val="555555"/>
                </a:solidFill>
                <a:effectLst/>
              </a:rPr>
              <a:t>To enable 32-bit addressing. We need to send 2 binary code to the computer to enable A20.</a:t>
            </a:r>
            <a:endParaRPr lang="en-US"/>
          </a:p>
        </p:txBody>
      </p:sp>
      <p:sp>
        <p:nvSpPr>
          <p:cNvPr id="20" name="TextBox 19">
            <a:extLst>
              <a:ext uri="{FF2B5EF4-FFF2-40B4-BE49-F238E27FC236}">
                <a16:creationId xmlns:a16="http://schemas.microsoft.com/office/drawing/2014/main" id="{D721C9F0-9FAB-4057-8F44-0FAEA41AB61D}"/>
              </a:ext>
            </a:extLst>
          </p:cNvPr>
          <p:cNvSpPr txBox="1"/>
          <p:nvPr/>
        </p:nvSpPr>
        <p:spPr>
          <a:xfrm>
            <a:off x="284321" y="5334642"/>
            <a:ext cx="3968923"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In real mode, CS and IP is combined to find the physical address, which we call this is segment address. </a:t>
            </a:r>
          </a:p>
        </p:txBody>
      </p:sp>
    </p:spTree>
    <p:extLst>
      <p:ext uri="{BB962C8B-B14F-4D97-AF65-F5344CB8AC3E}">
        <p14:creationId xmlns:p14="http://schemas.microsoft.com/office/powerpoint/2010/main" val="25113968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14" name="object 4">
            <a:extLst>
              <a:ext uri="{FF2B5EF4-FFF2-40B4-BE49-F238E27FC236}">
                <a16:creationId xmlns:a16="http://schemas.microsoft.com/office/drawing/2014/main" id="{66F8DE87-9827-4E1E-9E30-7FCBEEB8075D}"/>
              </a:ext>
            </a:extLst>
          </p:cNvPr>
          <p:cNvGrpSpPr/>
          <p:nvPr/>
        </p:nvGrpSpPr>
        <p:grpSpPr>
          <a:xfrm>
            <a:off x="295252" y="129186"/>
            <a:ext cx="10490937" cy="6607628"/>
            <a:chOff x="447447" y="1590447"/>
            <a:chExt cx="8220075" cy="4725035"/>
          </a:xfrm>
        </p:grpSpPr>
        <p:sp>
          <p:nvSpPr>
            <p:cNvPr id="15" name="object 5">
              <a:extLst>
                <a:ext uri="{FF2B5EF4-FFF2-40B4-BE49-F238E27FC236}">
                  <a16:creationId xmlns:a16="http://schemas.microsoft.com/office/drawing/2014/main" id="{5E8BF964-21B6-46CA-8569-0777356A7573}"/>
                </a:ext>
              </a:extLst>
            </p:cNvPr>
            <p:cNvSpPr/>
            <p:nvPr/>
          </p:nvSpPr>
          <p:spPr>
            <a:xfrm>
              <a:off x="499149" y="1600200"/>
              <a:ext cx="3487014" cy="2438521"/>
            </a:xfrm>
            <a:prstGeom prst="rect">
              <a:avLst/>
            </a:prstGeom>
            <a:blipFill>
              <a:blip r:embed="rId2"/>
              <a:stretch>
                <a:fillRect/>
              </a:stretch>
            </a:blipFill>
          </p:spPr>
          <p:txBody>
            <a:bodyPr wrap="square" lIns="0" tIns="0" rIns="0" bIns="0" rtlCol="0"/>
            <a:lstStyle>
              <a:defPPr>
                <a:defRPr lang="en-US"/>
              </a:defPPr>
            </a:lstStyle>
            <a:p>
              <a:pPr/>
              <a:endParaRPr/>
            </a:p>
          </p:txBody>
        </p:sp>
        <p:sp>
          <p:nvSpPr>
            <p:cNvPr id="16" name="object 6">
              <a:extLst>
                <a:ext uri="{FF2B5EF4-FFF2-40B4-BE49-F238E27FC236}">
                  <a16:creationId xmlns:a16="http://schemas.microsoft.com/office/drawing/2014/main" id="{2FA93E53-AE76-48F0-93F7-EB4711FE561C}"/>
                </a:ext>
              </a:extLst>
            </p:cNvPr>
            <p:cNvSpPr/>
            <p:nvPr/>
          </p:nvSpPr>
          <p:spPr>
            <a:xfrm>
              <a:off x="452120" y="1595120"/>
              <a:ext cx="3591560" cy="2485390"/>
            </a:xfrm>
            <a:custGeom>
              <a:rect l="l" t="t" r="r" b="b"/>
              <a:pathLst>
                <a:path w="3591560" h="2485390">
                  <a:moveTo>
                    <a:pt x="0" y="0"/>
                  </a:moveTo>
                  <a:lnTo>
                    <a:pt x="3591559" y="0"/>
                  </a:lnTo>
                  <a:lnTo>
                    <a:pt x="3591559" y="2485390"/>
                  </a:lnTo>
                  <a:lnTo>
                    <a:pt x="0" y="2485390"/>
                  </a:lnTo>
                  <a:lnTo>
                    <a:pt x="0" y="0"/>
                  </a:lnTo>
                  <a:close/>
                </a:path>
              </a:pathLst>
            </a:custGeom>
            <a:ln w="9344">
              <a:solidFill>
                <a:srgbClr val="000000"/>
              </a:solidFill>
            </a:ln>
          </p:spPr>
          <p:txBody>
            <a:bodyPr wrap="square" lIns="0" tIns="0" rIns="0" bIns="0" rtlCol="0"/>
            <a:lstStyle>
              <a:defPPr>
                <a:defRPr lang="en-US"/>
              </a:defPPr>
            </a:lstStyle>
            <a:p>
              <a:pPr/>
              <a:endParaRPr/>
            </a:p>
          </p:txBody>
        </p:sp>
        <p:sp>
          <p:nvSpPr>
            <p:cNvPr id="17" name="object 7">
              <a:extLst>
                <a:ext uri="{FF2B5EF4-FFF2-40B4-BE49-F238E27FC236}">
                  <a16:creationId xmlns:a16="http://schemas.microsoft.com/office/drawing/2014/main" id="{3962925B-45AC-4D3A-9B16-9154995298A7}"/>
                </a:ext>
              </a:extLst>
            </p:cNvPr>
            <p:cNvSpPr/>
            <p:nvPr/>
          </p:nvSpPr>
          <p:spPr>
            <a:xfrm>
              <a:off x="1524000" y="3657600"/>
              <a:ext cx="5086350" cy="2647950"/>
            </a:xfrm>
            <a:prstGeom prst="rect">
              <a:avLst/>
            </a:prstGeom>
            <a:blipFill>
              <a:blip r:embed="rId3"/>
              <a:stretch>
                <a:fillRect/>
              </a:stretch>
            </a:blipFill>
          </p:spPr>
          <p:txBody>
            <a:bodyPr wrap="square" lIns="0" tIns="0" rIns="0" bIns="0" rtlCol="0"/>
            <a:lstStyle>
              <a:defPPr>
                <a:defRPr lang="en-US"/>
              </a:defPPr>
            </a:lstStyle>
            <a:p>
              <a:pPr/>
              <a:endParaRPr/>
            </a:p>
          </p:txBody>
        </p:sp>
        <p:sp>
          <p:nvSpPr>
            <p:cNvPr id="18" name="object 8">
              <a:extLst>
                <a:ext uri="{FF2B5EF4-FFF2-40B4-BE49-F238E27FC236}">
                  <a16:creationId xmlns:a16="http://schemas.microsoft.com/office/drawing/2014/main" id="{4BB0AF5C-78D9-4346-BC04-78769CBFA4D1}"/>
                </a:ext>
              </a:extLst>
            </p:cNvPr>
            <p:cNvSpPr/>
            <p:nvPr/>
          </p:nvSpPr>
          <p:spPr>
            <a:xfrm>
              <a:off x="1518919" y="3652520"/>
              <a:ext cx="5096510" cy="2658110"/>
            </a:xfrm>
            <a:custGeom>
              <a:rect l="l" t="t" r="r" b="b"/>
              <a:pathLst>
                <a:path w="5096509" h="2658110">
                  <a:moveTo>
                    <a:pt x="0" y="0"/>
                  </a:moveTo>
                  <a:lnTo>
                    <a:pt x="5096509" y="0"/>
                  </a:lnTo>
                  <a:lnTo>
                    <a:pt x="5096509" y="2658110"/>
                  </a:lnTo>
                  <a:lnTo>
                    <a:pt x="0" y="2658110"/>
                  </a:lnTo>
                  <a:lnTo>
                    <a:pt x="0" y="0"/>
                  </a:lnTo>
                  <a:close/>
                </a:path>
              </a:pathLst>
            </a:custGeom>
            <a:ln w="9344">
              <a:solidFill>
                <a:srgbClr val="000000"/>
              </a:solidFill>
            </a:ln>
          </p:spPr>
          <p:txBody>
            <a:bodyPr wrap="square" lIns="0" tIns="0" rIns="0" bIns="0" rtlCol="0"/>
            <a:lstStyle>
              <a:defPPr>
                <a:defRPr lang="en-US"/>
              </a:defPPr>
            </a:lstStyle>
            <a:p>
              <a:pPr/>
              <a:endParaRPr/>
            </a:p>
          </p:txBody>
        </p:sp>
        <p:sp>
          <p:nvSpPr>
            <p:cNvPr id="19" name="object 9">
              <a:extLst>
                <a:ext uri="{FF2B5EF4-FFF2-40B4-BE49-F238E27FC236}">
                  <a16:creationId xmlns:a16="http://schemas.microsoft.com/office/drawing/2014/main" id="{3D12775B-A86F-45D6-AC85-461EC28E6048}"/>
                </a:ext>
              </a:extLst>
            </p:cNvPr>
            <p:cNvSpPr/>
            <p:nvPr/>
          </p:nvSpPr>
          <p:spPr>
            <a:xfrm>
              <a:off x="4343400" y="2132330"/>
              <a:ext cx="4229722" cy="829310"/>
            </a:xfrm>
            <a:prstGeom prst="rect">
              <a:avLst/>
            </a:prstGeom>
            <a:blipFill>
              <a:blip r:embed="rId4"/>
              <a:stretch>
                <a:fillRect/>
              </a:stretch>
            </a:blipFill>
          </p:spPr>
          <p:txBody>
            <a:bodyPr wrap="square" lIns="0" tIns="0" rIns="0" bIns="0" rtlCol="0"/>
            <a:lstStyle>
              <a:defPPr>
                <a:defRPr lang="en-US"/>
              </a:defPPr>
            </a:lstStyle>
            <a:p>
              <a:pPr/>
              <a:endParaRPr/>
            </a:p>
          </p:txBody>
        </p:sp>
        <p:sp>
          <p:nvSpPr>
            <p:cNvPr id="20" name="object 10">
              <a:extLst>
                <a:ext uri="{FF2B5EF4-FFF2-40B4-BE49-F238E27FC236}">
                  <a16:creationId xmlns:a16="http://schemas.microsoft.com/office/drawing/2014/main" id="{ADEEC6F4-E9C8-41DE-AEC3-AE08B8C19EF1}"/>
                </a:ext>
              </a:extLst>
            </p:cNvPr>
            <p:cNvSpPr/>
            <p:nvPr/>
          </p:nvSpPr>
          <p:spPr>
            <a:xfrm>
              <a:off x="4338319" y="2128520"/>
              <a:ext cx="4324350" cy="838200"/>
            </a:xfrm>
            <a:custGeom>
              <a:rect l="l" t="t" r="r" b="b"/>
              <a:pathLst>
                <a:path w="4324350" h="838200">
                  <a:moveTo>
                    <a:pt x="0" y="0"/>
                  </a:moveTo>
                  <a:lnTo>
                    <a:pt x="4324350" y="0"/>
                  </a:lnTo>
                  <a:lnTo>
                    <a:pt x="4324350" y="838200"/>
                  </a:lnTo>
                  <a:lnTo>
                    <a:pt x="0" y="838200"/>
                  </a:lnTo>
                  <a:lnTo>
                    <a:pt x="0" y="0"/>
                  </a:lnTo>
                  <a:close/>
                </a:path>
              </a:pathLst>
            </a:custGeom>
            <a:ln w="9344">
              <a:solidFill>
                <a:srgbClr val="000000"/>
              </a:solidFill>
            </a:ln>
          </p:spPr>
          <p:txBody>
            <a:bodyPr wrap="square" lIns="0" tIns="0" rIns="0" bIns="0" rtlCol="0"/>
            <a:lstStyle>
              <a:defPPr>
                <a:defRPr lang="en-US"/>
              </a:defPPr>
            </a:lstStyle>
            <a:p>
              <a:pPr/>
              <a:endParaRPr/>
            </a:p>
          </p:txBody>
        </p:sp>
      </p:grpSp>
      <p:sp>
        <p:nvSpPr>
          <p:cNvPr id="47" name="Rectangle 46">
            <a:extLst>
              <a:ext uri="{FF2B5EF4-FFF2-40B4-BE49-F238E27FC236}">
                <a16:creationId xmlns:a16="http://schemas.microsoft.com/office/drawing/2014/main" id="{155F7920-28F4-48E6-81BC-48EDF169C327}"/>
              </a:ext>
            </a:extLst>
          </p:cNvPr>
          <p:cNvSpPr/>
          <p:nvPr/>
        </p:nvSpPr>
        <p:spPr>
          <a:xfrm>
            <a:off x="6300387" y="2238649"/>
            <a:ext cx="5099810" cy="769441"/>
          </a:xfrm>
          <a:prstGeom prst="rect">
            <a:avLst/>
          </a:prstGeom>
        </p:spPr>
        <p:txBody>
          <a:bodyPr wrap="square">
            <a:spAutoFit/>
          </a:bodyPr>
          <a:lstStyle>
            <a:defPPr>
              <a:defRPr lang="en-US"/>
            </a:defPPr>
          </a:lstStyle>
          <a:p>
            <a:pPr/>
            <a:r>
              <a:rPr lang="en-US" sz="4400" spc="-5"/>
              <a:t>Segment Descriptor</a:t>
            </a:r>
            <a:endParaRPr lang="en-US" sz="4400" b="1">
              <a:effectLst>
                <a:outerShdw blurRad="38100" dist="38100" dir="2700000" algn="tl">
                  <a:srgbClr val="000000">
                    <a:alpha val="43137"/>
                  </a:srgbClr>
                </a:outerShdw>
              </a:effectLst>
            </a:endParaRP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28850838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1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spc="-5"/>
              <a:t>GDT</a:t>
            </a:r>
            <a:endParaRPr lang="en-US" sz="4400" b="1">
              <a:effectLst>
                <a:outerShdw blurRad="38100" dist="38100" dir="2700000" algn="tl">
                  <a:srgbClr val="000000">
                    <a:alpha val="43137"/>
                  </a:srgbClr>
                </a:outerShdw>
              </a:effectLst>
            </a:endParaRP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grpSp>
        <p:nvGrpSpPr>
          <p:cNvPr id="17" name="object 6">
            <a:extLst>
              <a:ext uri="{FF2B5EF4-FFF2-40B4-BE49-F238E27FC236}">
                <a16:creationId xmlns:a16="http://schemas.microsoft.com/office/drawing/2014/main" id="{5BF4A8AD-ACD0-4591-B808-49910DBB05A3}"/>
              </a:ext>
            </a:extLst>
          </p:cNvPr>
          <p:cNvGrpSpPr/>
          <p:nvPr/>
        </p:nvGrpSpPr>
        <p:grpSpPr>
          <a:xfrm>
            <a:off x="3270648" y="4452936"/>
            <a:ext cx="2219325" cy="466725"/>
            <a:chOff x="1366837" y="4110037"/>
            <a:chExt cx="2219325" cy="466725"/>
          </a:xfrm>
        </p:grpSpPr>
        <p:sp>
          <p:nvSpPr>
            <p:cNvPr id="18" name="object 7">
              <a:extLst>
                <a:ext uri="{FF2B5EF4-FFF2-40B4-BE49-F238E27FC236}">
                  <a16:creationId xmlns:a16="http://schemas.microsoft.com/office/drawing/2014/main" id="{83507184-C3A5-43FC-A6C3-2176B1F6698A}"/>
                </a:ext>
              </a:extLst>
            </p:cNvPr>
            <p:cNvSpPr/>
            <p:nvPr/>
          </p:nvSpPr>
          <p:spPr>
            <a:xfrm>
              <a:off x="1371600" y="4114800"/>
              <a:ext cx="2209800" cy="457200"/>
            </a:xfrm>
            <a:custGeom>
              <a:rect l="l" t="t" r="r" b="b"/>
              <a:pathLst>
                <a:path w="2209800" h="457200">
                  <a:moveTo>
                    <a:pt x="2209800" y="0"/>
                  </a:moveTo>
                  <a:lnTo>
                    <a:pt x="0" y="0"/>
                  </a:lnTo>
                  <a:lnTo>
                    <a:pt x="0" y="457200"/>
                  </a:lnTo>
                  <a:lnTo>
                    <a:pt x="2209800" y="457200"/>
                  </a:lnTo>
                  <a:close/>
                </a:path>
              </a:pathLst>
            </a:custGeom>
            <a:solidFill>
              <a:srgbClr val="BADFE2"/>
            </a:solidFill>
          </p:spPr>
          <p:txBody>
            <a:bodyPr wrap="square" lIns="0" tIns="0" rIns="0" bIns="0" rtlCol="0"/>
            <a:lstStyle>
              <a:defPPr>
                <a:defRPr lang="en-US"/>
              </a:defPPr>
            </a:lstStyle>
            <a:p>
              <a:pPr/>
              <a:endParaRPr/>
            </a:p>
          </p:txBody>
        </p:sp>
        <p:sp>
          <p:nvSpPr>
            <p:cNvPr id="19" name="object 8">
              <a:extLst>
                <a:ext uri="{FF2B5EF4-FFF2-40B4-BE49-F238E27FC236}">
                  <a16:creationId xmlns:a16="http://schemas.microsoft.com/office/drawing/2014/main" id="{13F261B8-8424-4C8B-A9A0-AB4D1E95B0B0}"/>
                </a:ext>
              </a:extLst>
            </p:cNvPr>
            <p:cNvSpPr/>
            <p:nvPr/>
          </p:nvSpPr>
          <p:spPr>
            <a:xfrm>
              <a:off x="1371600" y="4114800"/>
              <a:ext cx="2209800" cy="457200"/>
            </a:xfrm>
            <a:custGeom>
              <a:rect l="l" t="t" r="r" b="b"/>
              <a:pathLst>
                <a:path w="2209800" h="457200">
                  <a:moveTo>
                    <a:pt x="1104900" y="457200"/>
                  </a:moveTo>
                  <a:lnTo>
                    <a:pt x="0" y="457200"/>
                  </a:lnTo>
                  <a:lnTo>
                    <a:pt x="0" y="0"/>
                  </a:lnTo>
                  <a:lnTo>
                    <a:pt x="2209800" y="0"/>
                  </a:lnTo>
                  <a:lnTo>
                    <a:pt x="2209800" y="457200"/>
                  </a:lnTo>
                  <a:lnTo>
                    <a:pt x="1104900" y="457200"/>
                  </a:lnTo>
                  <a:close/>
                </a:path>
                <a:path w="2209800" h="457200">
                  <a:moveTo>
                    <a:pt x="1447800" y="0"/>
                  </a:moveTo>
                  <a:lnTo>
                    <a:pt x="1447800" y="457200"/>
                  </a:lnTo>
                </a:path>
              </a:pathLst>
            </a:custGeom>
            <a:ln w="9344">
              <a:solidFill>
                <a:srgbClr val="000000"/>
              </a:solidFill>
            </a:ln>
          </p:spPr>
          <p:txBody>
            <a:bodyPr wrap="square" lIns="0" tIns="0" rIns="0" bIns="0" rtlCol="0"/>
            <a:lstStyle>
              <a:defPPr>
                <a:defRPr lang="en-US"/>
              </a:defPPr>
            </a:lstStyle>
            <a:p>
              <a:pPr/>
              <a:endParaRPr/>
            </a:p>
          </p:txBody>
        </p:sp>
      </p:grpSp>
      <p:sp>
        <p:nvSpPr>
          <p:cNvPr id="20" name="object 9">
            <a:extLst>
              <a:ext uri="{FF2B5EF4-FFF2-40B4-BE49-F238E27FC236}">
                <a16:creationId xmlns:a16="http://schemas.microsoft.com/office/drawing/2014/main" id="{8B0AB700-D8B4-4F94-AB4E-9BEE1776C5A5}"/>
              </a:ext>
            </a:extLst>
          </p:cNvPr>
          <p:cNvSpPr txBox="1"/>
          <p:nvPr/>
        </p:nvSpPr>
        <p:spPr>
          <a:xfrm>
            <a:off x="5410281" y="4949189"/>
            <a:ext cx="153035"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a:latin typeface="Liberation Sans"/>
                <a:cs typeface="Liberation Sans"/>
              </a:rPr>
              <a:t>0</a:t>
            </a:r>
            <a:endParaRPr sz="1800">
              <a:latin typeface="Liberation Sans"/>
              <a:cs typeface="Liberation Sans"/>
            </a:endParaRPr>
          </a:p>
        </p:txBody>
      </p:sp>
      <p:sp>
        <p:nvSpPr>
          <p:cNvPr id="22" name="object 10">
            <a:extLst>
              <a:ext uri="{FF2B5EF4-FFF2-40B4-BE49-F238E27FC236}">
                <a16:creationId xmlns:a16="http://schemas.microsoft.com/office/drawing/2014/main" id="{3D15EDC2-E080-4009-B9A0-339D428EBBA7}"/>
              </a:ext>
            </a:extLst>
          </p:cNvPr>
          <p:cNvSpPr txBox="1"/>
          <p:nvPr/>
        </p:nvSpPr>
        <p:spPr>
          <a:xfrm>
            <a:off x="3200480" y="4949189"/>
            <a:ext cx="1593215"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tabLst>
                <a:tab pos="1326515"/>
              </a:tabLst>
            </a:pPr>
            <a:r>
              <a:rPr sz="1800" spc="-15">
                <a:latin typeface="Liberation Sans"/>
                <a:cs typeface="Liberation Sans"/>
              </a:rPr>
              <a:t>4</a:t>
            </a:r>
            <a:r>
              <a:rPr sz="1800">
                <a:latin typeface="Liberation Sans"/>
                <a:cs typeface="Liberation Sans"/>
              </a:rPr>
              <a:t>7	</a:t>
            </a:r>
            <a:r>
              <a:rPr sz="1800" spc="-15">
                <a:latin typeface="Liberation Sans"/>
                <a:cs typeface="Liberation Sans"/>
              </a:rPr>
              <a:t>1</a:t>
            </a:r>
            <a:r>
              <a:rPr sz="1800">
                <a:latin typeface="Liberation Sans"/>
                <a:cs typeface="Liberation Sans"/>
              </a:rPr>
              <a:t>6</a:t>
            </a:r>
            <a:endParaRPr sz="1800">
              <a:latin typeface="Liberation Sans"/>
              <a:cs typeface="Liberation Sans"/>
            </a:endParaRPr>
          </a:p>
        </p:txBody>
      </p:sp>
      <p:sp>
        <p:nvSpPr>
          <p:cNvPr id="23" name="object 11">
            <a:extLst>
              <a:ext uri="{FF2B5EF4-FFF2-40B4-BE49-F238E27FC236}">
                <a16:creationId xmlns:a16="http://schemas.microsoft.com/office/drawing/2014/main" id="{47E541E7-CA69-4229-977F-F34F7127B52E}"/>
              </a:ext>
            </a:extLst>
          </p:cNvPr>
          <p:cNvSpPr txBox="1"/>
          <p:nvPr/>
        </p:nvSpPr>
        <p:spPr>
          <a:xfrm>
            <a:off x="4727883" y="4462371"/>
            <a:ext cx="753110" cy="448309"/>
          </a:xfrm>
          <a:prstGeom prst="rect">
            <a:avLst/>
          </a:prstGeom>
          <a:solidFill>
            <a:srgbClr val="BADFE2"/>
          </a:solidFill>
        </p:spPr>
        <p:txBody>
          <a:bodyPr vert="horz" wrap="square" lIns="0" tIns="118110" rIns="0" bIns="0" rtlCol="0">
            <a:spAutoFit/>
          </a:bodyPr>
          <a:lstStyle>
            <a:defPPr>
              <a:defRPr lang="en-US"/>
            </a:defPPr>
          </a:lstStyle>
          <a:p>
            <a:pPr marL="161290">
              <a:lnSpc>
                <a:spcPct val="100000"/>
              </a:lnSpc>
              <a:spcBef>
                <a:spcPts val="930"/>
              </a:spcBef>
            </a:pPr>
            <a:r>
              <a:rPr sz="1800" spc="-5">
                <a:latin typeface="Liberation Sans"/>
                <a:cs typeface="Liberation Sans"/>
              </a:rPr>
              <a:t>size</a:t>
            </a:r>
            <a:endParaRPr sz="1800">
              <a:latin typeface="Liberation Sans"/>
              <a:cs typeface="Liberation Sans"/>
            </a:endParaRPr>
          </a:p>
        </p:txBody>
      </p:sp>
      <p:sp>
        <p:nvSpPr>
          <p:cNvPr id="24" name="object 12">
            <a:extLst>
              <a:ext uri="{FF2B5EF4-FFF2-40B4-BE49-F238E27FC236}">
                <a16:creationId xmlns:a16="http://schemas.microsoft.com/office/drawing/2014/main" id="{C8EFE42D-60FB-4D14-BEFB-3C819706D42A}"/>
              </a:ext>
            </a:extLst>
          </p:cNvPr>
          <p:cNvSpPr txBox="1"/>
          <p:nvPr/>
        </p:nvSpPr>
        <p:spPr>
          <a:xfrm>
            <a:off x="3280083" y="4462371"/>
            <a:ext cx="1438910" cy="448309"/>
          </a:xfrm>
          <a:prstGeom prst="rect">
            <a:avLst/>
          </a:prstGeom>
          <a:solidFill>
            <a:srgbClr val="BADFE2"/>
          </a:solidFill>
        </p:spPr>
        <p:txBody>
          <a:bodyPr vert="horz" wrap="square" lIns="0" tIns="107950" rIns="0" bIns="0" rtlCol="0">
            <a:spAutoFit/>
          </a:bodyPr>
          <a:lstStyle>
            <a:defPPr>
              <a:defRPr lang="en-US"/>
            </a:defPPr>
          </a:lstStyle>
          <a:p>
            <a:pPr marL="313690">
              <a:lnSpc>
                <a:spcPct val="100000"/>
              </a:lnSpc>
              <a:spcBef>
                <a:spcPts val="850"/>
              </a:spcBef>
            </a:pPr>
            <a:r>
              <a:rPr sz="1800" spc="-10">
                <a:latin typeface="Liberation Sans"/>
                <a:cs typeface="Liberation Sans"/>
              </a:rPr>
              <a:t>base</a:t>
            </a:r>
            <a:endParaRPr sz="1800">
              <a:latin typeface="Liberation Sans"/>
              <a:cs typeface="Liberation Sans"/>
            </a:endParaRPr>
          </a:p>
        </p:txBody>
      </p:sp>
      <p:sp>
        <p:nvSpPr>
          <p:cNvPr id="25" name="object 13">
            <a:extLst>
              <a:ext uri="{FF2B5EF4-FFF2-40B4-BE49-F238E27FC236}">
                <a16:creationId xmlns:a16="http://schemas.microsoft.com/office/drawing/2014/main" id="{86094983-F6B3-48C8-9FAA-5C3EF34DDF65}"/>
              </a:ext>
            </a:extLst>
          </p:cNvPr>
          <p:cNvSpPr txBox="1"/>
          <p:nvPr/>
        </p:nvSpPr>
        <p:spPr>
          <a:xfrm>
            <a:off x="3961211" y="5482589"/>
            <a:ext cx="675640"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spc="5">
                <a:latin typeface="Liberation Sans"/>
                <a:cs typeface="Liberation Sans"/>
              </a:rPr>
              <a:t>G</a:t>
            </a:r>
            <a:r>
              <a:rPr sz="1800" spc="-5">
                <a:latin typeface="Liberation Sans"/>
                <a:cs typeface="Liberation Sans"/>
              </a:rPr>
              <a:t>D</a:t>
            </a:r>
            <a:r>
              <a:rPr sz="1800" spc="10">
                <a:latin typeface="Liberation Sans"/>
                <a:cs typeface="Liberation Sans"/>
              </a:rPr>
              <a:t>T</a:t>
            </a:r>
            <a:r>
              <a:rPr sz="1800">
                <a:latin typeface="Liberation Sans"/>
                <a:cs typeface="Liberation Sans"/>
              </a:rPr>
              <a:t>R</a:t>
            </a:r>
            <a:endParaRPr sz="1800">
              <a:latin typeface="Liberation Sans"/>
              <a:cs typeface="Liberation Sans"/>
            </a:endParaRPr>
          </a:p>
        </p:txBody>
      </p:sp>
      <p:graphicFrame>
        <p:nvGraphicFramePr>
          <p:cNvPr id="26" name="object 14">
            <a:extLst>
              <a:ext uri="{FF2B5EF4-FFF2-40B4-BE49-F238E27FC236}">
                <a16:creationId xmlns:a16="http://schemas.microsoft.com/office/drawing/2014/main" id="{B63891DE-046B-4D7A-A9B4-DB6FA3BE67E8}"/>
              </a:ext>
            </a:extLst>
          </p:cNvPr>
          <p:cNvGraphicFramePr>
            <a:graphicFrameLocks noGrp="1"/>
          </p:cNvGraphicFramePr>
          <p:nvPr>
            <p:extLst>
              <p:ext uri="{D42A27DB-BD31-4B8C-83A1-F6EECF244321}">
                <p14:modId xmlns:p14="http://schemas.microsoft.com/office/powerpoint/2010/main" val="977314773"/>
              </p:ext>
            </p:extLst>
          </p:nvPr>
        </p:nvGraphicFramePr>
        <p:xfrm>
          <a:off x="7842738" y="3767226"/>
          <a:ext cx="2286000" cy="2286000"/>
        </p:xfrm>
        <a:graphic>
          <a:graphicData uri="http://schemas.openxmlformats.org/drawingml/2006/table">
            <a:tbl>
              <a:tblPr firstRow="1" bandRow="1">
                <a:tableStyleId>{2D5ABB26-0587-4C30-8999-92F81FD0307C}</a:tableStyleId>
              </a:tblPr>
              <a:tblGrid>
                <a:gridCol w="2286000">
                  <a:extLst>
                    <a:ext uri="{9D8B030D-6E8A-4147-A177-3AD203B41FA5}">
                      <a16:colId xmlns:a16="http://schemas.microsoft.com/office/drawing/2014/main" val="20000"/>
                    </a:ext>
                  </a:extLst>
                </a:gridCol>
              </a:tblGrid>
              <a:tr h="381000">
                <a:tc>
                  <a:txBody>
                    <a:bodyPr vert="horz" wrap="square"/>
                    <a:lstStyle>
                      <a:defPPr/>
                    </a:lstStyle>
                    <a:p>
                      <a:pPr algn="ctr">
                        <a:lnSpc>
                          <a:spcPct val="100000"/>
                        </a:lnSpc>
                        <a:spcBef>
                          <a:spcPts val="540"/>
                        </a:spcBef>
                      </a:pPr>
                      <a:r>
                        <a:rPr sz="1600" spc="-5">
                          <a:latin typeface="Liberation Sans"/>
                          <a:cs typeface="Liberation Sans"/>
                        </a:rPr>
                        <a:t>Segment</a:t>
                      </a:r>
                      <a:r>
                        <a:rPr sz="1600" spc="-25">
                          <a:latin typeface="Liberation Sans"/>
                          <a:cs typeface="Liberation Sans"/>
                        </a:rPr>
                        <a:t> </a:t>
                      </a:r>
                      <a:r>
                        <a:rPr sz="1600" spc="-5">
                          <a:latin typeface="Liberation Sans"/>
                          <a:cs typeface="Liberation Sans"/>
                        </a:rPr>
                        <a:t>Descriptor</a:t>
                      </a:r>
                      <a:endParaRPr sz="1600">
                        <a:latin typeface="Liberation Sans"/>
                        <a:cs typeface="Liberation Sans"/>
                      </a:endParaRPr>
                    </a:p>
                  </a:txBody>
                  <a:tcPr marL="0" marR="0" marT="6858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extLst>
                  <a:ext uri="{0D108BD9-81ED-4DB2-BD59-A6C34878D82A}">
                    <a16:rowId xmlns:a16="http://schemas.microsoft.com/office/drawing/2014/main" val="10000"/>
                  </a:ext>
                </a:extLst>
              </a:tr>
              <a:tr h="381000">
                <a:tc>
                  <a:txBody>
                    <a:bodyPr vert="horz" wrap="square"/>
                    <a:lstStyle>
                      <a:defPPr/>
                    </a:lstStyle>
                    <a:p>
                      <a:pPr algn="ctr">
                        <a:lnSpc>
                          <a:spcPct val="100000"/>
                        </a:lnSpc>
                        <a:spcBef>
                          <a:spcPts val="540"/>
                        </a:spcBef>
                      </a:pPr>
                      <a:r>
                        <a:rPr sz="1600" spc="-5">
                          <a:latin typeface="Liberation Sans"/>
                          <a:cs typeface="Liberation Sans"/>
                        </a:rPr>
                        <a:t>Segment</a:t>
                      </a:r>
                      <a:r>
                        <a:rPr sz="1600" spc="-25">
                          <a:latin typeface="Liberation Sans"/>
                          <a:cs typeface="Liberation Sans"/>
                        </a:rPr>
                        <a:t> </a:t>
                      </a:r>
                      <a:r>
                        <a:rPr sz="1600" spc="-5">
                          <a:latin typeface="Liberation Sans"/>
                          <a:cs typeface="Liberation Sans"/>
                        </a:rPr>
                        <a:t>Descriptor</a:t>
                      </a:r>
                      <a:endParaRPr sz="1600">
                        <a:latin typeface="Liberation Sans"/>
                        <a:cs typeface="Liberation Sans"/>
                      </a:endParaRPr>
                    </a:p>
                  </a:txBody>
                  <a:tcPr marL="0" marR="0" marT="6858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extLst>
                  <a:ext uri="{0D108BD9-81ED-4DB2-BD59-A6C34878D82A}">
                    <a16:rowId xmlns:a16="http://schemas.microsoft.com/office/drawing/2014/main" val="10001"/>
                  </a:ext>
                </a:extLst>
              </a:tr>
              <a:tr h="381000">
                <a:tc>
                  <a:txBody>
                    <a:bodyPr vert="horz" wrap="square"/>
                    <a:lstStyle>
                      <a:defPPr/>
                    </a:lstStyle>
                    <a:p>
                      <a:pPr algn="ctr">
                        <a:lnSpc>
                          <a:spcPct val="100000"/>
                        </a:lnSpc>
                        <a:spcBef>
                          <a:spcPts val="540"/>
                        </a:spcBef>
                      </a:pPr>
                      <a:r>
                        <a:rPr sz="1600" spc="-5">
                          <a:latin typeface="Liberation Sans"/>
                          <a:cs typeface="Liberation Sans"/>
                        </a:rPr>
                        <a:t>Segment</a:t>
                      </a:r>
                      <a:r>
                        <a:rPr sz="1600" spc="-25">
                          <a:latin typeface="Liberation Sans"/>
                          <a:cs typeface="Liberation Sans"/>
                        </a:rPr>
                        <a:t> </a:t>
                      </a:r>
                      <a:r>
                        <a:rPr sz="1600" spc="-5">
                          <a:latin typeface="Liberation Sans"/>
                          <a:cs typeface="Liberation Sans"/>
                        </a:rPr>
                        <a:t>Descriptor</a:t>
                      </a:r>
                      <a:endParaRPr sz="1600">
                        <a:latin typeface="Liberation Sans"/>
                        <a:cs typeface="Liberation Sans"/>
                      </a:endParaRPr>
                    </a:p>
                  </a:txBody>
                  <a:tcPr marL="0" marR="0" marT="6858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extLst>
                  <a:ext uri="{0D108BD9-81ED-4DB2-BD59-A6C34878D82A}">
                    <a16:rowId xmlns:a16="http://schemas.microsoft.com/office/drawing/2014/main" val="10002"/>
                  </a:ext>
                </a:extLst>
              </a:tr>
              <a:tr h="381000">
                <a:tc>
                  <a:txBody>
                    <a:bodyPr vert="horz" wrap="square"/>
                    <a:lstStyle>
                      <a:defPPr/>
                    </a:lstStyle>
                    <a:p>
                      <a:pPr algn="ctr">
                        <a:lnSpc>
                          <a:spcPct val="100000"/>
                        </a:lnSpc>
                        <a:spcBef>
                          <a:spcPts val="540"/>
                        </a:spcBef>
                      </a:pPr>
                      <a:r>
                        <a:rPr sz="1600" spc="-5">
                          <a:latin typeface="Liberation Sans"/>
                          <a:cs typeface="Liberation Sans"/>
                        </a:rPr>
                        <a:t>Segment</a:t>
                      </a:r>
                      <a:r>
                        <a:rPr sz="1600" spc="-25">
                          <a:latin typeface="Liberation Sans"/>
                          <a:cs typeface="Liberation Sans"/>
                        </a:rPr>
                        <a:t> </a:t>
                      </a:r>
                      <a:r>
                        <a:rPr sz="1600" spc="-5">
                          <a:latin typeface="Liberation Sans"/>
                          <a:cs typeface="Liberation Sans"/>
                        </a:rPr>
                        <a:t>Descriptor</a:t>
                      </a:r>
                      <a:endParaRPr sz="1600">
                        <a:latin typeface="Liberation Sans"/>
                        <a:cs typeface="Liberation Sans"/>
                      </a:endParaRPr>
                    </a:p>
                  </a:txBody>
                  <a:tcPr marL="0" marR="0" marT="6858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extLst>
                  <a:ext uri="{0D108BD9-81ED-4DB2-BD59-A6C34878D82A}">
                    <a16:rowId xmlns:a16="http://schemas.microsoft.com/office/drawing/2014/main" val="10003"/>
                  </a:ext>
                </a:extLst>
              </a:tr>
              <a:tr h="381000">
                <a:tc>
                  <a:txBody>
                    <a:bodyPr vert="horz" wrap="square"/>
                    <a:lstStyle>
                      <a:defPPr/>
                    </a:lstStyle>
                    <a:p>
                      <a:pPr algn="ctr">
                        <a:lnSpc>
                          <a:spcPct val="100000"/>
                        </a:lnSpc>
                        <a:spcBef>
                          <a:spcPts val="540"/>
                        </a:spcBef>
                      </a:pPr>
                      <a:r>
                        <a:rPr sz="1600" spc="-5">
                          <a:latin typeface="Liberation Sans"/>
                          <a:cs typeface="Liberation Sans"/>
                        </a:rPr>
                        <a:t>Segment</a:t>
                      </a:r>
                      <a:r>
                        <a:rPr sz="1600" spc="-25">
                          <a:latin typeface="Liberation Sans"/>
                          <a:cs typeface="Liberation Sans"/>
                        </a:rPr>
                        <a:t> </a:t>
                      </a:r>
                      <a:r>
                        <a:rPr sz="1600" spc="-5">
                          <a:latin typeface="Liberation Sans"/>
                          <a:cs typeface="Liberation Sans"/>
                        </a:rPr>
                        <a:t>Descriptor</a:t>
                      </a:r>
                      <a:endParaRPr sz="1600">
                        <a:latin typeface="Liberation Sans"/>
                        <a:cs typeface="Liberation Sans"/>
                      </a:endParaRPr>
                    </a:p>
                  </a:txBody>
                  <a:tcPr marL="0" marR="0" marT="6858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extLst>
                  <a:ext uri="{0D108BD9-81ED-4DB2-BD59-A6C34878D82A}">
                    <a16:rowId xmlns:a16="http://schemas.microsoft.com/office/drawing/2014/main" val="10004"/>
                  </a:ext>
                </a:extLst>
              </a:tr>
              <a:tr h="381000">
                <a:tc>
                  <a:txBody>
                    <a:bodyPr vert="horz" wrap="square"/>
                    <a:lstStyle>
                      <a:defPPr/>
                    </a:lstStyle>
                    <a:p>
                      <a:pPr algn="ctr">
                        <a:lnSpc>
                          <a:spcPct val="100000"/>
                        </a:lnSpc>
                        <a:spcBef>
                          <a:spcPts val="540"/>
                        </a:spcBef>
                      </a:pPr>
                      <a:r>
                        <a:rPr sz="1600" spc="-5">
                          <a:latin typeface="Liberation Sans"/>
                          <a:cs typeface="Liberation Sans"/>
                        </a:rPr>
                        <a:t>Segment</a:t>
                      </a:r>
                      <a:r>
                        <a:rPr sz="1600" spc="-25">
                          <a:latin typeface="Liberation Sans"/>
                          <a:cs typeface="Liberation Sans"/>
                        </a:rPr>
                        <a:t> </a:t>
                      </a:r>
                      <a:r>
                        <a:rPr sz="1600" spc="-5">
                          <a:latin typeface="Liberation Sans"/>
                          <a:cs typeface="Liberation Sans"/>
                        </a:rPr>
                        <a:t>Descriptor</a:t>
                      </a:r>
                      <a:endParaRPr sz="1600">
                        <a:latin typeface="Liberation Sans"/>
                        <a:cs typeface="Liberation Sans"/>
                      </a:endParaRPr>
                    </a:p>
                  </a:txBody>
                  <a:tcPr marL="0" marR="0" marT="6858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extLst>
                  <a:ext uri="{0D108BD9-81ED-4DB2-BD59-A6C34878D82A}">
                    <a16:rowId xmlns:a16="http://schemas.microsoft.com/office/drawing/2014/main" val="10005"/>
                  </a:ext>
                </a:extLst>
              </a:tr>
            </a:tbl>
          </a:graphicData>
        </a:graphic>
      </p:graphicFrame>
      <p:grpSp>
        <p:nvGrpSpPr>
          <p:cNvPr id="27" name="object 15">
            <a:extLst>
              <a:ext uri="{FF2B5EF4-FFF2-40B4-BE49-F238E27FC236}">
                <a16:creationId xmlns:a16="http://schemas.microsoft.com/office/drawing/2014/main" id="{6E939908-ED07-449D-B970-59E10944C1EF}"/>
              </a:ext>
            </a:extLst>
          </p:cNvPr>
          <p:cNvGrpSpPr/>
          <p:nvPr/>
        </p:nvGrpSpPr>
        <p:grpSpPr>
          <a:xfrm>
            <a:off x="3942162" y="3740149"/>
            <a:ext cx="3905250" cy="736600"/>
            <a:chOff x="2038351" y="3397250"/>
            <a:chExt cx="3905250" cy="736600"/>
          </a:xfrm>
        </p:grpSpPr>
        <p:sp>
          <p:nvSpPr>
            <p:cNvPr id="28" name="object 16">
              <a:extLst>
                <a:ext uri="{FF2B5EF4-FFF2-40B4-BE49-F238E27FC236}">
                  <a16:creationId xmlns:a16="http://schemas.microsoft.com/office/drawing/2014/main" id="{95B4947F-C66C-4B4E-AEC6-DBBBDE8F7D2E}"/>
                </a:ext>
              </a:extLst>
            </p:cNvPr>
            <p:cNvSpPr/>
            <p:nvPr/>
          </p:nvSpPr>
          <p:spPr>
            <a:xfrm>
              <a:off x="2057400" y="3451860"/>
              <a:ext cx="3782060" cy="662940"/>
            </a:xfrm>
            <a:custGeom>
              <a:rect l="l" t="t" r="r" b="b"/>
              <a:pathLst>
                <a:path w="3782060" h="662939">
                  <a:moveTo>
                    <a:pt x="0" y="662939"/>
                  </a:moveTo>
                  <a:lnTo>
                    <a:pt x="42645" y="643172"/>
                  </a:lnTo>
                  <a:lnTo>
                    <a:pt x="85353" y="623451"/>
                  </a:lnTo>
                  <a:lnTo>
                    <a:pt x="128184" y="603823"/>
                  </a:lnTo>
                  <a:lnTo>
                    <a:pt x="171201" y="584337"/>
                  </a:lnTo>
                  <a:lnTo>
                    <a:pt x="214464" y="565038"/>
                  </a:lnTo>
                  <a:lnTo>
                    <a:pt x="258035" y="545974"/>
                  </a:lnTo>
                  <a:lnTo>
                    <a:pt x="301977" y="527191"/>
                  </a:lnTo>
                  <a:lnTo>
                    <a:pt x="346351" y="508736"/>
                  </a:lnTo>
                  <a:lnTo>
                    <a:pt x="391219" y="490656"/>
                  </a:lnTo>
                  <a:lnTo>
                    <a:pt x="436642" y="472999"/>
                  </a:lnTo>
                  <a:lnTo>
                    <a:pt x="482682" y="455811"/>
                  </a:lnTo>
                  <a:lnTo>
                    <a:pt x="529401" y="439138"/>
                  </a:lnTo>
                  <a:lnTo>
                    <a:pt x="576860" y="423028"/>
                  </a:lnTo>
                  <a:lnTo>
                    <a:pt x="625122" y="407528"/>
                  </a:lnTo>
                  <a:lnTo>
                    <a:pt x="674247" y="392685"/>
                  </a:lnTo>
                  <a:lnTo>
                    <a:pt x="724299" y="378545"/>
                  </a:lnTo>
                  <a:lnTo>
                    <a:pt x="775337" y="365156"/>
                  </a:lnTo>
                  <a:lnTo>
                    <a:pt x="827425" y="352563"/>
                  </a:lnTo>
                  <a:lnTo>
                    <a:pt x="880623" y="340815"/>
                  </a:lnTo>
                  <a:lnTo>
                    <a:pt x="934994" y="329958"/>
                  </a:lnTo>
                  <a:lnTo>
                    <a:pt x="990600" y="320039"/>
                  </a:lnTo>
                  <a:lnTo>
                    <a:pt x="1034756" y="313101"/>
                  </a:lnTo>
                  <a:lnTo>
                    <a:pt x="1079714" y="307192"/>
                  </a:lnTo>
                  <a:lnTo>
                    <a:pt x="1125439" y="302233"/>
                  </a:lnTo>
                  <a:lnTo>
                    <a:pt x="1171895" y="298145"/>
                  </a:lnTo>
                  <a:lnTo>
                    <a:pt x="1219049" y="294850"/>
                  </a:lnTo>
                  <a:lnTo>
                    <a:pt x="1266864" y="292267"/>
                  </a:lnTo>
                  <a:lnTo>
                    <a:pt x="1315306" y="290318"/>
                  </a:lnTo>
                  <a:lnTo>
                    <a:pt x="1364341" y="288925"/>
                  </a:lnTo>
                  <a:lnTo>
                    <a:pt x="1413933" y="288007"/>
                  </a:lnTo>
                  <a:lnTo>
                    <a:pt x="1464048" y="287487"/>
                  </a:lnTo>
                  <a:lnTo>
                    <a:pt x="1514650" y="287285"/>
                  </a:lnTo>
                  <a:lnTo>
                    <a:pt x="1565706" y="287323"/>
                  </a:lnTo>
                  <a:lnTo>
                    <a:pt x="1617179" y="287520"/>
                  </a:lnTo>
                  <a:lnTo>
                    <a:pt x="1669036" y="287799"/>
                  </a:lnTo>
                  <a:lnTo>
                    <a:pt x="1721241" y="288080"/>
                  </a:lnTo>
                  <a:lnTo>
                    <a:pt x="1773760" y="288285"/>
                  </a:lnTo>
                  <a:lnTo>
                    <a:pt x="1826558" y="288334"/>
                  </a:lnTo>
                  <a:lnTo>
                    <a:pt x="1879599" y="288148"/>
                  </a:lnTo>
                  <a:lnTo>
                    <a:pt x="1932850" y="287649"/>
                  </a:lnTo>
                  <a:lnTo>
                    <a:pt x="1986275" y="286757"/>
                  </a:lnTo>
                  <a:lnTo>
                    <a:pt x="2039839" y="285394"/>
                  </a:lnTo>
                  <a:lnTo>
                    <a:pt x="2093508" y="283480"/>
                  </a:lnTo>
                  <a:lnTo>
                    <a:pt x="2147246" y="280937"/>
                  </a:lnTo>
                  <a:lnTo>
                    <a:pt x="2201019" y="277685"/>
                  </a:lnTo>
                  <a:lnTo>
                    <a:pt x="2254792" y="273646"/>
                  </a:lnTo>
                  <a:lnTo>
                    <a:pt x="2308531" y="268740"/>
                  </a:lnTo>
                  <a:lnTo>
                    <a:pt x="2362200" y="262889"/>
                  </a:lnTo>
                  <a:lnTo>
                    <a:pt x="2413788" y="256603"/>
                  </a:lnTo>
                  <a:lnTo>
                    <a:pt x="2465152" y="249996"/>
                  </a:lnTo>
                  <a:lnTo>
                    <a:pt x="2516310" y="243080"/>
                  </a:lnTo>
                  <a:lnTo>
                    <a:pt x="2567280" y="235864"/>
                  </a:lnTo>
                  <a:lnTo>
                    <a:pt x="2618081" y="228360"/>
                  </a:lnTo>
                  <a:lnTo>
                    <a:pt x="2668731" y="220577"/>
                  </a:lnTo>
                  <a:lnTo>
                    <a:pt x="2719248" y="212526"/>
                  </a:lnTo>
                  <a:lnTo>
                    <a:pt x="2769651" y="204218"/>
                  </a:lnTo>
                  <a:lnTo>
                    <a:pt x="2819958" y="195662"/>
                  </a:lnTo>
                  <a:lnTo>
                    <a:pt x="2870188" y="186870"/>
                  </a:lnTo>
                  <a:lnTo>
                    <a:pt x="2920359" y="177851"/>
                  </a:lnTo>
                  <a:lnTo>
                    <a:pt x="2970489" y="168617"/>
                  </a:lnTo>
                  <a:lnTo>
                    <a:pt x="3020597" y="159177"/>
                  </a:lnTo>
                  <a:lnTo>
                    <a:pt x="3070701" y="149542"/>
                  </a:lnTo>
                  <a:lnTo>
                    <a:pt x="3120819" y="139722"/>
                  </a:lnTo>
                  <a:lnTo>
                    <a:pt x="3170971" y="129728"/>
                  </a:lnTo>
                  <a:lnTo>
                    <a:pt x="3221174" y="119571"/>
                  </a:lnTo>
                  <a:lnTo>
                    <a:pt x="3271447" y="109259"/>
                  </a:lnTo>
                  <a:lnTo>
                    <a:pt x="3321808" y="98805"/>
                  </a:lnTo>
                  <a:lnTo>
                    <a:pt x="3372275" y="88218"/>
                  </a:lnTo>
                  <a:lnTo>
                    <a:pt x="3422868" y="77509"/>
                  </a:lnTo>
                  <a:lnTo>
                    <a:pt x="3473604" y="66688"/>
                  </a:lnTo>
                  <a:lnTo>
                    <a:pt x="3524501" y="55766"/>
                  </a:lnTo>
                  <a:lnTo>
                    <a:pt x="3575579" y="44753"/>
                  </a:lnTo>
                  <a:lnTo>
                    <a:pt x="3626855" y="33659"/>
                  </a:lnTo>
                  <a:lnTo>
                    <a:pt x="3678349" y="22496"/>
                  </a:lnTo>
                  <a:lnTo>
                    <a:pt x="3730077" y="11272"/>
                  </a:lnTo>
                  <a:lnTo>
                    <a:pt x="3782060" y="0"/>
                  </a:lnTo>
                </a:path>
              </a:pathLst>
            </a:custGeom>
            <a:ln w="38097">
              <a:solidFill>
                <a:srgbClr val="FF0000"/>
              </a:solidFill>
            </a:ln>
          </p:spPr>
          <p:txBody>
            <a:bodyPr wrap="square" lIns="0" tIns="0" rIns="0" bIns="0" rtlCol="0"/>
            <a:lstStyle>
              <a:defPPr>
                <a:defRPr lang="en-US"/>
              </a:defPPr>
            </a:lstStyle>
            <a:p>
              <a:pPr/>
              <a:endParaRPr/>
            </a:p>
          </p:txBody>
        </p:sp>
        <p:sp>
          <p:nvSpPr>
            <p:cNvPr id="29" name="object 17">
              <a:extLst>
                <a:ext uri="{FF2B5EF4-FFF2-40B4-BE49-F238E27FC236}">
                  <a16:creationId xmlns:a16="http://schemas.microsoft.com/office/drawing/2014/main" id="{075D5372-BE12-4EE0-B0D4-41557B71F4FD}"/>
                </a:ext>
              </a:extLst>
            </p:cNvPr>
            <p:cNvSpPr/>
            <p:nvPr/>
          </p:nvSpPr>
          <p:spPr>
            <a:xfrm>
              <a:off x="5819139" y="3397250"/>
              <a:ext cx="124460" cy="111760"/>
            </a:xfrm>
            <a:custGeom>
              <a:rect l="l" t="t" r="r" b="b"/>
              <a:pathLst>
                <a:path w="124460" h="111760">
                  <a:moveTo>
                    <a:pt x="0" y="0"/>
                  </a:moveTo>
                  <a:lnTo>
                    <a:pt x="24130" y="111760"/>
                  </a:lnTo>
                  <a:lnTo>
                    <a:pt x="124460" y="31750"/>
                  </a:lnTo>
                  <a:lnTo>
                    <a:pt x="0" y="0"/>
                  </a:lnTo>
                  <a:close/>
                </a:path>
              </a:pathLst>
            </a:custGeom>
            <a:solidFill>
              <a:srgbClr val="FF0000"/>
            </a:solidFill>
          </p:spPr>
          <p:txBody>
            <a:bodyPr wrap="square" lIns="0" tIns="0" rIns="0" bIns="0" rtlCol="0"/>
            <a:lstStyle>
              <a:defPPr>
                <a:defRPr lang="en-US"/>
              </a:defPPr>
            </a:lstStyle>
            <a:p>
              <a:pPr/>
              <a:endParaRPr/>
            </a:p>
          </p:txBody>
        </p:sp>
      </p:grpSp>
      <p:sp>
        <p:nvSpPr>
          <p:cNvPr id="30" name="object 18">
            <a:extLst>
              <a:ext uri="{FF2B5EF4-FFF2-40B4-BE49-F238E27FC236}">
                <a16:creationId xmlns:a16="http://schemas.microsoft.com/office/drawing/2014/main" id="{8D187E0D-5685-46E0-BB75-E8444232FF27}"/>
              </a:ext>
            </a:extLst>
          </p:cNvPr>
          <p:cNvSpPr txBox="1"/>
          <p:nvPr/>
        </p:nvSpPr>
        <p:spPr>
          <a:xfrm>
            <a:off x="8686880" y="6014719"/>
            <a:ext cx="507365"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spc="-5">
                <a:latin typeface="Liberation Sans"/>
                <a:cs typeface="Liberation Sans"/>
              </a:rPr>
              <a:t>GDT</a:t>
            </a:r>
            <a:endParaRPr sz="1800">
              <a:latin typeface="Liberation Sans"/>
              <a:cs typeface="Liberation Sans"/>
            </a:endParaRPr>
          </a:p>
        </p:txBody>
      </p:sp>
      <p:sp>
        <p:nvSpPr>
          <p:cNvPr id="31" name="object 20">
            <a:extLst>
              <a:ext uri="{FF2B5EF4-FFF2-40B4-BE49-F238E27FC236}">
                <a16:creationId xmlns:a16="http://schemas.microsoft.com/office/drawing/2014/main" id="{ED926001-C4D7-4803-9951-1187CDF9A75F}"/>
              </a:ext>
            </a:extLst>
          </p:cNvPr>
          <p:cNvSpPr txBox="1"/>
          <p:nvPr/>
        </p:nvSpPr>
        <p:spPr>
          <a:xfrm>
            <a:off x="10721420" y="6947231"/>
            <a:ext cx="274320" cy="224154"/>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45"/>
              </a:lnSpc>
            </a:pPr>
            <a:fld id="{81D60167-4931-47E6-BA6A-407CBD079E47}" type="slidenum">
              <a:rPr lang="en-US" smtClean="0"/>
              <a:pPr marL="38100">
                <a:lnSpc>
                  <a:spcPts val="1645"/>
                </a:lnSpc>
              </a:pPr>
              <a:t>211</a:t>
            </a:fld>
            <a:endParaRPr lang="en-US"/>
          </a:p>
        </p:txBody>
      </p:sp>
      <p:sp>
        <p:nvSpPr>
          <p:cNvPr id="32" name="object 19">
            <a:extLst>
              <a:ext uri="{FF2B5EF4-FFF2-40B4-BE49-F238E27FC236}">
                <a16:creationId xmlns:a16="http://schemas.microsoft.com/office/drawing/2014/main" id="{E6D1C373-EF28-442B-9E8B-BC639418E7C1}"/>
              </a:ext>
            </a:extLst>
          </p:cNvPr>
          <p:cNvSpPr txBox="1"/>
          <p:nvPr/>
        </p:nvSpPr>
        <p:spPr>
          <a:xfrm>
            <a:off x="2955371" y="5975349"/>
            <a:ext cx="2232025" cy="574040"/>
          </a:xfrm>
          <a:prstGeom prst="rect">
            <a:avLst/>
          </a:prstGeom>
        </p:spPr>
        <p:txBody>
          <a:bodyPr vert="horz" wrap="square" lIns="0" tIns="12700" rIns="0" bIns="0" rtlCol="0">
            <a:spAutoFit/>
          </a:bodyPr>
          <a:lstStyle>
            <a:defPPr>
              <a:defRPr lang="en-US"/>
            </a:defPPr>
          </a:lstStyle>
          <a:p>
            <a:pPr marL="12700" marR="5080">
              <a:lnSpc>
                <a:spcPct val="100000"/>
              </a:lnSpc>
              <a:spcBef>
                <a:spcPts val="100"/>
              </a:spcBef>
            </a:pPr>
            <a:r>
              <a:rPr sz="1800" spc="-5">
                <a:latin typeface="Liberation Sans"/>
                <a:cs typeface="Liberation Sans"/>
              </a:rPr>
              <a:t>Size </a:t>
            </a:r>
            <a:r>
              <a:rPr sz="1800">
                <a:latin typeface="Liberation Sans"/>
                <a:cs typeface="Liberation Sans"/>
              </a:rPr>
              <a:t>: </a:t>
            </a:r>
            <a:r>
              <a:rPr sz="1800" spc="-5">
                <a:latin typeface="Liberation Sans"/>
                <a:cs typeface="Liberation Sans"/>
              </a:rPr>
              <a:t>size of GDT  Base </a:t>
            </a:r>
            <a:r>
              <a:rPr sz="1800">
                <a:latin typeface="Liberation Sans"/>
                <a:cs typeface="Liberation Sans"/>
              </a:rPr>
              <a:t>: </a:t>
            </a:r>
            <a:r>
              <a:rPr sz="1800" spc="-10">
                <a:latin typeface="Liberation Sans"/>
                <a:cs typeface="Liberation Sans"/>
              </a:rPr>
              <a:t>pointer </a:t>
            </a:r>
            <a:r>
              <a:rPr sz="1800">
                <a:latin typeface="Liberation Sans"/>
                <a:cs typeface="Liberation Sans"/>
              </a:rPr>
              <a:t>to</a:t>
            </a:r>
            <a:r>
              <a:rPr sz="1800" spc="-70">
                <a:latin typeface="Liberation Sans"/>
                <a:cs typeface="Liberation Sans"/>
              </a:rPr>
              <a:t> </a:t>
            </a:r>
            <a:r>
              <a:rPr sz="1800" spc="-5">
                <a:latin typeface="Liberation Sans"/>
                <a:cs typeface="Liberation Sans"/>
              </a:rPr>
              <a:t>GDT</a:t>
            </a:r>
            <a:endParaRPr sz="1800">
              <a:latin typeface="Liberation Sans"/>
              <a:cs typeface="Liberation Sans"/>
            </a:endParaRPr>
          </a:p>
        </p:txBody>
      </p:sp>
      <p:sp>
        <p:nvSpPr>
          <p:cNvPr id="33" name="TextBox 32">
            <a:extLst>
              <a:ext uri="{FF2B5EF4-FFF2-40B4-BE49-F238E27FC236}">
                <a16:creationId xmlns:a16="http://schemas.microsoft.com/office/drawing/2014/main" id="{2FEFF93B-0EC9-4753-B269-44058E6D2838}"/>
              </a:ext>
            </a:extLst>
          </p:cNvPr>
          <p:cNvSpPr txBox="1"/>
          <p:nvPr/>
        </p:nvSpPr>
        <p:spPr>
          <a:xfrm>
            <a:off x="412652" y="1532953"/>
            <a:ext cx="11366696" cy="1826782"/>
          </a:xfrm>
          <a:prstGeom prst="rect">
            <a:avLst/>
          </a:prstGeom>
          <a:noFill/>
        </p:spPr>
        <p:txBody>
          <a:bodyPr wrap="square">
            <a:spAutoFit/>
          </a:bodyPr>
          <a:lstStyle>
            <a:defPPr>
              <a:defRPr lang="en-US"/>
            </a:defPPr>
          </a:lstStyle>
          <a:p>
            <a:pPr marL="355600" marR="3027680" indent="-342900">
              <a:lnSpc>
                <a:spcPct val="121300"/>
              </a:lnSpc>
              <a:spcBef>
                <a:spcPts val="95"/>
              </a:spcBef>
              <a:buFont typeface="Arial" pitchFamily="34" charset="0"/>
              <a:buChar char="•"/>
            </a:pPr>
            <a:r>
              <a:rPr lang="en-IN" sz="2400">
                <a:cs typeface="Liberation Sans"/>
              </a:rPr>
              <a:t>Global </a:t>
            </a:r>
            <a:r>
              <a:rPr lang="en-IN" sz="2400" spc="-5">
                <a:cs typeface="Liberation Sans"/>
              </a:rPr>
              <a:t>Descriptor </a:t>
            </a:r>
            <a:r>
              <a:rPr lang="en-IN" sz="2400" spc="-50">
                <a:cs typeface="Liberation Sans"/>
              </a:rPr>
              <a:t>Table </a:t>
            </a:r>
            <a:r>
              <a:rPr lang="en-IN" sz="2400">
                <a:cs typeface="Liberation Sans"/>
              </a:rPr>
              <a:t>(GDT)  </a:t>
            </a:r>
            <a:r>
              <a:rPr lang="en-IN" sz="2400" spc="-5">
                <a:cs typeface="Liberation Sans"/>
              </a:rPr>
              <a:t>Stored in </a:t>
            </a:r>
            <a:r>
              <a:rPr lang="en-IN" sz="2400">
                <a:cs typeface="Liberation Sans"/>
              </a:rPr>
              <a:t>memory</a:t>
            </a:r>
          </a:p>
          <a:p>
            <a:pPr marL="355600" indent="-342900">
              <a:lnSpc>
                <a:spcPct val="100000"/>
              </a:lnSpc>
              <a:spcBef>
                <a:spcPts val="520"/>
              </a:spcBef>
              <a:buFont typeface="Arial" pitchFamily="34" charset="0"/>
              <a:buChar char="•"/>
            </a:pPr>
            <a:r>
              <a:rPr lang="en-IN" sz="2400" spc="-5">
                <a:cs typeface="Liberation Sans"/>
              </a:rPr>
              <a:t>Pointed </a:t>
            </a:r>
            <a:r>
              <a:rPr lang="en-IN" sz="2400">
                <a:cs typeface="Liberation Sans"/>
              </a:rPr>
              <a:t>to by </a:t>
            </a:r>
            <a:r>
              <a:rPr lang="en-IN" sz="2400" spc="-5">
                <a:cs typeface="Liberation Sans"/>
              </a:rPr>
              <a:t>GDTR </a:t>
            </a:r>
            <a:r>
              <a:rPr lang="en-IN" sz="2400">
                <a:cs typeface="Liberation Sans"/>
              </a:rPr>
              <a:t>(GDT</a:t>
            </a:r>
            <a:r>
              <a:rPr lang="en-IN" sz="2400" spc="-70">
                <a:cs typeface="Liberation Sans"/>
              </a:rPr>
              <a:t> </a:t>
            </a:r>
            <a:r>
              <a:rPr lang="en-IN" sz="2400">
                <a:cs typeface="Liberation Sans"/>
              </a:rPr>
              <a:t>Register)</a:t>
            </a:r>
          </a:p>
          <a:p>
            <a:pPr marL="469900" indent="-342900">
              <a:lnSpc>
                <a:spcPct val="100000"/>
              </a:lnSpc>
              <a:spcBef>
                <a:spcPts val="409"/>
              </a:spcBef>
              <a:buFont typeface="Arial" pitchFamily="34" charset="0"/>
              <a:buChar char="•"/>
              <a:tabLst>
                <a:tab pos="412115"/>
              </a:tabLst>
            </a:pPr>
            <a:r>
              <a:rPr lang="en-IN" sz="2400" baseline="3472">
                <a:cs typeface="Liberation Sans"/>
              </a:rPr>
              <a:t>	</a:t>
            </a:r>
            <a:r>
              <a:rPr lang="en-IN" sz="2400" spc="-5" err="1">
                <a:cs typeface="Liberation Sans"/>
              </a:rPr>
              <a:t>lgdt (instruction used </a:t>
            </a:r>
            <a:r>
              <a:rPr lang="en-IN" sz="2400">
                <a:cs typeface="Liberation Sans"/>
              </a:rPr>
              <a:t>to </a:t>
            </a:r>
            <a:r>
              <a:rPr lang="en-IN" sz="2400" spc="-5">
                <a:cs typeface="Liberation Sans"/>
              </a:rPr>
              <a:t>load the GDT</a:t>
            </a:r>
            <a:r>
              <a:rPr lang="en-IN" sz="2400" spc="-60">
                <a:cs typeface="Liberation Sans"/>
              </a:rPr>
              <a:t> </a:t>
            </a:r>
            <a:r>
              <a:rPr lang="en-IN" sz="2400" spc="-5">
                <a:cs typeface="Liberation Sans"/>
              </a:rPr>
              <a:t>register)</a:t>
            </a:r>
            <a:endParaRPr lang="en-IN" sz="2400">
              <a:cs typeface="Liberation Sans"/>
            </a:endParaRPr>
          </a:p>
          <a:p>
            <a:pPr marL="355600" indent="-342900">
              <a:lnSpc>
                <a:spcPct val="100000"/>
              </a:lnSpc>
              <a:spcBef>
                <a:spcPts val="509"/>
              </a:spcBef>
              <a:buFont typeface="Arial" pitchFamily="34" charset="0"/>
              <a:buChar char="•"/>
            </a:pPr>
            <a:r>
              <a:rPr lang="en-IN" sz="2400" spc="-5">
                <a:cs typeface="Liberation Sans"/>
              </a:rPr>
              <a:t>Similar table called </a:t>
            </a:r>
            <a:r>
              <a:rPr lang="en-IN" sz="2400">
                <a:cs typeface="Liberation Sans"/>
              </a:rPr>
              <a:t>LDT present </a:t>
            </a:r>
            <a:r>
              <a:rPr lang="en-IN" sz="2400" spc="-5">
                <a:cs typeface="Liberation Sans"/>
              </a:rPr>
              <a:t>in x86 </a:t>
            </a:r>
            <a:r>
              <a:rPr lang="en-IN" sz="2400">
                <a:solidFill>
                  <a:srgbClr val="FF0000"/>
                </a:solidFill>
                <a:cs typeface="Liberation Sans"/>
              </a:rPr>
              <a:t>(not used by</a:t>
            </a:r>
            <a:r>
              <a:rPr lang="en-IN" sz="2400" spc="-25">
                <a:solidFill>
                  <a:srgbClr val="FF0000"/>
                </a:solidFill>
                <a:cs typeface="Liberation Sans"/>
              </a:rPr>
              <a:t> </a:t>
            </a:r>
            <a:r>
              <a:rPr lang="en-IN" sz="2400" spc="-5">
                <a:solidFill>
                  <a:srgbClr val="FF0000"/>
                </a:solidFill>
                <a:cs typeface="Liberation Sans"/>
              </a:rPr>
              <a:t>xv6!)</a:t>
            </a:r>
            <a:endParaRPr lang="en-IN" sz="2400">
              <a:cs typeface="Liberation Sans"/>
            </a:endParaRPr>
          </a:p>
        </p:txBody>
      </p:sp>
    </p:spTree>
    <p:extLst>
      <p:ext uri="{BB962C8B-B14F-4D97-AF65-F5344CB8AC3E}">
        <p14:creationId xmlns:p14="http://schemas.microsoft.com/office/powerpoint/2010/main" val="28251251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1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spc="-5"/>
              <a:t>Loading </a:t>
            </a:r>
            <a:r>
              <a:rPr lang="en-US" sz="4400" spc="-10"/>
              <a:t>the</a:t>
            </a:r>
            <a:r>
              <a:rPr lang="en-US" sz="4400" spc="-95"/>
              <a:t> </a:t>
            </a:r>
            <a:r>
              <a:rPr lang="en-US" sz="4400" spc="-5"/>
              <a:t>GDTR in XV6</a:t>
            </a:r>
            <a:endParaRPr lang="en-US" sz="4400" b="1">
              <a:effectLst>
                <a:outerShdw blurRad="38100" dist="38100" dir="2700000" algn="tl">
                  <a:srgbClr val="000000">
                    <a:alpha val="43137"/>
                  </a:srgbClr>
                </a:outerShdw>
              </a:effectLst>
            </a:endParaRP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31" name="object 20">
            <a:extLst>
              <a:ext uri="{FF2B5EF4-FFF2-40B4-BE49-F238E27FC236}">
                <a16:creationId xmlns:a16="http://schemas.microsoft.com/office/drawing/2014/main" id="{ED926001-C4D7-4803-9951-1187CDF9A75F}"/>
              </a:ext>
            </a:extLst>
          </p:cNvPr>
          <p:cNvSpPr txBox="1"/>
          <p:nvPr/>
        </p:nvSpPr>
        <p:spPr>
          <a:xfrm>
            <a:off x="10721420" y="6947231"/>
            <a:ext cx="274320" cy="224154"/>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45"/>
              </a:lnSpc>
            </a:pPr>
            <a:fld id="{81D60167-4931-47E6-BA6A-407CBD079E47}" type="slidenum">
              <a:rPr lang="en-US" smtClean="0"/>
              <a:pPr marL="38100">
                <a:lnSpc>
                  <a:spcPts val="1645"/>
                </a:lnSpc>
              </a:pPr>
              <a:t>212</a:t>
            </a:fld>
            <a:endParaRPr lang="en-US"/>
          </a:p>
        </p:txBody>
      </p:sp>
      <p:sp>
        <p:nvSpPr>
          <p:cNvPr id="36" name="object 5">
            <a:extLst>
              <a:ext uri="{FF2B5EF4-FFF2-40B4-BE49-F238E27FC236}">
                <a16:creationId xmlns:a16="http://schemas.microsoft.com/office/drawing/2014/main" id="{EEFE8138-880C-40A3-A610-1E916FAEC6C7}"/>
              </a:ext>
            </a:extLst>
          </p:cNvPr>
          <p:cNvSpPr txBox="1"/>
          <p:nvPr/>
        </p:nvSpPr>
        <p:spPr>
          <a:xfrm>
            <a:off x="652046" y="1763637"/>
            <a:ext cx="4145842" cy="861774"/>
          </a:xfrm>
          <a:prstGeom prst="rect">
            <a:avLst/>
          </a:prstGeom>
        </p:spPr>
        <p:txBody>
          <a:bodyPr vert="horz" wrap="square" lIns="0" tIns="71120" rIns="0" bIns="0" rtlCol="0">
            <a:spAutoFit/>
          </a:bodyPr>
          <a:lstStyle>
            <a:defPPr>
              <a:defRPr lang="en-US"/>
            </a:defPPr>
          </a:lstStyle>
          <a:p>
            <a:pPr marL="12700">
              <a:lnSpc>
                <a:spcPct val="100000"/>
              </a:lnSpc>
              <a:spcBef>
                <a:spcPts val="560"/>
              </a:spcBef>
            </a:pPr>
            <a:r>
              <a:rPr sz="2400" spc="-10">
                <a:cs typeface="Liberation Sans"/>
              </a:rPr>
              <a:t>Instruction </a:t>
            </a:r>
            <a:r>
              <a:rPr sz="2400" spc="-5">
                <a:cs typeface="Liberation Sans"/>
              </a:rPr>
              <a:t>LGDT</a:t>
            </a:r>
            <a:endParaRPr sz="2400">
              <a:cs typeface="Liberation Sans"/>
            </a:endParaRPr>
          </a:p>
          <a:p>
            <a:pPr marL="12700">
              <a:lnSpc>
                <a:spcPct val="100000"/>
              </a:lnSpc>
              <a:spcBef>
                <a:spcPts val="409"/>
              </a:spcBef>
            </a:pPr>
            <a:r>
              <a:rPr sz="2400" spc="-5">
                <a:cs typeface="Liberation Sans"/>
              </a:rPr>
              <a:t>Each CPU has its </a:t>
            </a:r>
            <a:r>
              <a:rPr sz="2400" spc="-10">
                <a:cs typeface="Liberation Sans"/>
              </a:rPr>
              <a:t>own</a:t>
            </a:r>
            <a:r>
              <a:rPr sz="2400" spc="-45">
                <a:cs typeface="Liberation Sans"/>
              </a:rPr>
              <a:t> </a:t>
            </a:r>
            <a:r>
              <a:rPr sz="2400" spc="-10">
                <a:cs typeface="Liberation Sans"/>
              </a:rPr>
              <a:t>GDTR</a:t>
            </a:r>
            <a:endParaRPr sz="2400">
              <a:cs typeface="Liberation Sans"/>
            </a:endParaRPr>
          </a:p>
        </p:txBody>
      </p:sp>
      <p:grpSp>
        <p:nvGrpSpPr>
          <p:cNvPr id="37" name="object 6">
            <a:extLst>
              <a:ext uri="{FF2B5EF4-FFF2-40B4-BE49-F238E27FC236}">
                <a16:creationId xmlns:a16="http://schemas.microsoft.com/office/drawing/2014/main" id="{8D77D466-ED3B-4865-94BB-2B971300DC86}"/>
              </a:ext>
            </a:extLst>
          </p:cNvPr>
          <p:cNvGrpSpPr/>
          <p:nvPr/>
        </p:nvGrpSpPr>
        <p:grpSpPr>
          <a:xfrm>
            <a:off x="1308296" y="3742007"/>
            <a:ext cx="4585964" cy="2681580"/>
            <a:chOff x="904647" y="3641497"/>
            <a:chExt cx="3829685" cy="2312035"/>
          </a:xfrm>
        </p:grpSpPr>
        <p:sp>
          <p:nvSpPr>
            <p:cNvPr id="38" name="object 7">
              <a:extLst>
                <a:ext uri="{FF2B5EF4-FFF2-40B4-BE49-F238E27FC236}">
                  <a16:creationId xmlns:a16="http://schemas.microsoft.com/office/drawing/2014/main" id="{61A9FB1F-CD2F-488A-A980-8DB45BD04E27}"/>
                </a:ext>
              </a:extLst>
            </p:cNvPr>
            <p:cNvSpPr/>
            <p:nvPr/>
          </p:nvSpPr>
          <p:spPr>
            <a:xfrm>
              <a:off x="937214" y="3731082"/>
              <a:ext cx="3718742" cy="2212516"/>
            </a:xfrm>
            <a:prstGeom prst="rect">
              <a:avLst/>
            </a:prstGeom>
            <a:blipFill>
              <a:blip r:embed="rId3"/>
              <a:stretch>
                <a:fillRect/>
              </a:stretch>
            </a:blipFill>
          </p:spPr>
          <p:txBody>
            <a:bodyPr wrap="square" lIns="0" tIns="0" rIns="0" bIns="0" rtlCol="0"/>
            <a:lstStyle>
              <a:defPPr>
                <a:defRPr lang="en-US"/>
              </a:defPPr>
            </a:lstStyle>
            <a:p>
              <a:pPr/>
              <a:endParaRPr/>
            </a:p>
          </p:txBody>
        </p:sp>
        <p:sp>
          <p:nvSpPr>
            <p:cNvPr id="39" name="object 8">
              <a:extLst>
                <a:ext uri="{FF2B5EF4-FFF2-40B4-BE49-F238E27FC236}">
                  <a16:creationId xmlns:a16="http://schemas.microsoft.com/office/drawing/2014/main" id="{C9C24436-8482-4A8C-8838-0E5E6325FD4F}"/>
                </a:ext>
              </a:extLst>
            </p:cNvPr>
            <p:cNvSpPr/>
            <p:nvPr/>
          </p:nvSpPr>
          <p:spPr>
            <a:xfrm>
              <a:off x="909320" y="3646169"/>
              <a:ext cx="3820160" cy="2302510"/>
            </a:xfrm>
            <a:custGeom>
              <a:rect l="l" t="t" r="r" b="b"/>
              <a:pathLst>
                <a:path w="3820160" h="2302510">
                  <a:moveTo>
                    <a:pt x="0" y="0"/>
                  </a:moveTo>
                  <a:lnTo>
                    <a:pt x="3820159" y="0"/>
                  </a:lnTo>
                  <a:lnTo>
                    <a:pt x="3820159" y="2302510"/>
                  </a:lnTo>
                  <a:lnTo>
                    <a:pt x="0" y="2302510"/>
                  </a:lnTo>
                  <a:lnTo>
                    <a:pt x="0" y="0"/>
                  </a:lnTo>
                  <a:close/>
                </a:path>
              </a:pathLst>
            </a:custGeom>
            <a:ln w="9344">
              <a:solidFill>
                <a:srgbClr val="000000"/>
              </a:solidFill>
            </a:ln>
          </p:spPr>
          <p:txBody>
            <a:bodyPr wrap="square" lIns="0" tIns="0" rIns="0" bIns="0" rtlCol="0"/>
            <a:lstStyle>
              <a:defPPr>
                <a:defRPr lang="en-US"/>
              </a:defPPr>
            </a:lstStyle>
            <a:p>
              <a:pPr/>
              <a:endParaRPr/>
            </a:p>
          </p:txBody>
        </p:sp>
      </p:grpSp>
      <p:grpSp>
        <p:nvGrpSpPr>
          <p:cNvPr id="40" name="object 9">
            <a:extLst>
              <a:ext uri="{FF2B5EF4-FFF2-40B4-BE49-F238E27FC236}">
                <a16:creationId xmlns:a16="http://schemas.microsoft.com/office/drawing/2014/main" id="{60B4A2BC-27A5-45C3-AA33-08C518DCDCDF}"/>
              </a:ext>
            </a:extLst>
          </p:cNvPr>
          <p:cNvGrpSpPr/>
          <p:nvPr/>
        </p:nvGrpSpPr>
        <p:grpSpPr>
          <a:xfrm>
            <a:off x="4787345" y="1210844"/>
            <a:ext cx="6568785" cy="2426492"/>
            <a:chOff x="3114675" y="1512977"/>
            <a:chExt cx="5934075" cy="2002155"/>
          </a:xfrm>
        </p:grpSpPr>
        <p:sp>
          <p:nvSpPr>
            <p:cNvPr id="41" name="object 10">
              <a:extLst>
                <a:ext uri="{FF2B5EF4-FFF2-40B4-BE49-F238E27FC236}">
                  <a16:creationId xmlns:a16="http://schemas.microsoft.com/office/drawing/2014/main" id="{16F51671-A079-4684-B4D9-DF6B2BD17B25}"/>
                </a:ext>
              </a:extLst>
            </p:cNvPr>
            <p:cNvSpPr/>
            <p:nvPr/>
          </p:nvSpPr>
          <p:spPr>
            <a:xfrm>
              <a:off x="3506620" y="1522730"/>
              <a:ext cx="5477796" cy="1895187"/>
            </a:xfrm>
            <a:prstGeom prst="rect">
              <a:avLst/>
            </a:prstGeom>
            <a:blipFill>
              <a:blip r:embed="rId4"/>
              <a:stretch>
                <a:fillRect/>
              </a:stretch>
            </a:blipFill>
          </p:spPr>
          <p:txBody>
            <a:bodyPr wrap="square" lIns="0" tIns="0" rIns="0" bIns="0" rtlCol="0"/>
            <a:lstStyle>
              <a:defPPr>
                <a:defRPr lang="en-US"/>
              </a:defPPr>
            </a:lstStyle>
            <a:p>
              <a:pPr/>
              <a:endParaRPr/>
            </a:p>
          </p:txBody>
        </p:sp>
        <p:sp>
          <p:nvSpPr>
            <p:cNvPr id="42" name="object 11">
              <a:extLst>
                <a:ext uri="{FF2B5EF4-FFF2-40B4-BE49-F238E27FC236}">
                  <a16:creationId xmlns:a16="http://schemas.microsoft.com/office/drawing/2014/main" id="{F48A26E0-6D63-4CE8-86B4-5487F200C808}"/>
                </a:ext>
              </a:extLst>
            </p:cNvPr>
            <p:cNvSpPr/>
            <p:nvPr/>
          </p:nvSpPr>
          <p:spPr>
            <a:xfrm>
              <a:off x="3423919" y="1517650"/>
              <a:ext cx="5619750" cy="1916430"/>
            </a:xfrm>
            <a:custGeom>
              <a:rect l="l" t="t" r="r" b="b"/>
              <a:pathLst>
                <a:path w="5619750" h="1916429">
                  <a:moveTo>
                    <a:pt x="0" y="0"/>
                  </a:moveTo>
                  <a:lnTo>
                    <a:pt x="5619750" y="0"/>
                  </a:lnTo>
                  <a:lnTo>
                    <a:pt x="5619750" y="1916429"/>
                  </a:lnTo>
                  <a:lnTo>
                    <a:pt x="0" y="1916429"/>
                  </a:lnTo>
                  <a:lnTo>
                    <a:pt x="0" y="0"/>
                  </a:lnTo>
                  <a:close/>
                </a:path>
              </a:pathLst>
            </a:custGeom>
            <a:ln w="9344">
              <a:solidFill>
                <a:srgbClr val="000000"/>
              </a:solidFill>
            </a:ln>
          </p:spPr>
          <p:txBody>
            <a:bodyPr wrap="square" lIns="0" tIns="0" rIns="0" bIns="0" rtlCol="0"/>
            <a:lstStyle>
              <a:defPPr>
                <a:defRPr lang="en-US"/>
              </a:defPPr>
            </a:lstStyle>
            <a:p>
              <a:pPr/>
              <a:endParaRPr/>
            </a:p>
          </p:txBody>
        </p:sp>
        <p:sp>
          <p:nvSpPr>
            <p:cNvPr id="43" name="object 12">
              <a:extLst>
                <a:ext uri="{FF2B5EF4-FFF2-40B4-BE49-F238E27FC236}">
                  <a16:creationId xmlns:a16="http://schemas.microsoft.com/office/drawing/2014/main" id="{4C489986-38E4-4C10-860C-753626D00812}"/>
                </a:ext>
              </a:extLst>
            </p:cNvPr>
            <p:cNvSpPr/>
            <p:nvPr/>
          </p:nvSpPr>
          <p:spPr>
            <a:xfrm>
              <a:off x="3124199" y="3200400"/>
              <a:ext cx="3505200" cy="304800"/>
            </a:xfrm>
            <a:custGeom>
              <a:rect l="l" t="t" r="r" b="b"/>
              <a:pathLst>
                <a:path w="3505200" h="304800">
                  <a:moveTo>
                    <a:pt x="1752600" y="0"/>
                  </a:moveTo>
                  <a:lnTo>
                    <a:pt x="1834809" y="151"/>
                  </a:lnTo>
                  <a:lnTo>
                    <a:pt x="1915869" y="603"/>
                  </a:lnTo>
                  <a:lnTo>
                    <a:pt x="1995712" y="1349"/>
                  </a:lnTo>
                  <a:lnTo>
                    <a:pt x="2074270" y="2383"/>
                  </a:lnTo>
                  <a:lnTo>
                    <a:pt x="2151476" y="3699"/>
                  </a:lnTo>
                  <a:lnTo>
                    <a:pt x="2227262" y="5291"/>
                  </a:lnTo>
                  <a:lnTo>
                    <a:pt x="2301560" y="7154"/>
                  </a:lnTo>
                  <a:lnTo>
                    <a:pt x="2374304" y="9281"/>
                  </a:lnTo>
                  <a:lnTo>
                    <a:pt x="2445424" y="11668"/>
                  </a:lnTo>
                  <a:lnTo>
                    <a:pt x="2514854" y="14307"/>
                  </a:lnTo>
                  <a:lnTo>
                    <a:pt x="2582526" y="17193"/>
                  </a:lnTo>
                  <a:lnTo>
                    <a:pt x="2648373" y="20319"/>
                  </a:lnTo>
                  <a:lnTo>
                    <a:pt x="2712326" y="23682"/>
                  </a:lnTo>
                  <a:lnTo>
                    <a:pt x="2774318" y="27273"/>
                  </a:lnTo>
                  <a:lnTo>
                    <a:pt x="2834282" y="31088"/>
                  </a:lnTo>
                  <a:lnTo>
                    <a:pt x="2892150" y="35120"/>
                  </a:lnTo>
                  <a:lnTo>
                    <a:pt x="2947854" y="39365"/>
                  </a:lnTo>
                  <a:lnTo>
                    <a:pt x="3001327" y="43814"/>
                  </a:lnTo>
                  <a:lnTo>
                    <a:pt x="3052501" y="48464"/>
                  </a:lnTo>
                  <a:lnTo>
                    <a:pt x="3101308" y="53308"/>
                  </a:lnTo>
                  <a:lnTo>
                    <a:pt x="3147681" y="58340"/>
                  </a:lnTo>
                  <a:lnTo>
                    <a:pt x="3191553" y="63554"/>
                  </a:lnTo>
                  <a:lnTo>
                    <a:pt x="3232855" y="68945"/>
                  </a:lnTo>
                  <a:lnTo>
                    <a:pt x="3271520" y="74506"/>
                  </a:lnTo>
                  <a:lnTo>
                    <a:pt x="3340668" y="86116"/>
                  </a:lnTo>
                  <a:lnTo>
                    <a:pt x="3398457" y="98338"/>
                  </a:lnTo>
                  <a:lnTo>
                    <a:pt x="3444345" y="111124"/>
                  </a:lnTo>
                  <a:lnTo>
                    <a:pt x="3489682" y="131259"/>
                  </a:lnTo>
                  <a:lnTo>
                    <a:pt x="3505200" y="152400"/>
                  </a:lnTo>
                  <a:lnTo>
                    <a:pt x="3503453" y="159548"/>
                  </a:lnTo>
                  <a:lnTo>
                    <a:pt x="3462658" y="187084"/>
                  </a:lnTo>
                  <a:lnTo>
                    <a:pt x="3422922" y="200135"/>
                  </a:lnTo>
                  <a:lnTo>
                    <a:pt x="3371016" y="212645"/>
                  </a:lnTo>
                  <a:lnTo>
                    <a:pt x="3307480" y="224567"/>
                  </a:lnTo>
                  <a:lnTo>
                    <a:pt x="3232855" y="235854"/>
                  </a:lnTo>
                  <a:lnTo>
                    <a:pt x="3191553" y="241245"/>
                  </a:lnTo>
                  <a:lnTo>
                    <a:pt x="3147681" y="246459"/>
                  </a:lnTo>
                  <a:lnTo>
                    <a:pt x="3101308" y="251491"/>
                  </a:lnTo>
                  <a:lnTo>
                    <a:pt x="3052501" y="256335"/>
                  </a:lnTo>
                  <a:lnTo>
                    <a:pt x="3001327" y="260984"/>
                  </a:lnTo>
                  <a:lnTo>
                    <a:pt x="2947854" y="265434"/>
                  </a:lnTo>
                  <a:lnTo>
                    <a:pt x="2892150" y="269679"/>
                  </a:lnTo>
                  <a:lnTo>
                    <a:pt x="2834282" y="273711"/>
                  </a:lnTo>
                  <a:lnTo>
                    <a:pt x="2774318" y="277526"/>
                  </a:lnTo>
                  <a:lnTo>
                    <a:pt x="2712326" y="281117"/>
                  </a:lnTo>
                  <a:lnTo>
                    <a:pt x="2648373" y="284479"/>
                  </a:lnTo>
                  <a:lnTo>
                    <a:pt x="2582526" y="287606"/>
                  </a:lnTo>
                  <a:lnTo>
                    <a:pt x="2514854" y="290492"/>
                  </a:lnTo>
                  <a:lnTo>
                    <a:pt x="2445424" y="293131"/>
                  </a:lnTo>
                  <a:lnTo>
                    <a:pt x="2374304" y="295518"/>
                  </a:lnTo>
                  <a:lnTo>
                    <a:pt x="2301560" y="297645"/>
                  </a:lnTo>
                  <a:lnTo>
                    <a:pt x="2227262" y="299508"/>
                  </a:lnTo>
                  <a:lnTo>
                    <a:pt x="2151476" y="301100"/>
                  </a:lnTo>
                  <a:lnTo>
                    <a:pt x="2074270" y="302416"/>
                  </a:lnTo>
                  <a:lnTo>
                    <a:pt x="1995712" y="303450"/>
                  </a:lnTo>
                  <a:lnTo>
                    <a:pt x="1915869" y="304196"/>
                  </a:lnTo>
                  <a:lnTo>
                    <a:pt x="1834809" y="304648"/>
                  </a:lnTo>
                  <a:lnTo>
                    <a:pt x="1752600" y="304800"/>
                  </a:lnTo>
                  <a:lnTo>
                    <a:pt x="1670290" y="304648"/>
                  </a:lnTo>
                  <a:lnTo>
                    <a:pt x="1589141" y="304196"/>
                  </a:lnTo>
                  <a:lnTo>
                    <a:pt x="1509220" y="303450"/>
                  </a:lnTo>
                  <a:lnTo>
                    <a:pt x="1430594" y="302416"/>
                  </a:lnTo>
                  <a:lnTo>
                    <a:pt x="1353331" y="301100"/>
                  </a:lnTo>
                  <a:lnTo>
                    <a:pt x="1277496" y="299508"/>
                  </a:lnTo>
                  <a:lnTo>
                    <a:pt x="1203158" y="297645"/>
                  </a:lnTo>
                  <a:lnTo>
                    <a:pt x="1130383" y="295518"/>
                  </a:lnTo>
                  <a:lnTo>
                    <a:pt x="1059239" y="293131"/>
                  </a:lnTo>
                  <a:lnTo>
                    <a:pt x="989793" y="290492"/>
                  </a:lnTo>
                  <a:lnTo>
                    <a:pt x="922111" y="287606"/>
                  </a:lnTo>
                  <a:lnTo>
                    <a:pt x="856262" y="284480"/>
                  </a:lnTo>
                  <a:lnTo>
                    <a:pt x="792311" y="281117"/>
                  </a:lnTo>
                  <a:lnTo>
                    <a:pt x="730327" y="277526"/>
                  </a:lnTo>
                  <a:lnTo>
                    <a:pt x="670376" y="273711"/>
                  </a:lnTo>
                  <a:lnTo>
                    <a:pt x="612526" y="269679"/>
                  </a:lnTo>
                  <a:lnTo>
                    <a:pt x="556844" y="265434"/>
                  </a:lnTo>
                  <a:lnTo>
                    <a:pt x="503396" y="260985"/>
                  </a:lnTo>
                  <a:lnTo>
                    <a:pt x="452250" y="256335"/>
                  </a:lnTo>
                  <a:lnTo>
                    <a:pt x="403473" y="251491"/>
                  </a:lnTo>
                  <a:lnTo>
                    <a:pt x="357132" y="246459"/>
                  </a:lnTo>
                  <a:lnTo>
                    <a:pt x="313294" y="241245"/>
                  </a:lnTo>
                  <a:lnTo>
                    <a:pt x="272027" y="235854"/>
                  </a:lnTo>
                  <a:lnTo>
                    <a:pt x="233397" y="230293"/>
                  </a:lnTo>
                  <a:lnTo>
                    <a:pt x="164319" y="218683"/>
                  </a:lnTo>
                  <a:lnTo>
                    <a:pt x="106596" y="206461"/>
                  </a:lnTo>
                  <a:lnTo>
                    <a:pt x="60765" y="193675"/>
                  </a:lnTo>
                  <a:lnTo>
                    <a:pt x="15493" y="173540"/>
                  </a:lnTo>
                  <a:lnTo>
                    <a:pt x="0" y="152400"/>
                  </a:lnTo>
                  <a:lnTo>
                    <a:pt x="1743" y="145251"/>
                  </a:lnTo>
                  <a:lnTo>
                    <a:pt x="42478" y="117715"/>
                  </a:lnTo>
                  <a:lnTo>
                    <a:pt x="82161" y="104664"/>
                  </a:lnTo>
                  <a:lnTo>
                    <a:pt x="134004" y="92154"/>
                  </a:lnTo>
                  <a:lnTo>
                    <a:pt x="197472" y="80232"/>
                  </a:lnTo>
                  <a:lnTo>
                    <a:pt x="272027" y="68945"/>
                  </a:lnTo>
                  <a:lnTo>
                    <a:pt x="313294" y="63554"/>
                  </a:lnTo>
                  <a:lnTo>
                    <a:pt x="357132" y="58340"/>
                  </a:lnTo>
                  <a:lnTo>
                    <a:pt x="403473" y="53308"/>
                  </a:lnTo>
                  <a:lnTo>
                    <a:pt x="452250" y="48464"/>
                  </a:lnTo>
                  <a:lnTo>
                    <a:pt x="503396" y="43815"/>
                  </a:lnTo>
                  <a:lnTo>
                    <a:pt x="556844" y="39365"/>
                  </a:lnTo>
                  <a:lnTo>
                    <a:pt x="612526" y="35120"/>
                  </a:lnTo>
                  <a:lnTo>
                    <a:pt x="670376" y="31088"/>
                  </a:lnTo>
                  <a:lnTo>
                    <a:pt x="730327" y="27273"/>
                  </a:lnTo>
                  <a:lnTo>
                    <a:pt x="792311" y="23682"/>
                  </a:lnTo>
                  <a:lnTo>
                    <a:pt x="856262" y="20320"/>
                  </a:lnTo>
                  <a:lnTo>
                    <a:pt x="922111" y="17193"/>
                  </a:lnTo>
                  <a:lnTo>
                    <a:pt x="989793" y="14307"/>
                  </a:lnTo>
                  <a:lnTo>
                    <a:pt x="1059239" y="11668"/>
                  </a:lnTo>
                  <a:lnTo>
                    <a:pt x="1130383" y="9281"/>
                  </a:lnTo>
                  <a:lnTo>
                    <a:pt x="1203158" y="7154"/>
                  </a:lnTo>
                  <a:lnTo>
                    <a:pt x="1277496" y="5291"/>
                  </a:lnTo>
                  <a:lnTo>
                    <a:pt x="1353331" y="3699"/>
                  </a:lnTo>
                  <a:lnTo>
                    <a:pt x="1430594" y="2383"/>
                  </a:lnTo>
                  <a:lnTo>
                    <a:pt x="1509220" y="1349"/>
                  </a:lnTo>
                  <a:lnTo>
                    <a:pt x="1589141" y="603"/>
                  </a:lnTo>
                  <a:lnTo>
                    <a:pt x="1670290" y="151"/>
                  </a:lnTo>
                  <a:lnTo>
                    <a:pt x="1752600" y="0"/>
                  </a:lnTo>
                  <a:close/>
                </a:path>
                <a:path w="3505200" h="304800">
                  <a:moveTo>
                    <a:pt x="0" y="0"/>
                  </a:moveTo>
                  <a:lnTo>
                    <a:pt x="0" y="0"/>
                  </a:lnTo>
                </a:path>
                <a:path w="3505200" h="304800">
                  <a:moveTo>
                    <a:pt x="3505200" y="304800"/>
                  </a:moveTo>
                  <a:lnTo>
                    <a:pt x="3505200" y="304800"/>
                  </a:lnTo>
                </a:path>
              </a:pathLst>
            </a:custGeom>
            <a:ln w="19048">
              <a:solidFill>
                <a:srgbClr val="FF0000"/>
              </a:solidFill>
            </a:ln>
          </p:spPr>
          <p:txBody>
            <a:bodyPr wrap="square" lIns="0" tIns="0" rIns="0" bIns="0" rtlCol="0"/>
            <a:lstStyle>
              <a:defPPr>
                <a:defRPr lang="en-US"/>
              </a:defPPr>
            </a:lstStyle>
            <a:p>
              <a:pPr/>
              <a:endParaRPr/>
            </a:p>
          </p:txBody>
        </p:sp>
      </p:grpSp>
    </p:spTree>
    <p:extLst>
      <p:ext uri="{BB962C8B-B14F-4D97-AF65-F5344CB8AC3E}">
        <p14:creationId xmlns:p14="http://schemas.microsoft.com/office/powerpoint/2010/main" val="23190476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1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spc="-5"/>
              <a:t>Segmentation + Paging in x86</a:t>
            </a:r>
            <a:endParaRPr lang="en-US" sz="4400" b="1">
              <a:effectLst>
                <a:outerShdw blurRad="38100" dist="38100" dir="2700000" algn="tl">
                  <a:srgbClr val="000000">
                    <a:alpha val="43137"/>
                  </a:srgbClr>
                </a:outerShdw>
              </a:effectLst>
            </a:endParaRP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31" name="object 20">
            <a:extLst>
              <a:ext uri="{FF2B5EF4-FFF2-40B4-BE49-F238E27FC236}">
                <a16:creationId xmlns:a16="http://schemas.microsoft.com/office/drawing/2014/main" id="{ED926001-C4D7-4803-9951-1187CDF9A75F}"/>
              </a:ext>
            </a:extLst>
          </p:cNvPr>
          <p:cNvSpPr txBox="1"/>
          <p:nvPr/>
        </p:nvSpPr>
        <p:spPr>
          <a:xfrm>
            <a:off x="10721420" y="6947231"/>
            <a:ext cx="274320" cy="224154"/>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45"/>
              </a:lnSpc>
            </a:pPr>
            <a:fld id="{81D60167-4931-47E6-BA6A-407CBD079E47}" type="slidenum">
              <a:rPr lang="en-US" smtClean="0"/>
              <a:pPr marL="38100">
                <a:lnSpc>
                  <a:spcPts val="1645"/>
                </a:lnSpc>
              </a:pPr>
              <a:t>213</a:t>
            </a:fld>
            <a:endParaRPr lang="en-US"/>
          </a:p>
        </p:txBody>
      </p:sp>
      <p:grpSp>
        <p:nvGrpSpPr>
          <p:cNvPr id="45" name="Group 44">
            <a:extLst>
              <a:ext uri="{FF2B5EF4-FFF2-40B4-BE49-F238E27FC236}">
                <a16:creationId xmlns:a16="http://schemas.microsoft.com/office/drawing/2014/main" id="{673371F3-E3DB-48B2-A282-E3D5AAAC14FB}"/>
              </a:ext>
            </a:extLst>
          </p:cNvPr>
          <p:cNvGrpSpPr/>
          <p:nvPr/>
        </p:nvGrpSpPr>
        <p:grpSpPr>
          <a:xfrm>
            <a:off x="1463529" y="2025451"/>
            <a:ext cx="8458200" cy="2786380"/>
            <a:chOff x="1590821" y="3756716"/>
            <a:chExt cx="8458200" cy="2786380"/>
          </a:xfrm>
        </p:grpSpPr>
        <p:sp>
          <p:nvSpPr>
            <p:cNvPr id="46" name="object 3">
              <a:extLst>
                <a:ext uri="{FF2B5EF4-FFF2-40B4-BE49-F238E27FC236}">
                  <a16:creationId xmlns:a16="http://schemas.microsoft.com/office/drawing/2014/main" id="{F3C57022-48E7-4829-BF93-2D03ECD7B56D}"/>
                </a:ext>
              </a:extLst>
            </p:cNvPr>
            <p:cNvSpPr txBox="1"/>
            <p:nvPr/>
          </p:nvSpPr>
          <p:spPr>
            <a:xfrm>
              <a:off x="1590821" y="4561896"/>
              <a:ext cx="1295400" cy="685800"/>
            </a:xfrm>
            <a:prstGeom prst="rect">
              <a:avLst/>
            </a:prstGeom>
            <a:solidFill>
              <a:srgbClr val="BADFE2"/>
            </a:solidFill>
            <a:ln w="9344">
              <a:solidFill>
                <a:srgbClr val="000000"/>
              </a:solidFill>
            </a:ln>
          </p:spPr>
          <p:txBody>
            <a:bodyPr vert="horz" wrap="square" lIns="0" tIns="205740" rIns="0" bIns="0" rtlCol="0">
              <a:spAutoFit/>
            </a:bodyPr>
            <a:lstStyle>
              <a:defPPr>
                <a:defRPr lang="en-US"/>
              </a:defPPr>
            </a:lstStyle>
            <a:p>
              <a:pPr marL="406400">
                <a:lnSpc>
                  <a:spcPct val="100000"/>
                </a:lnSpc>
                <a:spcBef>
                  <a:spcPts val="1620"/>
                </a:spcBef>
              </a:pPr>
              <a:r>
                <a:rPr sz="1800" spc="-5">
                  <a:latin typeface="Liberation Sans"/>
                  <a:cs typeface="Liberation Sans"/>
                </a:rPr>
                <a:t>CPU</a:t>
              </a:r>
              <a:endParaRPr sz="1800">
                <a:latin typeface="Liberation Sans"/>
                <a:cs typeface="Liberation Sans"/>
              </a:endParaRPr>
            </a:p>
          </p:txBody>
        </p:sp>
        <p:grpSp>
          <p:nvGrpSpPr>
            <p:cNvPr id="48" name="object 4">
              <a:extLst>
                <a:ext uri="{FF2B5EF4-FFF2-40B4-BE49-F238E27FC236}">
                  <a16:creationId xmlns:a16="http://schemas.microsoft.com/office/drawing/2014/main" id="{19F18BFF-58F6-42C4-A92B-84B2C69FA294}"/>
                </a:ext>
              </a:extLst>
            </p:cNvPr>
            <p:cNvGrpSpPr/>
            <p:nvPr/>
          </p:nvGrpSpPr>
          <p:grpSpPr>
            <a:xfrm>
              <a:off x="2886221" y="4904796"/>
              <a:ext cx="1219200" cy="76200"/>
              <a:chOff x="1752600" y="2705100"/>
              <a:chExt cx="1219200" cy="76200"/>
            </a:xfrm>
          </p:grpSpPr>
          <p:sp>
            <p:nvSpPr>
              <p:cNvPr id="64" name="object 5">
                <a:extLst>
                  <a:ext uri="{FF2B5EF4-FFF2-40B4-BE49-F238E27FC236}">
                    <a16:creationId xmlns:a16="http://schemas.microsoft.com/office/drawing/2014/main" id="{5862AE2A-C6AC-4686-9999-F2A7814F5FA1}"/>
                  </a:ext>
                </a:extLst>
              </p:cNvPr>
              <p:cNvSpPr/>
              <p:nvPr/>
            </p:nvSpPr>
            <p:spPr>
              <a:xfrm>
                <a:off x="1752600" y="2743200"/>
                <a:ext cx="1148080" cy="0"/>
              </a:xfrm>
              <a:custGeom>
                <a:rect l="l" t="t" r="r" b="b"/>
                <a:pathLst>
                  <a:path w="1148080">
                    <a:moveTo>
                      <a:pt x="0" y="0"/>
                    </a:moveTo>
                    <a:lnTo>
                      <a:pt x="1148080" y="0"/>
                    </a:lnTo>
                  </a:path>
                </a:pathLst>
              </a:custGeom>
              <a:ln w="9344">
                <a:solidFill>
                  <a:srgbClr val="000000"/>
                </a:solidFill>
              </a:ln>
            </p:spPr>
            <p:txBody>
              <a:bodyPr wrap="square" lIns="0" tIns="0" rIns="0" bIns="0" rtlCol="0"/>
              <a:lstStyle>
                <a:defPPr>
                  <a:defRPr lang="en-US"/>
                </a:defPPr>
              </a:lstStyle>
              <a:p>
                <a:pPr/>
                <a:endParaRPr/>
              </a:p>
            </p:txBody>
          </p:sp>
          <p:sp>
            <p:nvSpPr>
              <p:cNvPr id="65" name="object 6">
                <a:extLst>
                  <a:ext uri="{FF2B5EF4-FFF2-40B4-BE49-F238E27FC236}">
                    <a16:creationId xmlns:a16="http://schemas.microsoft.com/office/drawing/2014/main" id="{B655C2F0-FC1C-4F44-A022-E6F20229B5F4}"/>
                  </a:ext>
                </a:extLst>
              </p:cNvPr>
              <p:cNvSpPr/>
              <p:nvPr/>
            </p:nvSpPr>
            <p:spPr>
              <a:xfrm>
                <a:off x="2895600" y="2705100"/>
                <a:ext cx="76200" cy="76200"/>
              </a:xfrm>
              <a:custGeom>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defPPr>
                  <a:defRPr lang="en-US"/>
                </a:defPPr>
              </a:lstStyle>
              <a:p>
                <a:pPr/>
                <a:endParaRPr/>
              </a:p>
            </p:txBody>
          </p:sp>
        </p:grpSp>
        <p:sp>
          <p:nvSpPr>
            <p:cNvPr id="49" name="object 7">
              <a:extLst>
                <a:ext uri="{FF2B5EF4-FFF2-40B4-BE49-F238E27FC236}">
                  <a16:creationId xmlns:a16="http://schemas.microsoft.com/office/drawing/2014/main" id="{284080C7-2B8C-4FB4-9B50-3BB45FDFAFA4}"/>
                </a:ext>
              </a:extLst>
            </p:cNvPr>
            <p:cNvSpPr txBox="1"/>
            <p:nvPr/>
          </p:nvSpPr>
          <p:spPr>
            <a:xfrm>
              <a:off x="3093231" y="3756716"/>
              <a:ext cx="862330" cy="574040"/>
            </a:xfrm>
            <a:prstGeom prst="rect">
              <a:avLst/>
            </a:prstGeom>
          </p:spPr>
          <p:txBody>
            <a:bodyPr vert="horz" wrap="square" lIns="0" tIns="12700" rIns="0" bIns="0" rtlCol="0">
              <a:spAutoFit/>
            </a:bodyPr>
            <a:lstStyle>
              <a:defPPr>
                <a:defRPr lang="en-US"/>
              </a:defPPr>
            </a:lstStyle>
            <a:p>
              <a:pPr marL="12700" marR="5080" indent="26670">
                <a:lnSpc>
                  <a:spcPct val="100000"/>
                </a:lnSpc>
                <a:spcBef>
                  <a:spcPts val="100"/>
                </a:spcBef>
              </a:pPr>
              <a:r>
                <a:rPr sz="1800" spc="-10">
                  <a:solidFill>
                    <a:srgbClr val="3333FF"/>
                  </a:solidFill>
                  <a:latin typeface="Liberation Sans"/>
                  <a:cs typeface="Liberation Sans"/>
                </a:rPr>
                <a:t>Logical  </a:t>
              </a:r>
              <a:r>
                <a:rPr sz="1800" spc="-5">
                  <a:solidFill>
                    <a:srgbClr val="3333FF"/>
                  </a:solidFill>
                  <a:latin typeface="Liberation Sans"/>
                  <a:cs typeface="Liberation Sans"/>
                </a:rPr>
                <a:t>Ad</a:t>
              </a:r>
              <a:r>
                <a:rPr sz="1800" spc="-15">
                  <a:solidFill>
                    <a:srgbClr val="3333FF"/>
                  </a:solidFill>
                  <a:latin typeface="Liberation Sans"/>
                  <a:cs typeface="Liberation Sans"/>
                </a:rPr>
                <a:t>d</a:t>
              </a:r>
              <a:r>
                <a:rPr sz="1800">
                  <a:solidFill>
                    <a:srgbClr val="3333FF"/>
                  </a:solidFill>
                  <a:latin typeface="Liberation Sans"/>
                  <a:cs typeface="Liberation Sans"/>
                </a:rPr>
                <a:t>ress</a:t>
              </a:r>
              <a:endParaRPr sz="1800">
                <a:latin typeface="Liberation Sans"/>
                <a:cs typeface="Liberation Sans"/>
              </a:endParaRPr>
            </a:p>
          </p:txBody>
        </p:sp>
        <p:sp>
          <p:nvSpPr>
            <p:cNvPr id="50" name="object 8">
              <a:extLst>
                <a:ext uri="{FF2B5EF4-FFF2-40B4-BE49-F238E27FC236}">
                  <a16:creationId xmlns:a16="http://schemas.microsoft.com/office/drawing/2014/main" id="{47A163CC-8DB2-4D30-A8EB-FF7389B51150}"/>
                </a:ext>
              </a:extLst>
            </p:cNvPr>
            <p:cNvSpPr txBox="1"/>
            <p:nvPr/>
          </p:nvSpPr>
          <p:spPr>
            <a:xfrm>
              <a:off x="3113550" y="4306625"/>
              <a:ext cx="768350" cy="1095172"/>
            </a:xfrm>
            <a:prstGeom prst="rect">
              <a:avLst/>
            </a:prstGeom>
          </p:spPr>
          <p:txBody>
            <a:bodyPr vert="horz" wrap="square" lIns="0" tIns="12700" rIns="0" bIns="0" rtlCol="0">
              <a:spAutoFit/>
            </a:bodyPr>
            <a:lstStyle>
              <a:defPPr>
                <a:defRPr lang="en-US"/>
              </a:defPPr>
            </a:lstStyle>
            <a:p>
              <a:pPr algn="ctr">
                <a:lnSpc>
                  <a:spcPts val="1675"/>
                </a:lnSpc>
                <a:spcBef>
                  <a:spcPts val="100"/>
                </a:spcBef>
              </a:pPr>
              <a:r>
                <a:rPr sz="1400">
                  <a:solidFill>
                    <a:srgbClr val="3333FF"/>
                  </a:solidFill>
                  <a:latin typeface="Liberation Sans"/>
                  <a:cs typeface="Liberation Sans"/>
                </a:rPr>
                <a:t>(</a:t>
              </a:r>
              <a:r>
                <a:rPr sz="1400" spc="5">
                  <a:solidFill>
                    <a:srgbClr val="3333FF"/>
                  </a:solidFill>
                  <a:latin typeface="Liberation Sans"/>
                  <a:cs typeface="Liberation Sans"/>
                </a:rPr>
                <a:t>s</a:t>
              </a:r>
              <a:r>
                <a:rPr sz="1400" spc="-5">
                  <a:solidFill>
                    <a:srgbClr val="3333FF"/>
                  </a:solidFill>
                  <a:latin typeface="Liberation Sans"/>
                  <a:cs typeface="Liberation Sans"/>
                </a:rPr>
                <a:t>eg</a:t>
              </a:r>
              <a:r>
                <a:rPr sz="1400">
                  <a:solidFill>
                    <a:srgbClr val="3333FF"/>
                  </a:solidFill>
                  <a:latin typeface="Liberation Sans"/>
                  <a:cs typeface="Liberation Sans"/>
                </a:rPr>
                <a:t>m</a:t>
              </a:r>
              <a:r>
                <a:rPr sz="1400" spc="-5">
                  <a:solidFill>
                    <a:srgbClr val="3333FF"/>
                  </a:solidFill>
                  <a:latin typeface="Liberation Sans"/>
                  <a:cs typeface="Liberation Sans"/>
                </a:rPr>
                <a:t>ent</a:t>
              </a:r>
              <a:endParaRPr sz="1400">
                <a:latin typeface="Liberation Sans"/>
                <a:cs typeface="Liberation Sans"/>
              </a:endParaRPr>
            </a:p>
            <a:p>
              <a:pPr marL="53975" algn="ctr">
                <a:lnSpc>
                  <a:spcPts val="1675"/>
                </a:lnSpc>
              </a:pPr>
              <a:r>
                <a:rPr sz="1400">
                  <a:solidFill>
                    <a:srgbClr val="3333FF"/>
                  </a:solidFill>
                  <a:latin typeface="Liberation Sans"/>
                  <a:cs typeface="Liberation Sans"/>
                </a:rPr>
                <a:t>+</a:t>
              </a:r>
              <a:endParaRPr sz="1400">
                <a:latin typeface="Liberation Sans"/>
                <a:cs typeface="Liberation Sans"/>
              </a:endParaRPr>
            </a:p>
            <a:p>
              <a:pPr marL="52069" algn="ctr">
                <a:lnSpc>
                  <a:spcPct val="100000"/>
                </a:lnSpc>
              </a:pPr>
              <a:r>
                <a:rPr sz="1400" spc="-5">
                  <a:solidFill>
                    <a:srgbClr val="3333FF"/>
                  </a:solidFill>
                  <a:latin typeface="Liberation Sans"/>
                  <a:cs typeface="Liberation Sans"/>
                </a:rPr>
                <a:t>offset)</a:t>
              </a:r>
              <a:endParaRPr lang="en-US" sz="1400" spc="-5">
                <a:solidFill>
                  <a:srgbClr val="3333FF"/>
                </a:solidFill>
                <a:latin typeface="Liberation Sans"/>
                <a:cs typeface="Liberation Sans"/>
              </a:endParaRPr>
            </a:p>
            <a:p>
              <a:pPr marL="52069" algn="ctr">
                <a:lnSpc>
                  <a:spcPct val="100000"/>
                </a:lnSpc>
              </a:pPr>
              <a:endParaRPr lang="en-US" sz="1400" spc="-5">
                <a:solidFill>
                  <a:srgbClr val="3333FF"/>
                </a:solidFill>
                <a:latin typeface="Liberation Sans"/>
                <a:cs typeface="Liberation Sans"/>
              </a:endParaRPr>
            </a:p>
            <a:p>
              <a:pPr marL="52069" algn="ctr">
                <a:lnSpc>
                  <a:spcPct val="100000"/>
                </a:lnSpc>
              </a:pPr>
              <a:r>
                <a:rPr lang="en-US" sz="1400" spc="-5">
                  <a:solidFill>
                    <a:srgbClr val="3333FF"/>
                  </a:solidFill>
                  <a:latin typeface="Liberation Sans"/>
                  <a:cs typeface="Liberation Sans"/>
                </a:rPr>
                <a:t>48 Bits</a:t>
              </a:r>
              <a:endParaRPr sz="1400">
                <a:latin typeface="Liberation Sans"/>
                <a:cs typeface="Liberation Sans"/>
              </a:endParaRPr>
            </a:p>
          </p:txBody>
        </p:sp>
        <p:sp>
          <p:nvSpPr>
            <p:cNvPr id="51" name="object 9">
              <a:extLst>
                <a:ext uri="{FF2B5EF4-FFF2-40B4-BE49-F238E27FC236}">
                  <a16:creationId xmlns:a16="http://schemas.microsoft.com/office/drawing/2014/main" id="{9A779286-7C91-46A9-8406-7FC78B1A7C30}"/>
                </a:ext>
              </a:extLst>
            </p:cNvPr>
            <p:cNvSpPr txBox="1"/>
            <p:nvPr/>
          </p:nvSpPr>
          <p:spPr>
            <a:xfrm>
              <a:off x="4105421" y="4561896"/>
              <a:ext cx="1524000" cy="762000"/>
            </a:xfrm>
            <a:prstGeom prst="rect">
              <a:avLst/>
            </a:prstGeom>
            <a:solidFill>
              <a:srgbClr val="BADFE2"/>
            </a:solidFill>
            <a:ln w="9344">
              <a:solidFill>
                <a:srgbClr val="000000"/>
              </a:solidFill>
            </a:ln>
          </p:spPr>
          <p:txBody>
            <a:bodyPr vert="horz" wrap="square" lIns="0" tIns="106680" rIns="0" bIns="0" rtlCol="0">
              <a:spAutoFit/>
            </a:bodyPr>
            <a:lstStyle>
              <a:defPPr>
                <a:defRPr lang="en-US"/>
              </a:defPPr>
            </a:lstStyle>
            <a:p>
              <a:pPr marL="558800" marR="51435" indent="-500380">
                <a:lnSpc>
                  <a:spcPct val="100000"/>
                </a:lnSpc>
                <a:spcBef>
                  <a:spcPts val="840"/>
                </a:spcBef>
              </a:pPr>
              <a:r>
                <a:rPr sz="1800" spc="-5">
                  <a:latin typeface="Liberation Sans"/>
                  <a:cs typeface="Liberation Sans"/>
                </a:rPr>
                <a:t>Se</a:t>
              </a:r>
              <a:r>
                <a:rPr sz="1800" spc="-15">
                  <a:latin typeface="Liberation Sans"/>
                  <a:cs typeface="Liberation Sans"/>
                </a:rPr>
                <a:t>g</a:t>
              </a:r>
              <a:r>
                <a:rPr sz="1800">
                  <a:latin typeface="Liberation Sans"/>
                  <a:cs typeface="Liberation Sans"/>
                </a:rPr>
                <a:t>me</a:t>
              </a:r>
              <a:r>
                <a:rPr sz="1800" spc="-15">
                  <a:latin typeface="Liberation Sans"/>
                  <a:cs typeface="Liberation Sans"/>
                </a:rPr>
                <a:t>n</a:t>
              </a:r>
              <a:r>
                <a:rPr sz="1800" spc="5">
                  <a:latin typeface="Liberation Sans"/>
                  <a:cs typeface="Liberation Sans"/>
                </a:rPr>
                <a:t>t</a:t>
              </a:r>
              <a:r>
                <a:rPr sz="1800" spc="-15">
                  <a:latin typeface="Liberation Sans"/>
                  <a:cs typeface="Liberation Sans"/>
                </a:rPr>
                <a:t>a</a:t>
              </a:r>
              <a:r>
                <a:rPr sz="1800" spc="5">
                  <a:latin typeface="Liberation Sans"/>
                  <a:cs typeface="Liberation Sans"/>
                </a:rPr>
                <a:t>t</a:t>
              </a:r>
              <a:r>
                <a:rPr sz="1800" spc="-10">
                  <a:latin typeface="Liberation Sans"/>
                  <a:cs typeface="Liberation Sans"/>
                </a:rPr>
                <a:t>i</a:t>
              </a:r>
              <a:r>
                <a:rPr sz="1800" spc="-5">
                  <a:latin typeface="Liberation Sans"/>
                  <a:cs typeface="Liberation Sans"/>
                </a:rPr>
                <a:t>on  Unit</a:t>
              </a:r>
              <a:endParaRPr sz="1800">
                <a:latin typeface="Liberation Sans"/>
                <a:cs typeface="Liberation Sans"/>
              </a:endParaRPr>
            </a:p>
          </p:txBody>
        </p:sp>
        <p:sp>
          <p:nvSpPr>
            <p:cNvPr id="52" name="object 10">
              <a:extLst>
                <a:ext uri="{FF2B5EF4-FFF2-40B4-BE49-F238E27FC236}">
                  <a16:creationId xmlns:a16="http://schemas.microsoft.com/office/drawing/2014/main" id="{6B40D207-E577-4DFA-9CC6-3411188FB712}"/>
                </a:ext>
              </a:extLst>
            </p:cNvPr>
            <p:cNvSpPr txBox="1"/>
            <p:nvPr/>
          </p:nvSpPr>
          <p:spPr>
            <a:xfrm>
              <a:off x="5888500" y="4334566"/>
              <a:ext cx="658495"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spc="-15">
                  <a:solidFill>
                    <a:srgbClr val="3333FF"/>
                  </a:solidFill>
                  <a:latin typeface="Liberation Sans"/>
                  <a:cs typeface="Liberation Sans"/>
                </a:rPr>
                <a:t>L</a:t>
              </a:r>
              <a:r>
                <a:rPr sz="1800" spc="-5">
                  <a:solidFill>
                    <a:srgbClr val="3333FF"/>
                  </a:solidFill>
                  <a:latin typeface="Liberation Sans"/>
                  <a:cs typeface="Liberation Sans"/>
                </a:rPr>
                <a:t>i</a:t>
              </a:r>
              <a:r>
                <a:rPr sz="1800" spc="-15">
                  <a:solidFill>
                    <a:srgbClr val="3333FF"/>
                  </a:solidFill>
                  <a:latin typeface="Liberation Sans"/>
                  <a:cs typeface="Liberation Sans"/>
                </a:rPr>
                <a:t>n</a:t>
              </a:r>
              <a:r>
                <a:rPr sz="1800" spc="-5">
                  <a:solidFill>
                    <a:srgbClr val="3333FF"/>
                  </a:solidFill>
                  <a:latin typeface="Liberation Sans"/>
                  <a:cs typeface="Liberation Sans"/>
                </a:rPr>
                <a:t>ear</a:t>
              </a:r>
              <a:endParaRPr sz="1800">
                <a:latin typeface="Liberation Sans"/>
                <a:cs typeface="Liberation Sans"/>
              </a:endParaRPr>
            </a:p>
          </p:txBody>
        </p:sp>
        <p:sp>
          <p:nvSpPr>
            <p:cNvPr id="53" name="object 11">
              <a:extLst>
                <a:ext uri="{FF2B5EF4-FFF2-40B4-BE49-F238E27FC236}">
                  <a16:creationId xmlns:a16="http://schemas.microsoft.com/office/drawing/2014/main" id="{FFA6CEA4-F6EB-4E3E-8144-CD6D3CC4DDE4}"/>
                </a:ext>
              </a:extLst>
            </p:cNvPr>
            <p:cNvSpPr txBox="1"/>
            <p:nvPr/>
          </p:nvSpPr>
          <p:spPr>
            <a:xfrm>
              <a:off x="5785630" y="4608886"/>
              <a:ext cx="862330" cy="869469"/>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spc="-5">
                  <a:solidFill>
                    <a:srgbClr val="3333FF"/>
                  </a:solidFill>
                  <a:latin typeface="Liberation Sans"/>
                  <a:cs typeface="Liberation Sans"/>
                </a:rPr>
                <a:t>Ad</a:t>
              </a:r>
              <a:r>
                <a:rPr sz="1800" spc="-15">
                  <a:solidFill>
                    <a:srgbClr val="3333FF"/>
                  </a:solidFill>
                  <a:latin typeface="Liberation Sans"/>
                  <a:cs typeface="Liberation Sans"/>
                </a:rPr>
                <a:t>d</a:t>
              </a:r>
              <a:r>
                <a:rPr sz="1800">
                  <a:solidFill>
                    <a:srgbClr val="3333FF"/>
                  </a:solidFill>
                  <a:latin typeface="Liberation Sans"/>
                  <a:cs typeface="Liberation Sans"/>
                </a:rPr>
                <a:t>ress</a:t>
              </a:r>
              <a:endParaRPr lang="en-US" sz="1800">
                <a:solidFill>
                  <a:srgbClr val="3333FF"/>
                </a:solidFill>
                <a:latin typeface="Liberation Sans"/>
                <a:cs typeface="Liberation Sans"/>
              </a:endParaRPr>
            </a:p>
            <a:p>
              <a:pPr marL="12700">
                <a:lnSpc>
                  <a:spcPct val="100000"/>
                </a:lnSpc>
                <a:spcBef>
                  <a:spcPts val="100"/>
                </a:spcBef>
              </a:pPr>
              <a:endParaRPr lang="en-US">
                <a:solidFill>
                  <a:srgbClr val="3333FF"/>
                </a:solidFill>
                <a:latin typeface="Liberation Sans"/>
                <a:cs typeface="Liberation Sans"/>
              </a:endParaRPr>
            </a:p>
            <a:p>
              <a:pPr marL="12700">
                <a:lnSpc>
                  <a:spcPct val="100000"/>
                </a:lnSpc>
                <a:spcBef>
                  <a:spcPts val="100"/>
                </a:spcBef>
              </a:pPr>
              <a:r>
                <a:rPr lang="en-US" sz="1800">
                  <a:solidFill>
                    <a:srgbClr val="3333FF"/>
                  </a:solidFill>
                  <a:latin typeface="Liberation Sans"/>
                  <a:cs typeface="Liberation Sans"/>
                </a:rPr>
                <a:t>32 Bits</a:t>
              </a:r>
              <a:endParaRPr sz="1800">
                <a:latin typeface="Liberation Sans"/>
                <a:cs typeface="Liberation Sans"/>
              </a:endParaRPr>
            </a:p>
          </p:txBody>
        </p:sp>
        <p:grpSp>
          <p:nvGrpSpPr>
            <p:cNvPr id="54" name="object 12">
              <a:extLst>
                <a:ext uri="{FF2B5EF4-FFF2-40B4-BE49-F238E27FC236}">
                  <a16:creationId xmlns:a16="http://schemas.microsoft.com/office/drawing/2014/main" id="{D91942FF-9ED7-469E-A43D-BFA475BA6634}"/>
                </a:ext>
              </a:extLst>
            </p:cNvPr>
            <p:cNvGrpSpPr/>
            <p:nvPr/>
          </p:nvGrpSpPr>
          <p:grpSpPr>
            <a:xfrm>
              <a:off x="5629421" y="4904796"/>
              <a:ext cx="1219200" cy="76200"/>
              <a:chOff x="4495800" y="2705100"/>
              <a:chExt cx="1219200" cy="76200"/>
            </a:xfrm>
          </p:grpSpPr>
          <p:sp>
            <p:nvSpPr>
              <p:cNvPr id="62" name="object 13">
                <a:extLst>
                  <a:ext uri="{FF2B5EF4-FFF2-40B4-BE49-F238E27FC236}">
                    <a16:creationId xmlns:a16="http://schemas.microsoft.com/office/drawing/2014/main" id="{D661B3AB-A821-41E8-91B6-213183331299}"/>
                  </a:ext>
                </a:extLst>
              </p:cNvPr>
              <p:cNvSpPr/>
              <p:nvPr/>
            </p:nvSpPr>
            <p:spPr>
              <a:xfrm>
                <a:off x="4495800" y="2743200"/>
                <a:ext cx="1148080" cy="0"/>
              </a:xfrm>
              <a:custGeom>
                <a:rect l="l" t="t" r="r" b="b"/>
                <a:pathLst>
                  <a:path w="1148079">
                    <a:moveTo>
                      <a:pt x="0" y="0"/>
                    </a:moveTo>
                    <a:lnTo>
                      <a:pt x="1148079" y="0"/>
                    </a:lnTo>
                  </a:path>
                </a:pathLst>
              </a:custGeom>
              <a:ln w="9344">
                <a:solidFill>
                  <a:srgbClr val="000000"/>
                </a:solidFill>
              </a:ln>
            </p:spPr>
            <p:txBody>
              <a:bodyPr wrap="square" lIns="0" tIns="0" rIns="0" bIns="0" rtlCol="0"/>
              <a:lstStyle>
                <a:defPPr>
                  <a:defRPr lang="en-US"/>
                </a:defPPr>
              </a:lstStyle>
              <a:p>
                <a:pPr/>
                <a:endParaRPr/>
              </a:p>
            </p:txBody>
          </p:sp>
          <p:sp>
            <p:nvSpPr>
              <p:cNvPr id="63" name="object 14">
                <a:extLst>
                  <a:ext uri="{FF2B5EF4-FFF2-40B4-BE49-F238E27FC236}">
                    <a16:creationId xmlns:a16="http://schemas.microsoft.com/office/drawing/2014/main" id="{85918E19-57AF-4F7F-9380-70388DFCC5DB}"/>
                  </a:ext>
                </a:extLst>
              </p:cNvPr>
              <p:cNvSpPr/>
              <p:nvPr/>
            </p:nvSpPr>
            <p:spPr>
              <a:xfrm>
                <a:off x="5638800" y="2705100"/>
                <a:ext cx="76200" cy="76200"/>
              </a:xfrm>
              <a:custGeom>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defPPr>
                  <a:defRPr lang="en-US"/>
                </a:defPPr>
              </a:lstStyle>
              <a:p>
                <a:pPr/>
                <a:endParaRPr/>
              </a:p>
            </p:txBody>
          </p:sp>
        </p:grpSp>
        <p:sp>
          <p:nvSpPr>
            <p:cNvPr id="55" name="object 15">
              <a:extLst>
                <a:ext uri="{FF2B5EF4-FFF2-40B4-BE49-F238E27FC236}">
                  <a16:creationId xmlns:a16="http://schemas.microsoft.com/office/drawing/2014/main" id="{CA959FA2-586C-4C5A-B061-647EBA072EB8}"/>
                </a:ext>
              </a:extLst>
            </p:cNvPr>
            <p:cNvSpPr txBox="1"/>
            <p:nvPr/>
          </p:nvSpPr>
          <p:spPr>
            <a:xfrm>
              <a:off x="6848621" y="4561896"/>
              <a:ext cx="1524000" cy="762000"/>
            </a:xfrm>
            <a:prstGeom prst="rect">
              <a:avLst/>
            </a:prstGeom>
            <a:solidFill>
              <a:srgbClr val="BADFE2"/>
            </a:solidFill>
            <a:ln w="9344">
              <a:solidFill>
                <a:srgbClr val="000000"/>
              </a:solidFill>
            </a:ln>
          </p:spPr>
          <p:txBody>
            <a:bodyPr vert="horz" wrap="square" lIns="0" tIns="106680" rIns="0" bIns="0" rtlCol="0">
              <a:spAutoFit/>
            </a:bodyPr>
            <a:lstStyle>
              <a:defPPr>
                <a:defRPr lang="en-US"/>
              </a:defPPr>
            </a:lstStyle>
            <a:p>
              <a:pPr marL="558800" marR="399415" indent="-151130">
                <a:lnSpc>
                  <a:spcPct val="100000"/>
                </a:lnSpc>
                <a:spcBef>
                  <a:spcPts val="840"/>
                </a:spcBef>
              </a:pPr>
              <a:r>
                <a:rPr sz="1800" spc="-5">
                  <a:latin typeface="Liberation Sans"/>
                  <a:cs typeface="Liberation Sans"/>
                </a:rPr>
                <a:t>P</a:t>
              </a:r>
              <a:r>
                <a:rPr sz="1800" spc="-15">
                  <a:latin typeface="Liberation Sans"/>
                  <a:cs typeface="Liberation Sans"/>
                </a:rPr>
                <a:t>a</a:t>
              </a:r>
              <a:r>
                <a:rPr sz="1800" spc="-5">
                  <a:latin typeface="Liberation Sans"/>
                  <a:cs typeface="Liberation Sans"/>
                </a:rPr>
                <a:t>g</a:t>
              </a:r>
              <a:r>
                <a:rPr sz="1800" spc="-10">
                  <a:latin typeface="Liberation Sans"/>
                  <a:cs typeface="Liberation Sans"/>
                </a:rPr>
                <a:t>i</a:t>
              </a:r>
              <a:r>
                <a:rPr sz="1800" spc="-5">
                  <a:latin typeface="Liberation Sans"/>
                  <a:cs typeface="Liberation Sans"/>
                </a:rPr>
                <a:t>ng  Unit</a:t>
              </a:r>
              <a:endParaRPr sz="1800">
                <a:latin typeface="Liberation Sans"/>
                <a:cs typeface="Liberation Sans"/>
              </a:endParaRPr>
            </a:p>
          </p:txBody>
        </p:sp>
        <p:sp>
          <p:nvSpPr>
            <p:cNvPr id="56" name="object 16">
              <a:extLst>
                <a:ext uri="{FF2B5EF4-FFF2-40B4-BE49-F238E27FC236}">
                  <a16:creationId xmlns:a16="http://schemas.microsoft.com/office/drawing/2014/main" id="{652BEB85-B071-4FB0-B06E-2CACAB93F1FA}"/>
                </a:ext>
              </a:extLst>
            </p:cNvPr>
            <p:cNvSpPr txBox="1"/>
            <p:nvPr/>
          </p:nvSpPr>
          <p:spPr>
            <a:xfrm>
              <a:off x="8525021" y="5781096"/>
              <a:ext cx="1524000" cy="762000"/>
            </a:xfrm>
            <a:prstGeom prst="rect">
              <a:avLst/>
            </a:prstGeom>
            <a:solidFill>
              <a:srgbClr val="BADFE2"/>
            </a:solidFill>
            <a:ln w="9344">
              <a:solidFill>
                <a:srgbClr val="000000"/>
              </a:solidFill>
            </a:ln>
          </p:spPr>
          <p:txBody>
            <a:bodyPr vert="horz" wrap="square" lIns="0" tIns="106680" rIns="0" bIns="0" rtlCol="0">
              <a:spAutoFit/>
            </a:bodyPr>
            <a:lstStyle>
              <a:defPPr>
                <a:defRPr lang="en-US"/>
              </a:defPPr>
            </a:lstStyle>
            <a:p>
              <a:pPr marL="352425" marR="331470" indent="-13970">
                <a:lnSpc>
                  <a:spcPct val="100000"/>
                </a:lnSpc>
                <a:spcBef>
                  <a:spcPts val="840"/>
                </a:spcBef>
              </a:pPr>
              <a:r>
                <a:rPr sz="1800" spc="-5">
                  <a:latin typeface="Liberation Sans"/>
                  <a:cs typeface="Liberation Sans"/>
                </a:rPr>
                <a:t>Ph</a:t>
              </a:r>
              <a:r>
                <a:rPr sz="1800" spc="-35">
                  <a:latin typeface="Liberation Sans"/>
                  <a:cs typeface="Liberation Sans"/>
                </a:rPr>
                <a:t>y</a:t>
              </a:r>
              <a:r>
                <a:rPr sz="1800">
                  <a:latin typeface="Liberation Sans"/>
                  <a:cs typeface="Liberation Sans"/>
                </a:rPr>
                <a:t>sic</a:t>
              </a:r>
              <a:r>
                <a:rPr sz="1800" spc="-15">
                  <a:latin typeface="Liberation Sans"/>
                  <a:cs typeface="Liberation Sans"/>
                </a:rPr>
                <a:t>a</a:t>
              </a:r>
              <a:r>
                <a:rPr sz="1800">
                  <a:latin typeface="Liberation Sans"/>
                  <a:cs typeface="Liberation Sans"/>
                </a:rPr>
                <a:t>l  </a:t>
              </a:r>
              <a:r>
                <a:rPr sz="1800" spc="-30">
                  <a:latin typeface="Liberation Sans"/>
                  <a:cs typeface="Liberation Sans"/>
                </a:rPr>
                <a:t>M</a:t>
              </a:r>
              <a:r>
                <a:rPr sz="1800" spc="-5">
                  <a:latin typeface="Liberation Sans"/>
                  <a:cs typeface="Liberation Sans"/>
                </a:rPr>
                <a:t>emo</a:t>
              </a:r>
              <a:r>
                <a:rPr sz="1800" spc="-10">
                  <a:latin typeface="Liberation Sans"/>
                  <a:cs typeface="Liberation Sans"/>
                </a:rPr>
                <a:t>r</a:t>
              </a:r>
              <a:r>
                <a:rPr sz="1800">
                  <a:latin typeface="Liberation Sans"/>
                  <a:cs typeface="Liberation Sans"/>
                </a:rPr>
                <a:t>y</a:t>
              </a:r>
              <a:endParaRPr sz="1800">
                <a:latin typeface="Liberation Sans"/>
                <a:cs typeface="Liberation Sans"/>
              </a:endParaRPr>
            </a:p>
          </p:txBody>
        </p:sp>
        <p:grpSp>
          <p:nvGrpSpPr>
            <p:cNvPr id="57" name="object 17">
              <a:extLst>
                <a:ext uri="{FF2B5EF4-FFF2-40B4-BE49-F238E27FC236}">
                  <a16:creationId xmlns:a16="http://schemas.microsoft.com/office/drawing/2014/main" id="{2C26A17D-CADF-4964-95B4-BDC0CC4619F4}"/>
                </a:ext>
              </a:extLst>
            </p:cNvPr>
            <p:cNvGrpSpPr/>
            <p:nvPr/>
          </p:nvGrpSpPr>
          <p:grpSpPr>
            <a:xfrm>
              <a:off x="8367948" y="4938223"/>
              <a:ext cx="957580" cy="843280"/>
              <a:chOff x="7234327" y="2738527"/>
              <a:chExt cx="957580" cy="843280"/>
            </a:xfrm>
          </p:grpSpPr>
          <p:sp>
            <p:nvSpPr>
              <p:cNvPr id="60" name="object 18">
                <a:extLst>
                  <a:ext uri="{FF2B5EF4-FFF2-40B4-BE49-F238E27FC236}">
                    <a16:creationId xmlns:a16="http://schemas.microsoft.com/office/drawing/2014/main" id="{F4B9DE0D-795F-4929-8A8D-3DBFF3F5598B}"/>
                  </a:ext>
                </a:extLst>
              </p:cNvPr>
              <p:cNvSpPr/>
              <p:nvPr/>
            </p:nvSpPr>
            <p:spPr>
              <a:xfrm>
                <a:off x="7238999" y="2743199"/>
                <a:ext cx="914400" cy="767080"/>
              </a:xfrm>
              <a:custGeom>
                <a:rect l="l" t="t" r="r" b="b"/>
                <a:pathLst>
                  <a:path w="914400" h="767079">
                    <a:moveTo>
                      <a:pt x="0" y="0"/>
                    </a:moveTo>
                    <a:lnTo>
                      <a:pt x="914400" y="0"/>
                    </a:lnTo>
                    <a:lnTo>
                      <a:pt x="914400" y="767079"/>
                    </a:lnTo>
                  </a:path>
                </a:pathLst>
              </a:custGeom>
              <a:ln w="9344">
                <a:solidFill>
                  <a:srgbClr val="000000"/>
                </a:solidFill>
              </a:ln>
            </p:spPr>
            <p:txBody>
              <a:bodyPr wrap="square" lIns="0" tIns="0" rIns="0" bIns="0" rtlCol="0"/>
              <a:lstStyle>
                <a:defPPr>
                  <a:defRPr lang="en-US"/>
                </a:defPPr>
              </a:lstStyle>
              <a:p>
                <a:pPr/>
                <a:endParaRPr/>
              </a:p>
            </p:txBody>
          </p:sp>
          <p:sp>
            <p:nvSpPr>
              <p:cNvPr id="61" name="object 19">
                <a:extLst>
                  <a:ext uri="{FF2B5EF4-FFF2-40B4-BE49-F238E27FC236}">
                    <a16:creationId xmlns:a16="http://schemas.microsoft.com/office/drawing/2014/main" id="{4690CED2-B699-49E0-BE8B-9A7424A1BEFE}"/>
                  </a:ext>
                </a:extLst>
              </p:cNvPr>
              <p:cNvSpPr/>
              <p:nvPr/>
            </p:nvSpPr>
            <p:spPr>
              <a:xfrm>
                <a:off x="8115299" y="3505199"/>
                <a:ext cx="76200" cy="76200"/>
              </a:xfrm>
              <a:custGeom>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defPPr>
                  <a:defRPr lang="en-US"/>
                </a:defPPr>
              </a:lstStyle>
              <a:p>
                <a:pPr/>
                <a:endParaRPr/>
              </a:p>
            </p:txBody>
          </p:sp>
        </p:grpSp>
        <p:sp>
          <p:nvSpPr>
            <p:cNvPr id="58" name="object 20">
              <a:extLst>
                <a:ext uri="{FF2B5EF4-FFF2-40B4-BE49-F238E27FC236}">
                  <a16:creationId xmlns:a16="http://schemas.microsoft.com/office/drawing/2014/main" id="{A6469FF2-8B95-4F89-942D-24A83DE81292}"/>
                </a:ext>
              </a:extLst>
            </p:cNvPr>
            <p:cNvSpPr txBox="1"/>
            <p:nvPr/>
          </p:nvSpPr>
          <p:spPr>
            <a:xfrm>
              <a:off x="8599951" y="4367586"/>
              <a:ext cx="872490"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spc="-10">
                  <a:solidFill>
                    <a:srgbClr val="3333FF"/>
                  </a:solidFill>
                  <a:latin typeface="Liberation Sans"/>
                  <a:cs typeface="Liberation Sans"/>
                </a:rPr>
                <a:t>Physical</a:t>
              </a:r>
              <a:endParaRPr sz="1800">
                <a:latin typeface="Liberation Sans"/>
                <a:cs typeface="Liberation Sans"/>
              </a:endParaRPr>
            </a:p>
          </p:txBody>
        </p:sp>
        <p:sp>
          <p:nvSpPr>
            <p:cNvPr id="59" name="object 21">
              <a:extLst>
                <a:ext uri="{FF2B5EF4-FFF2-40B4-BE49-F238E27FC236}">
                  <a16:creationId xmlns:a16="http://schemas.microsoft.com/office/drawing/2014/main" id="{901DD9A0-78B6-4147-A3A2-7E5154094342}"/>
                </a:ext>
              </a:extLst>
            </p:cNvPr>
            <p:cNvSpPr txBox="1"/>
            <p:nvPr/>
          </p:nvSpPr>
          <p:spPr>
            <a:xfrm>
              <a:off x="8605030" y="4641905"/>
              <a:ext cx="862330" cy="869469"/>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spc="-5">
                  <a:solidFill>
                    <a:srgbClr val="3333FF"/>
                  </a:solidFill>
                  <a:latin typeface="Liberation Sans"/>
                  <a:cs typeface="Liberation Sans"/>
                </a:rPr>
                <a:t>Ad</a:t>
              </a:r>
              <a:r>
                <a:rPr sz="1800" spc="-15">
                  <a:solidFill>
                    <a:srgbClr val="3333FF"/>
                  </a:solidFill>
                  <a:latin typeface="Liberation Sans"/>
                  <a:cs typeface="Liberation Sans"/>
                </a:rPr>
                <a:t>d</a:t>
              </a:r>
              <a:r>
                <a:rPr sz="1800">
                  <a:solidFill>
                    <a:srgbClr val="3333FF"/>
                  </a:solidFill>
                  <a:latin typeface="Liberation Sans"/>
                  <a:cs typeface="Liberation Sans"/>
                </a:rPr>
                <a:t>ress</a:t>
              </a:r>
              <a:endParaRPr lang="en-US" sz="1800">
                <a:solidFill>
                  <a:srgbClr val="3333FF"/>
                </a:solidFill>
                <a:latin typeface="Liberation Sans"/>
                <a:cs typeface="Liberation Sans"/>
              </a:endParaRPr>
            </a:p>
            <a:p>
              <a:pPr marL="12700">
                <a:lnSpc>
                  <a:spcPct val="100000"/>
                </a:lnSpc>
                <a:spcBef>
                  <a:spcPts val="100"/>
                </a:spcBef>
              </a:pPr>
              <a:endParaRPr lang="en-US">
                <a:solidFill>
                  <a:srgbClr val="3333FF"/>
                </a:solidFill>
                <a:latin typeface="Liberation Sans"/>
                <a:cs typeface="Liberation Sans"/>
              </a:endParaRPr>
            </a:p>
            <a:p>
              <a:pPr marL="12700">
                <a:lnSpc>
                  <a:spcPct val="100000"/>
                </a:lnSpc>
                <a:spcBef>
                  <a:spcPts val="100"/>
                </a:spcBef>
              </a:pPr>
              <a:r>
                <a:rPr lang="en-US" sz="1800">
                  <a:solidFill>
                    <a:srgbClr val="3333FF"/>
                  </a:solidFill>
                  <a:latin typeface="Liberation Sans"/>
                  <a:cs typeface="Liberation Sans"/>
                </a:rPr>
                <a:t>32 Bits</a:t>
              </a:r>
              <a:endParaRPr sz="1800">
                <a:latin typeface="Liberation Sans"/>
                <a:cs typeface="Liberation Sans"/>
              </a:endParaRPr>
            </a:p>
          </p:txBody>
        </p:sp>
      </p:grpSp>
    </p:spTree>
    <p:extLst>
      <p:ext uri="{BB962C8B-B14F-4D97-AF65-F5344CB8AC3E}">
        <p14:creationId xmlns:p14="http://schemas.microsoft.com/office/powerpoint/2010/main" val="30281362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1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31" name="object 20">
            <a:extLst>
              <a:ext uri="{FF2B5EF4-FFF2-40B4-BE49-F238E27FC236}">
                <a16:creationId xmlns:a16="http://schemas.microsoft.com/office/drawing/2014/main" id="{ED926001-C4D7-4803-9951-1187CDF9A75F}"/>
              </a:ext>
            </a:extLst>
          </p:cNvPr>
          <p:cNvSpPr txBox="1"/>
          <p:nvPr/>
        </p:nvSpPr>
        <p:spPr>
          <a:xfrm>
            <a:off x="10721420" y="6947231"/>
            <a:ext cx="274320" cy="224154"/>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45"/>
              </a:lnSpc>
            </a:pPr>
            <a:fld id="{81D60167-4931-47E6-BA6A-407CBD079E47}" type="slidenum">
              <a:rPr lang="en-US" smtClean="0"/>
              <a:pPr marL="38100">
                <a:lnSpc>
                  <a:spcPts val="1645"/>
                </a:lnSpc>
              </a:pPr>
              <a:t>214</a:t>
            </a:fld>
            <a:endParaRPr lang="en-US"/>
          </a:p>
        </p:txBody>
      </p:sp>
      <p:grpSp>
        <p:nvGrpSpPr>
          <p:cNvPr id="34" name="object 3">
            <a:extLst>
              <a:ext uri="{FF2B5EF4-FFF2-40B4-BE49-F238E27FC236}">
                <a16:creationId xmlns:a16="http://schemas.microsoft.com/office/drawing/2014/main" id="{C1DBA114-155D-4421-9244-AE411C5F0613}"/>
              </a:ext>
            </a:extLst>
          </p:cNvPr>
          <p:cNvGrpSpPr/>
          <p:nvPr/>
        </p:nvGrpSpPr>
        <p:grpSpPr>
          <a:xfrm>
            <a:off x="747736" y="121186"/>
            <a:ext cx="8870838" cy="6055778"/>
            <a:chOff x="147637" y="1371600"/>
            <a:chExt cx="7644130" cy="4859655"/>
          </a:xfrm>
        </p:grpSpPr>
        <p:sp>
          <p:nvSpPr>
            <p:cNvPr id="35" name="object 4">
              <a:extLst>
                <a:ext uri="{FF2B5EF4-FFF2-40B4-BE49-F238E27FC236}">
                  <a16:creationId xmlns:a16="http://schemas.microsoft.com/office/drawing/2014/main" id="{03F61F26-3D15-4909-8D5D-F3865F708F94}"/>
                </a:ext>
              </a:extLst>
            </p:cNvPr>
            <p:cNvSpPr/>
            <p:nvPr/>
          </p:nvSpPr>
          <p:spPr>
            <a:xfrm>
              <a:off x="1524000" y="1371600"/>
              <a:ext cx="6267640" cy="4859113"/>
            </a:xfrm>
            <a:prstGeom prst="rect">
              <a:avLst/>
            </a:prstGeom>
            <a:blipFill>
              <a:blip r:embed="rId3"/>
              <a:stretch>
                <a:fillRect/>
              </a:stretch>
            </a:blipFill>
          </p:spPr>
          <p:txBody>
            <a:bodyPr wrap="square" lIns="0" tIns="0" rIns="0" bIns="0" rtlCol="0"/>
            <a:lstStyle>
              <a:defPPr>
                <a:defRPr lang="en-US"/>
              </a:defPPr>
            </a:lstStyle>
            <a:p>
              <a:pPr/>
              <a:endParaRPr/>
            </a:p>
          </p:txBody>
        </p:sp>
        <p:sp>
          <p:nvSpPr>
            <p:cNvPr id="36" name="object 5">
              <a:extLst>
                <a:ext uri="{FF2B5EF4-FFF2-40B4-BE49-F238E27FC236}">
                  <a16:creationId xmlns:a16="http://schemas.microsoft.com/office/drawing/2014/main" id="{66027C1B-F8C5-4C13-983C-46CE15BC65FC}"/>
                </a:ext>
              </a:extLst>
            </p:cNvPr>
            <p:cNvSpPr/>
            <p:nvPr/>
          </p:nvSpPr>
          <p:spPr>
            <a:xfrm>
              <a:off x="152400" y="4953000"/>
              <a:ext cx="1828800" cy="916940"/>
            </a:xfrm>
            <a:custGeom>
              <a:rect l="l" t="t" r="r" b="b"/>
              <a:pathLst>
                <a:path w="1828800" h="916939">
                  <a:moveTo>
                    <a:pt x="0" y="0"/>
                  </a:moveTo>
                  <a:lnTo>
                    <a:pt x="1828800" y="0"/>
                  </a:lnTo>
                  <a:lnTo>
                    <a:pt x="1828800" y="916940"/>
                  </a:lnTo>
                  <a:lnTo>
                    <a:pt x="0" y="916940"/>
                  </a:lnTo>
                  <a:lnTo>
                    <a:pt x="0" y="0"/>
                  </a:lnTo>
                  <a:close/>
                </a:path>
                <a:path w="1828800" h="916939">
                  <a:moveTo>
                    <a:pt x="0" y="0"/>
                  </a:moveTo>
                  <a:lnTo>
                    <a:pt x="0" y="0"/>
                  </a:lnTo>
                </a:path>
                <a:path w="1828800" h="916939">
                  <a:moveTo>
                    <a:pt x="1828800" y="916940"/>
                  </a:moveTo>
                  <a:lnTo>
                    <a:pt x="1828800" y="916940"/>
                  </a:lnTo>
                </a:path>
              </a:pathLst>
            </a:custGeom>
            <a:ln w="9344">
              <a:solidFill>
                <a:srgbClr val="0000CC"/>
              </a:solidFill>
            </a:ln>
          </p:spPr>
          <p:txBody>
            <a:bodyPr wrap="square" lIns="0" tIns="0" rIns="0" bIns="0" rtlCol="0"/>
            <a:lstStyle>
              <a:defPPr>
                <a:defRPr lang="en-US"/>
              </a:defPPr>
            </a:lstStyle>
            <a:p>
              <a:pPr/>
              <a:endParaRPr/>
            </a:p>
          </p:txBody>
        </p:sp>
      </p:grpSp>
      <p:sp>
        <p:nvSpPr>
          <p:cNvPr id="37" name="object 6">
            <a:extLst>
              <a:ext uri="{FF2B5EF4-FFF2-40B4-BE49-F238E27FC236}">
                <a16:creationId xmlns:a16="http://schemas.microsoft.com/office/drawing/2014/main" id="{5FF07996-A882-4F16-8579-8C74FEEBB358}"/>
              </a:ext>
            </a:extLst>
          </p:cNvPr>
          <p:cNvSpPr txBox="1"/>
          <p:nvPr/>
        </p:nvSpPr>
        <p:spPr>
          <a:xfrm>
            <a:off x="1003789" y="4746308"/>
            <a:ext cx="1532890" cy="848360"/>
          </a:xfrm>
          <a:prstGeom prst="rect">
            <a:avLst/>
          </a:prstGeom>
        </p:spPr>
        <p:txBody>
          <a:bodyPr vert="horz" wrap="square" lIns="0" tIns="12700" rIns="0" bIns="0" rtlCol="0">
            <a:spAutoFit/>
          </a:bodyPr>
          <a:lstStyle>
            <a:defPPr>
              <a:defRPr lang="en-US"/>
            </a:defPPr>
          </a:lstStyle>
          <a:p>
            <a:pPr marL="12700" marR="5080" algn="just">
              <a:lnSpc>
                <a:spcPct val="100000"/>
              </a:lnSpc>
              <a:spcBef>
                <a:spcPts val="100"/>
              </a:spcBef>
            </a:pPr>
            <a:r>
              <a:rPr sz="1800" spc="-10">
                <a:latin typeface="Liberation Sans"/>
                <a:cs typeface="Liberation Sans"/>
              </a:rPr>
              <a:t>Initialized </a:t>
            </a:r>
            <a:r>
              <a:rPr sz="1800" spc="-5">
                <a:latin typeface="Liberation Sans"/>
                <a:cs typeface="Liberation Sans"/>
              </a:rPr>
              <a:t>once  common for all  </a:t>
            </a:r>
            <a:r>
              <a:rPr sz="1800" spc="-10">
                <a:latin typeface="Liberation Sans"/>
                <a:cs typeface="Liberation Sans"/>
              </a:rPr>
              <a:t>processes</a:t>
            </a:r>
            <a:endParaRPr sz="1800">
              <a:latin typeface="Liberation Sans"/>
              <a:cs typeface="Liberation Sans"/>
            </a:endParaRPr>
          </a:p>
        </p:txBody>
      </p:sp>
      <p:grpSp>
        <p:nvGrpSpPr>
          <p:cNvPr id="38" name="object 7">
            <a:extLst>
              <a:ext uri="{FF2B5EF4-FFF2-40B4-BE49-F238E27FC236}">
                <a16:creationId xmlns:a16="http://schemas.microsoft.com/office/drawing/2014/main" id="{DF90101F-9C2C-41CF-9405-2B9B4BC45C36}"/>
              </a:ext>
            </a:extLst>
          </p:cNvPr>
          <p:cNvGrpSpPr/>
          <p:nvPr/>
        </p:nvGrpSpPr>
        <p:grpSpPr>
          <a:xfrm>
            <a:off x="2819571" y="5570220"/>
            <a:ext cx="548005" cy="255904"/>
            <a:chOff x="1585912" y="5624512"/>
            <a:chExt cx="548005" cy="255904"/>
          </a:xfrm>
        </p:grpSpPr>
        <p:sp>
          <p:nvSpPr>
            <p:cNvPr id="39" name="object 8">
              <a:extLst>
                <a:ext uri="{FF2B5EF4-FFF2-40B4-BE49-F238E27FC236}">
                  <a16:creationId xmlns:a16="http://schemas.microsoft.com/office/drawing/2014/main" id="{DAE5CFC1-467D-44E0-97D0-6812D3C43E8A}"/>
                </a:ext>
              </a:extLst>
            </p:cNvPr>
            <p:cNvSpPr/>
            <p:nvPr/>
          </p:nvSpPr>
          <p:spPr>
            <a:xfrm>
              <a:off x="1600200" y="5638800"/>
              <a:ext cx="424180" cy="181610"/>
            </a:xfrm>
            <a:custGeom>
              <a:rect l="l" t="t" r="r" b="b"/>
              <a:pathLst>
                <a:path w="424180" h="181610">
                  <a:moveTo>
                    <a:pt x="0" y="0"/>
                  </a:moveTo>
                  <a:lnTo>
                    <a:pt x="424180" y="181609"/>
                  </a:lnTo>
                </a:path>
              </a:pathLst>
            </a:custGeom>
            <a:ln w="28393">
              <a:solidFill>
                <a:srgbClr val="0000CC"/>
              </a:solidFill>
            </a:ln>
          </p:spPr>
          <p:txBody>
            <a:bodyPr wrap="square" lIns="0" tIns="0" rIns="0" bIns="0" rtlCol="0"/>
            <a:lstStyle>
              <a:defPPr>
                <a:defRPr lang="en-US"/>
              </a:defPPr>
            </a:lstStyle>
            <a:p>
              <a:pPr/>
              <a:endParaRPr/>
            </a:p>
          </p:txBody>
        </p:sp>
        <p:sp>
          <p:nvSpPr>
            <p:cNvPr id="40" name="object 9">
              <a:extLst>
                <a:ext uri="{FF2B5EF4-FFF2-40B4-BE49-F238E27FC236}">
                  <a16:creationId xmlns:a16="http://schemas.microsoft.com/office/drawing/2014/main" id="{A73E9E08-A917-4FF7-AC82-D398213A3330}"/>
                </a:ext>
              </a:extLst>
            </p:cNvPr>
            <p:cNvSpPr/>
            <p:nvPr/>
          </p:nvSpPr>
          <p:spPr>
            <a:xfrm>
              <a:off x="1998980" y="5763260"/>
              <a:ext cx="134619" cy="116840"/>
            </a:xfrm>
            <a:prstGeom prst="rect">
              <a:avLst/>
            </a:prstGeom>
            <a:blipFill>
              <a:blip r:embed="rId4"/>
              <a:stretch>
                <a:fillRect/>
              </a:stretch>
            </a:blipFill>
          </p:spPr>
          <p:txBody>
            <a:bodyPr wrap="square" lIns="0" tIns="0" rIns="0" bIns="0" rtlCol="0"/>
            <a:lstStyle>
              <a:defPPr>
                <a:defRPr lang="en-US"/>
              </a:defPPr>
            </a:lstStyle>
            <a:p>
              <a:pPr/>
              <a:endParaRPr/>
            </a:p>
          </p:txBody>
        </p:sp>
      </p:grpSp>
      <p:sp>
        <p:nvSpPr>
          <p:cNvPr id="41" name="object 10">
            <a:extLst>
              <a:ext uri="{FF2B5EF4-FFF2-40B4-BE49-F238E27FC236}">
                <a16:creationId xmlns:a16="http://schemas.microsoft.com/office/drawing/2014/main" id="{2BC68DCA-1341-4721-8F60-FDA6369716BD}"/>
              </a:ext>
            </a:extLst>
          </p:cNvPr>
          <p:cNvSpPr txBox="1"/>
          <p:nvPr/>
        </p:nvSpPr>
        <p:spPr>
          <a:xfrm>
            <a:off x="8679668" y="4746308"/>
            <a:ext cx="1449070" cy="642620"/>
          </a:xfrm>
          <a:prstGeom prst="rect">
            <a:avLst/>
          </a:prstGeom>
          <a:ln w="9344">
            <a:solidFill>
              <a:srgbClr val="0000CC"/>
            </a:solidFill>
          </a:ln>
        </p:spPr>
        <p:txBody>
          <a:bodyPr vert="horz" wrap="square" lIns="0" tIns="46990" rIns="0" bIns="0" rtlCol="0">
            <a:spAutoFit/>
          </a:bodyPr>
          <a:lstStyle>
            <a:defPPr>
              <a:defRPr lang="en-US"/>
            </a:defPPr>
          </a:lstStyle>
          <a:p>
            <a:pPr marL="88900" marR="85090">
              <a:lnSpc>
                <a:spcPct val="100000"/>
              </a:lnSpc>
              <a:spcBef>
                <a:spcPts val="370"/>
              </a:spcBef>
            </a:pPr>
            <a:r>
              <a:rPr sz="1800" spc="-5">
                <a:latin typeface="Liberation Sans"/>
                <a:cs typeface="Liberation Sans"/>
              </a:rPr>
              <a:t>Each</a:t>
            </a:r>
            <a:r>
              <a:rPr sz="1800" spc="-95">
                <a:latin typeface="Liberation Sans"/>
                <a:cs typeface="Liberation Sans"/>
              </a:rPr>
              <a:t> </a:t>
            </a:r>
            <a:r>
              <a:rPr sz="1800" spc="-5">
                <a:latin typeface="Liberation Sans"/>
                <a:cs typeface="Liberation Sans"/>
              </a:rPr>
              <a:t>proces  has</a:t>
            </a:r>
            <a:r>
              <a:rPr sz="1800" spc="-20">
                <a:latin typeface="Liberation Sans"/>
                <a:cs typeface="Liberation Sans"/>
              </a:rPr>
              <a:t> </a:t>
            </a:r>
            <a:r>
              <a:rPr sz="1800" spc="-10">
                <a:latin typeface="Liberation Sans"/>
                <a:cs typeface="Liberation Sans"/>
              </a:rPr>
              <a:t>one</a:t>
            </a:r>
            <a:endParaRPr sz="1800">
              <a:latin typeface="Liberation Sans"/>
              <a:cs typeface="Liberation Sans"/>
            </a:endParaRPr>
          </a:p>
        </p:txBody>
      </p:sp>
      <p:grpSp>
        <p:nvGrpSpPr>
          <p:cNvPr id="42" name="object 11">
            <a:extLst>
              <a:ext uri="{FF2B5EF4-FFF2-40B4-BE49-F238E27FC236}">
                <a16:creationId xmlns:a16="http://schemas.microsoft.com/office/drawing/2014/main" id="{19E22930-5B43-4FDB-979C-54043C6A8448}"/>
              </a:ext>
            </a:extLst>
          </p:cNvPr>
          <p:cNvGrpSpPr/>
          <p:nvPr/>
        </p:nvGrpSpPr>
        <p:grpSpPr>
          <a:xfrm>
            <a:off x="8928589" y="5369879"/>
            <a:ext cx="494030" cy="367030"/>
            <a:chOff x="7694930" y="5424171"/>
            <a:chExt cx="494030" cy="367030"/>
          </a:xfrm>
        </p:grpSpPr>
        <p:sp>
          <p:nvSpPr>
            <p:cNvPr id="43" name="object 12">
              <a:extLst>
                <a:ext uri="{FF2B5EF4-FFF2-40B4-BE49-F238E27FC236}">
                  <a16:creationId xmlns:a16="http://schemas.microsoft.com/office/drawing/2014/main" id="{80A82172-2AF5-4FC9-8531-E8C09279466F}"/>
                </a:ext>
              </a:extLst>
            </p:cNvPr>
            <p:cNvSpPr/>
            <p:nvPr/>
          </p:nvSpPr>
          <p:spPr>
            <a:xfrm>
              <a:off x="7824470" y="5443219"/>
              <a:ext cx="345440" cy="254000"/>
            </a:xfrm>
            <a:custGeom>
              <a:rect l="l" t="t" r="r" b="b"/>
              <a:pathLst>
                <a:path w="345440" h="254000">
                  <a:moveTo>
                    <a:pt x="345439" y="0"/>
                  </a:moveTo>
                  <a:lnTo>
                    <a:pt x="0" y="253999"/>
                  </a:lnTo>
                </a:path>
              </a:pathLst>
            </a:custGeom>
            <a:ln w="38097">
              <a:solidFill>
                <a:srgbClr val="0000CC"/>
              </a:solidFill>
            </a:ln>
          </p:spPr>
          <p:txBody>
            <a:bodyPr wrap="square" lIns="0" tIns="0" rIns="0" bIns="0" rtlCol="0"/>
            <a:lstStyle>
              <a:defPPr>
                <a:defRPr lang="en-US"/>
              </a:defPPr>
            </a:lstStyle>
            <a:p>
              <a:pPr/>
              <a:endParaRPr/>
            </a:p>
          </p:txBody>
        </p:sp>
        <p:sp>
          <p:nvSpPr>
            <p:cNvPr id="44" name="object 13">
              <a:extLst>
                <a:ext uri="{FF2B5EF4-FFF2-40B4-BE49-F238E27FC236}">
                  <a16:creationId xmlns:a16="http://schemas.microsoft.com/office/drawing/2014/main" id="{79AEAC43-C4DD-4AEE-9217-3B15E5BDD1F8}"/>
                </a:ext>
              </a:extLst>
            </p:cNvPr>
            <p:cNvSpPr/>
            <p:nvPr/>
          </p:nvSpPr>
          <p:spPr>
            <a:xfrm>
              <a:off x="7694930" y="5629909"/>
              <a:ext cx="177800" cy="161290"/>
            </a:xfrm>
            <a:prstGeom prst="rect">
              <a:avLst/>
            </a:prstGeom>
            <a:blipFill>
              <a:blip r:embed="rId5"/>
              <a:stretch>
                <a:fillRect/>
              </a:stretch>
            </a:blipFill>
          </p:spPr>
          <p:txBody>
            <a:bodyPr wrap="square" lIns="0" tIns="0" rIns="0" bIns="0" rtlCol="0"/>
            <a:lstStyle>
              <a:defPPr>
                <a:defRPr lang="en-US"/>
              </a:defPPr>
            </a:lstStyle>
            <a:p>
              <a:pPr/>
              <a:endParaRPr/>
            </a:p>
          </p:txBody>
        </p:sp>
      </p:grpSp>
      <p:sp>
        <p:nvSpPr>
          <p:cNvPr id="47" name="Rectangle 46">
            <a:extLst>
              <a:ext uri="{FF2B5EF4-FFF2-40B4-BE49-F238E27FC236}">
                <a16:creationId xmlns:a16="http://schemas.microsoft.com/office/drawing/2014/main" id="{155F7920-28F4-48E6-81BC-48EDF169C327}"/>
              </a:ext>
            </a:extLst>
          </p:cNvPr>
          <p:cNvSpPr/>
          <p:nvPr/>
        </p:nvSpPr>
        <p:spPr>
          <a:xfrm>
            <a:off x="7489564" y="96557"/>
            <a:ext cx="3629633" cy="1446550"/>
          </a:xfrm>
          <a:prstGeom prst="rect">
            <a:avLst/>
          </a:prstGeom>
        </p:spPr>
        <p:txBody>
          <a:bodyPr wrap="square">
            <a:spAutoFit/>
          </a:bodyPr>
          <a:lstStyle>
            <a:defPPr>
              <a:defRPr lang="en-US"/>
            </a:defPPr>
          </a:lstStyle>
          <a:p>
            <a:pPr/>
            <a:r>
              <a:rPr lang="en-US" sz="4400" spc="-5"/>
              <a:t>Segmentation + Paging in x86</a:t>
            </a:r>
            <a:endParaRPr lang="en-US" sz="44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50653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1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 name="Rectangle 10">
            <a:extLst>
              <a:ext uri="{FF2B5EF4-FFF2-40B4-BE49-F238E27FC236}">
                <a16:creationId xmlns:a16="http://schemas.microsoft.com/office/drawing/2014/main" id="{0E309118-9194-4F8F-97C8-FD164DB1AF4D}"/>
              </a:ext>
            </a:extLst>
          </p:cNvPr>
          <p:cNvSpPr/>
          <p:nvPr/>
        </p:nvSpPr>
        <p:spPr>
          <a:xfrm>
            <a:off x="670651" y="2686280"/>
            <a:ext cx="10850697"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5" name="Title 4">
            <a:extLst>
              <a:ext uri="{FF2B5EF4-FFF2-40B4-BE49-F238E27FC236}">
                <a16:creationId xmlns:a16="http://schemas.microsoft.com/office/drawing/2014/main" id="{5F143494-C438-4F85-8563-F756FD09FA89}"/>
              </a:ext>
            </a:extLst>
          </p:cNvPr>
          <p:cNvSpPr>
            <a:spLocks noGrp="1"/>
          </p:cNvSpPr>
          <p:nvPr>
            <p:ph type="title"/>
          </p:nvPr>
        </p:nvSpPr>
        <p:spPr>
          <a:xfrm>
            <a:off x="670650" y="2767586"/>
            <a:ext cx="10850697" cy="1325563"/>
          </a:xfrm>
        </p:spPr>
        <p:txBody>
          <a:bodyPr>
            <a:normAutofit/>
          </a:bodyPr>
          <a:lstStyle>
            <a:defPPr/>
          </a:lstStyle>
          <a:p>
            <a:pPr algn="ctr"/>
            <a:r>
              <a:rPr lang="en-US" sz="5400" b="1" spc="50">
                <a:ln w="0"/>
                <a:solidFill>
                  <a:schemeClr val="bg1"/>
                </a:solidFill>
                <a:effectLst>
                  <a:innerShdw blurRad="63500" dist="50800" dir="13500000">
                    <a:srgbClr val="000000">
                      <a:alpha val="50000"/>
                    </a:srgbClr>
                  </a:innerShdw>
                </a:effectLst>
                <a:latin typeface="+mn-lt"/>
              </a:rPr>
              <a:t>Memory Management Method</a:t>
            </a:r>
            <a:endParaRPr lang="en-IN" b="1" spc="50">
              <a:ln w="0"/>
              <a:solidFill>
                <a:schemeClr val="bg1"/>
              </a:solidFill>
              <a:effectLst>
                <a:innerShdw blurRad="63500" dist="50800" dir="13500000">
                  <a:srgbClr val="000000">
                    <a:alpha val="50000"/>
                  </a:srgbClr>
                </a:innerShdw>
              </a:effectLst>
              <a:latin typeface="+mn-lt"/>
            </a:endParaRPr>
          </a:p>
        </p:txBody>
      </p:sp>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0" y="6739549"/>
            <a:ext cx="10634098"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151C5FAD-B59B-440E-88F5-E5C427292DCE}"/>
              </a:ext>
            </a:extLst>
          </p:cNvPr>
          <p:cNvSpPr/>
          <p:nvPr/>
        </p:nvSpPr>
        <p:spPr>
          <a:xfrm>
            <a:off x="1"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98EC019E-BEB9-49A1-B463-36249D33CCA8}"/>
              </a:ext>
            </a:extLst>
          </p:cNvPr>
          <p:cNvSpPr/>
          <p:nvPr/>
        </p:nvSpPr>
        <p:spPr>
          <a:xfrm>
            <a:off x="11788048"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Tree>
    <p:extLst>
      <p:ext uri="{BB962C8B-B14F-4D97-AF65-F5344CB8AC3E}">
        <p14:creationId xmlns:p14="http://schemas.microsoft.com/office/powerpoint/2010/main" val="891703578"/>
      </p:ext>
    </p:extLst>
  </p:cSld>
  <p:clrMapOvr>
    <a:masterClrMapping/>
  </p:clrMapOvr>
  <p:transition/>
  <p:timing/>
</p:sld>
</file>

<file path=ppt/slides/slide21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Methods Review</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335589" y="1335819"/>
            <a:ext cx="11166021" cy="5170646"/>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t>Uni programming</a:t>
            </a:r>
          </a:p>
          <a:p>
            <a:pPr marL="342900" indent="-342900">
              <a:spcBef>
                <a:spcPts val="600"/>
              </a:spcBef>
              <a:spcAft>
                <a:spcPts val="600"/>
              </a:spcAft>
              <a:buFont typeface="Arial" pitchFamily="34" charset="0"/>
              <a:buChar char="•"/>
            </a:pPr>
            <a:r>
              <a:rPr lang="en-US" sz="2400"/>
              <a:t>Multi Programming</a:t>
            </a:r>
          </a:p>
          <a:p>
            <a:pPr marL="342900" indent="-342900">
              <a:spcBef>
                <a:spcPts val="600"/>
              </a:spcBef>
              <a:spcAft>
                <a:spcPts val="600"/>
              </a:spcAft>
              <a:buFont typeface="Arial" pitchFamily="34" charset="0"/>
              <a:buChar char="•"/>
            </a:pPr>
            <a:r>
              <a:rPr lang="en-US" sz="2400"/>
              <a:t>Swapping</a:t>
            </a:r>
          </a:p>
          <a:p>
            <a:pPr marL="342900" indent="-342900">
              <a:spcBef>
                <a:spcPts val="600"/>
              </a:spcBef>
              <a:spcAft>
                <a:spcPts val="600"/>
              </a:spcAft>
              <a:buFont typeface="Arial" pitchFamily="34" charset="0"/>
              <a:buChar char="•"/>
            </a:pPr>
            <a:r>
              <a:rPr lang="en-US" sz="2400"/>
              <a:t>Segmentation</a:t>
            </a:r>
          </a:p>
          <a:p>
            <a:pPr marL="342900" indent="-342900">
              <a:spcBef>
                <a:spcPts val="600"/>
              </a:spcBef>
              <a:spcAft>
                <a:spcPts val="600"/>
              </a:spcAft>
              <a:buFont typeface="Arial" pitchFamily="34" charset="0"/>
              <a:buChar char="•"/>
            </a:pPr>
            <a:r>
              <a:rPr lang="en-US" sz="2400"/>
              <a:t>Paging</a:t>
            </a:r>
          </a:p>
          <a:p>
            <a:pPr marL="342900" indent="-342900">
              <a:spcBef>
                <a:spcPts val="600"/>
              </a:spcBef>
              <a:spcAft>
                <a:spcPts val="600"/>
              </a:spcAft>
              <a:buFont typeface="Arial" pitchFamily="34" charset="0"/>
              <a:buChar char="•"/>
            </a:pPr>
            <a:r>
              <a:rPr lang="en-US" sz="2400"/>
              <a:t>Hierarchical Paging</a:t>
            </a:r>
          </a:p>
          <a:p>
            <a:pPr marL="342900" indent="-342900">
              <a:spcBef>
                <a:spcPts val="600"/>
              </a:spcBef>
              <a:spcAft>
                <a:spcPts val="600"/>
              </a:spcAft>
              <a:buFont typeface="Arial" pitchFamily="34" charset="0"/>
              <a:buChar char="•"/>
            </a:pPr>
            <a:r>
              <a:rPr lang="en-US" sz="2400"/>
              <a:t>Demand Paging</a:t>
            </a:r>
          </a:p>
          <a:p>
            <a:pPr marL="342900" indent="-342900">
              <a:spcBef>
                <a:spcPts val="600"/>
              </a:spcBef>
              <a:spcAft>
                <a:spcPts val="600"/>
              </a:spcAft>
              <a:buFont typeface="Arial" pitchFamily="34" charset="0"/>
              <a:buChar char="•"/>
            </a:pPr>
            <a:r>
              <a:rPr lang="en-US" sz="2400"/>
              <a:t>Segmentation + Paging</a:t>
            </a:r>
          </a:p>
          <a:p>
            <a:pPr marL="342900" indent="-342900">
              <a:spcBef>
                <a:spcPts val="600"/>
              </a:spcBef>
              <a:spcAft>
                <a:spcPts val="600"/>
              </a:spcAft>
              <a:buFont typeface="Arial" pitchFamily="34" charset="0"/>
              <a:buChar char="•"/>
            </a:pPr>
            <a:r>
              <a:rPr lang="en-US" sz="2400"/>
              <a:t>Regions + Paging</a:t>
            </a:r>
          </a:p>
          <a:p>
            <a:pPr marL="342900" indent="-342900">
              <a:spcBef>
                <a:spcPts val="600"/>
              </a:spcBef>
              <a:spcAft>
                <a:spcPts val="600"/>
              </a:spcAft>
              <a:buFont typeface="Arial" pitchFamily="34" charset="0"/>
              <a:buChar char="•"/>
            </a:pPr>
            <a:r>
              <a:rPr lang="en-US" sz="2400"/>
              <a:t>TLB</a:t>
            </a:r>
          </a:p>
        </p:txBody>
      </p:sp>
    </p:spTree>
    <p:extLst>
      <p:ext uri="{BB962C8B-B14F-4D97-AF65-F5344CB8AC3E}">
        <p14:creationId xmlns:p14="http://schemas.microsoft.com/office/powerpoint/2010/main" val="7212917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1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Methods Review</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335589" y="1450722"/>
            <a:ext cx="11166021" cy="5170646"/>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t>Uni programming</a:t>
            </a:r>
          </a:p>
          <a:p>
            <a:pPr marL="342900" indent="-342900">
              <a:spcBef>
                <a:spcPts val="600"/>
              </a:spcBef>
              <a:spcAft>
                <a:spcPts val="600"/>
              </a:spcAft>
              <a:buFont typeface="Arial" pitchFamily="34" charset="0"/>
              <a:buChar char="•"/>
            </a:pPr>
            <a:r>
              <a:rPr lang="en-US" sz="2400">
                <a:solidFill>
                  <a:schemeClr val="bg1">
                    <a:lumMod val="75000"/>
                  </a:schemeClr>
                </a:solidFill>
              </a:rPr>
              <a:t>Multi Programming</a:t>
            </a:r>
          </a:p>
          <a:p>
            <a:pPr marL="342900" indent="-342900">
              <a:spcBef>
                <a:spcPts val="600"/>
              </a:spcBef>
              <a:spcAft>
                <a:spcPts val="600"/>
              </a:spcAft>
              <a:buFont typeface="Arial" pitchFamily="34" charset="0"/>
              <a:buChar char="•"/>
            </a:pPr>
            <a:r>
              <a:rPr lang="en-US" sz="2400">
                <a:solidFill>
                  <a:schemeClr val="bg1">
                    <a:lumMod val="75000"/>
                  </a:schemeClr>
                </a:solidFill>
              </a:rPr>
              <a:t>Swapping</a:t>
            </a:r>
            <a:endParaRPr lang="en-US" sz="2400"/>
          </a:p>
          <a:p>
            <a:pPr marL="342900" indent="-342900">
              <a:spcBef>
                <a:spcPts val="600"/>
              </a:spcBef>
              <a:spcAft>
                <a:spcPts val="600"/>
              </a:spcAft>
              <a:buFont typeface="Arial" pitchFamily="34" charset="0"/>
              <a:buChar char="•"/>
            </a:pPr>
            <a:r>
              <a:rPr lang="en-US" sz="2400">
                <a:solidFill>
                  <a:schemeClr val="bg1">
                    <a:lumMod val="75000"/>
                  </a:schemeClr>
                </a:solidFill>
              </a:rPr>
              <a:t>Segmentation</a:t>
            </a:r>
          </a:p>
          <a:p>
            <a:pPr marL="342900" indent="-342900">
              <a:spcBef>
                <a:spcPts val="600"/>
              </a:spcBef>
              <a:spcAft>
                <a:spcPts val="600"/>
              </a:spcAft>
              <a:buFont typeface="Arial" pitchFamily="34" charset="0"/>
              <a:buChar char="•"/>
            </a:pPr>
            <a:r>
              <a:rPr lang="en-US" sz="2400">
                <a:solidFill>
                  <a:schemeClr val="bg1">
                    <a:lumMod val="75000"/>
                  </a:schemeClr>
                </a:solidFill>
              </a:rPr>
              <a:t>Paging</a:t>
            </a:r>
          </a:p>
          <a:p>
            <a:pPr marL="342900" indent="-342900">
              <a:spcBef>
                <a:spcPts val="600"/>
              </a:spcBef>
              <a:spcAft>
                <a:spcPts val="600"/>
              </a:spcAft>
              <a:buFont typeface="Arial" pitchFamily="34" charset="0"/>
              <a:buChar char="•"/>
            </a:pPr>
            <a:r>
              <a:rPr lang="en-US" sz="2400">
                <a:solidFill>
                  <a:schemeClr val="bg1">
                    <a:lumMod val="75000"/>
                  </a:schemeClr>
                </a:solidFill>
              </a:rPr>
              <a:t>Hierarchical Paging</a:t>
            </a:r>
          </a:p>
          <a:p>
            <a:pPr marL="342900" indent="-342900">
              <a:spcBef>
                <a:spcPts val="600"/>
              </a:spcBef>
              <a:spcAft>
                <a:spcPts val="600"/>
              </a:spcAft>
              <a:buFont typeface="Arial" pitchFamily="34" charset="0"/>
              <a:buChar char="•"/>
            </a:pPr>
            <a:r>
              <a:rPr lang="en-US" sz="2400">
                <a:solidFill>
                  <a:schemeClr val="bg1">
                    <a:lumMod val="75000"/>
                  </a:schemeClr>
                </a:solidFill>
              </a:rPr>
              <a:t>Demand Paging</a:t>
            </a:r>
          </a:p>
          <a:p>
            <a:pPr marL="342900" indent="-342900">
              <a:spcBef>
                <a:spcPts val="600"/>
              </a:spcBef>
              <a:spcAft>
                <a:spcPts val="600"/>
              </a:spcAft>
              <a:buFont typeface="Arial" pitchFamily="34" charset="0"/>
              <a:buChar char="•"/>
            </a:pPr>
            <a:r>
              <a:rPr lang="en-US" sz="2400">
                <a:solidFill>
                  <a:schemeClr val="bg1">
                    <a:lumMod val="75000"/>
                  </a:schemeClr>
                </a:solidFill>
              </a:rPr>
              <a:t>Segmentation + Paging</a:t>
            </a:r>
          </a:p>
          <a:p>
            <a:pPr marL="342900" indent="-342900">
              <a:spcBef>
                <a:spcPts val="600"/>
              </a:spcBef>
              <a:spcAft>
                <a:spcPts val="600"/>
              </a:spcAft>
              <a:buFont typeface="Arial" pitchFamily="34" charset="0"/>
              <a:buChar char="•"/>
            </a:pPr>
            <a:r>
              <a:rPr lang="en-US" sz="2400">
                <a:solidFill>
                  <a:schemeClr val="bg1">
                    <a:lumMod val="75000"/>
                  </a:schemeClr>
                </a:solidFill>
              </a:rPr>
              <a:t>Regions + Paging</a:t>
            </a:r>
          </a:p>
          <a:p>
            <a:pPr marL="342900" indent="-342900">
              <a:spcBef>
                <a:spcPts val="600"/>
              </a:spcBef>
              <a:spcAft>
                <a:spcPts val="600"/>
              </a:spcAft>
              <a:buFont typeface="Arial" pitchFamily="34" charset="0"/>
              <a:buChar char="•"/>
            </a:pPr>
            <a:r>
              <a:rPr lang="en-US" sz="2400">
                <a:solidFill>
                  <a:schemeClr val="bg1">
                    <a:lumMod val="75000"/>
                  </a:schemeClr>
                </a:solidFill>
              </a:rPr>
              <a:t>TLB</a:t>
            </a:r>
          </a:p>
        </p:txBody>
      </p:sp>
      <p:grpSp>
        <p:nvGrpSpPr>
          <p:cNvPr id="13" name="그룹 50">
            <a:extLst>
              <a:ext uri="{FF2B5EF4-FFF2-40B4-BE49-F238E27FC236}">
                <a16:creationId xmlns:a16="http://schemas.microsoft.com/office/drawing/2014/main" id="{9A20C534-A166-4BCF-8B44-839DC5A2641F}"/>
              </a:ext>
            </a:extLst>
          </p:cNvPr>
          <p:cNvGrpSpPr/>
          <p:nvPr/>
        </p:nvGrpSpPr>
        <p:grpSpPr>
          <a:xfrm>
            <a:off x="6960088" y="1517083"/>
            <a:ext cx="3168650" cy="4176712"/>
            <a:chOff x="581763" y="1412776"/>
            <a:chExt cx="1974013" cy="4176464"/>
          </a:xfrm>
        </p:grpSpPr>
        <p:sp>
          <p:nvSpPr>
            <p:cNvPr id="14" name="TextBox 51">
              <a:extLst>
                <a:ext uri="{FF2B5EF4-FFF2-40B4-BE49-F238E27FC236}">
                  <a16:creationId xmlns:a16="http://schemas.microsoft.com/office/drawing/2014/main" id="{399CEE9B-B720-4711-92FC-52DC69854C78}"/>
                </a:ext>
              </a:extLst>
            </p:cNvPr>
            <p:cNvSpPr txBox="1">
              <a:spLocks noChangeArrowheads="1"/>
            </p:cNvSpPr>
            <p:nvPr/>
          </p:nvSpPr>
          <p:spPr bwMode="auto">
            <a:xfrm>
              <a:off x="647563" y="1412776"/>
              <a:ext cx="5508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400">
                  <a:solidFill>
                    <a:srgbClr val="000000"/>
                  </a:solidFill>
                  <a:latin typeface="Malgun Gothic" panose="020b0503020000020004" pitchFamily="34" charset="-127"/>
                </a:rPr>
                <a:t>0KB</a:t>
              </a:r>
              <a:endParaRPr lang="ko-KR" altLang="en-US" sz="1400">
                <a:solidFill>
                  <a:srgbClr val="000000"/>
                </a:solidFill>
                <a:latin typeface="Malgun Gothic" panose="020b0503020000020004" pitchFamily="34" charset="-127"/>
              </a:endParaRPr>
            </a:p>
          </p:txBody>
        </p:sp>
        <p:sp>
          <p:nvSpPr>
            <p:cNvPr id="15" name="TextBox 52">
              <a:extLst>
                <a:ext uri="{FF2B5EF4-FFF2-40B4-BE49-F238E27FC236}">
                  <a16:creationId xmlns:a16="http://schemas.microsoft.com/office/drawing/2014/main" id="{595C4689-7191-4BA1-BC11-B5B7BFDF7426}"/>
                </a:ext>
              </a:extLst>
            </p:cNvPr>
            <p:cNvSpPr txBox="1">
              <a:spLocks noChangeArrowheads="1"/>
            </p:cNvSpPr>
            <p:nvPr/>
          </p:nvSpPr>
          <p:spPr bwMode="auto">
            <a:xfrm>
              <a:off x="581763" y="2266999"/>
              <a:ext cx="6120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400">
                  <a:solidFill>
                    <a:srgbClr val="000000"/>
                  </a:solidFill>
                  <a:latin typeface="Malgun Gothic" panose="020b0503020000020004" pitchFamily="34" charset="-127"/>
                </a:rPr>
                <a:t>64KB</a:t>
              </a:r>
              <a:endParaRPr lang="ko-KR" altLang="en-US" sz="1400">
                <a:solidFill>
                  <a:srgbClr val="000000"/>
                </a:solidFill>
                <a:latin typeface="Malgun Gothic" panose="020b0503020000020004" pitchFamily="34" charset="-127"/>
              </a:endParaRPr>
            </a:p>
          </p:txBody>
        </p:sp>
        <p:sp>
          <p:nvSpPr>
            <p:cNvPr id="16" name="TextBox 53">
              <a:extLst>
                <a:ext uri="{FF2B5EF4-FFF2-40B4-BE49-F238E27FC236}">
                  <a16:creationId xmlns:a16="http://schemas.microsoft.com/office/drawing/2014/main" id="{E9BA7B4E-C74D-4009-B4E7-4597049C27CE}"/>
                </a:ext>
              </a:extLst>
            </p:cNvPr>
            <p:cNvSpPr txBox="1">
              <a:spLocks noChangeArrowheads="1"/>
            </p:cNvSpPr>
            <p:nvPr/>
          </p:nvSpPr>
          <p:spPr bwMode="auto">
            <a:xfrm>
              <a:off x="581763" y="5281463"/>
              <a:ext cx="5712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400">
                  <a:solidFill>
                    <a:srgbClr val="000000"/>
                  </a:solidFill>
                  <a:latin typeface="Malgun Gothic" panose="020b0503020000020004" pitchFamily="34" charset="-127"/>
                </a:rPr>
                <a:t>max</a:t>
              </a:r>
              <a:endParaRPr lang="ko-KR" altLang="en-US" sz="1400">
                <a:solidFill>
                  <a:srgbClr val="000000"/>
                </a:solidFill>
                <a:latin typeface="Malgun Gothic" panose="020b0503020000020004" pitchFamily="34" charset="-127"/>
              </a:endParaRPr>
            </a:p>
          </p:txBody>
        </p:sp>
        <p:sp>
          <p:nvSpPr>
            <p:cNvPr id="17" name="직사각형 54">
              <a:extLst>
                <a:ext uri="{FF2B5EF4-FFF2-40B4-BE49-F238E27FC236}">
                  <a16:creationId xmlns:a16="http://schemas.microsoft.com/office/drawing/2014/main" id="{0DFB38FD-A591-4C31-990F-F7ECC2A5234E}"/>
                </a:ext>
              </a:extLst>
            </p:cNvPr>
            <p:cNvSpPr/>
            <p:nvPr/>
          </p:nvSpPr>
          <p:spPr>
            <a:xfrm>
              <a:off x="1223614" y="1558817"/>
              <a:ext cx="1332162" cy="861961"/>
            </a:xfrm>
            <a:prstGeom prst="rect">
              <a:avLst/>
            </a:prstGeom>
            <a:solidFill>
              <a:schemeClr val="accent1">
                <a:lumMod val="60000"/>
                <a:lumOff val="40000"/>
              </a:schemeClr>
            </a:solidFill>
            <a:ln w="12700">
              <a:solidFill>
                <a:schemeClr val="tx1"/>
              </a:solidFill>
            </a:ln>
            <a:effectLst>
              <a:outerShdw dist="20000"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Operating System</a:t>
              </a:r>
            </a:p>
            <a:p>
              <a:pPr algn="ctr">
                <a:defRPr/>
              </a:pPr>
              <a:r>
                <a:rPr lang="en-US" altLang="ko-KR" sz="1200">
                  <a:solidFill>
                    <a:prstClr val="black"/>
                  </a:solidFill>
                  <a:latin typeface="맑은 고딕" pitchFamily="50" charset="-127"/>
                  <a:cs typeface="Courier New" pitchFamily="49" charset="0"/>
                </a:rPr>
                <a:t>(code, data, etc.)</a:t>
              </a:r>
              <a:endParaRPr lang="ko-KR" altLang="en-US" sz="1200">
                <a:solidFill>
                  <a:prstClr val="black"/>
                </a:solidFill>
                <a:latin typeface="맑은 고딕" pitchFamily="50" charset="-127"/>
                <a:cs typeface="Courier New" pitchFamily="49" charset="0"/>
              </a:endParaRPr>
            </a:p>
          </p:txBody>
        </p:sp>
        <p:sp>
          <p:nvSpPr>
            <p:cNvPr id="18" name="직사각형 55">
              <a:extLst>
                <a:ext uri="{FF2B5EF4-FFF2-40B4-BE49-F238E27FC236}">
                  <a16:creationId xmlns:a16="http://schemas.microsoft.com/office/drawing/2014/main" id="{C075450D-030C-4219-82CB-63D62180EE0B}"/>
                </a:ext>
              </a:extLst>
            </p:cNvPr>
            <p:cNvSpPr/>
            <p:nvPr/>
          </p:nvSpPr>
          <p:spPr>
            <a:xfrm>
              <a:off x="1223614" y="2420778"/>
              <a:ext cx="1332162" cy="3066868"/>
            </a:xfrm>
            <a:prstGeom prst="rect">
              <a:avLst/>
            </a:prstGeom>
            <a:solidFill>
              <a:schemeClr val="bg1"/>
            </a:solidFill>
            <a:ln w="12700">
              <a:solidFill>
                <a:schemeClr val="tx1"/>
              </a:solidFill>
            </a:ln>
            <a:effectLst>
              <a:outerShdw dist="20000"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Current</a:t>
              </a:r>
            </a:p>
            <a:p>
              <a:pPr algn="ctr">
                <a:defRPr/>
              </a:pPr>
              <a:r>
                <a:rPr lang="en-US" altLang="ko-KR" sz="1400">
                  <a:solidFill>
                    <a:prstClr val="black"/>
                  </a:solidFill>
                  <a:latin typeface="맑은 고딕" pitchFamily="50" charset="-127"/>
                  <a:cs typeface="Courier New" pitchFamily="49" charset="0"/>
                </a:rPr>
                <a:t>Program</a:t>
              </a:r>
            </a:p>
            <a:p>
              <a:pPr algn="ctr">
                <a:defRPr/>
              </a:pPr>
              <a:r>
                <a:rPr lang="en-US" altLang="ko-KR" sz="1200">
                  <a:solidFill>
                    <a:prstClr val="black"/>
                  </a:solidFill>
                  <a:latin typeface="맑은 고딕" pitchFamily="50" charset="-127"/>
                  <a:cs typeface="Courier New" pitchFamily="49" charset="0"/>
                </a:rPr>
                <a:t>(code, data, etc.)</a:t>
              </a:r>
              <a:endParaRPr lang="ko-KR" altLang="en-US" sz="1200">
                <a:solidFill>
                  <a:prstClr val="black"/>
                </a:solidFill>
                <a:latin typeface="맑은 고딕" pitchFamily="50" charset="-127"/>
                <a:cs typeface="Courier New" pitchFamily="49" charset="0"/>
              </a:endParaRPr>
            </a:p>
          </p:txBody>
        </p:sp>
      </p:grpSp>
    </p:spTree>
    <p:extLst>
      <p:ext uri="{BB962C8B-B14F-4D97-AF65-F5344CB8AC3E}">
        <p14:creationId xmlns:p14="http://schemas.microsoft.com/office/powerpoint/2010/main" val="37514025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cond evt="onBegin" delay="0">
                          <p:tn val="8"/>
                        </p:cond>
                      </p:stCondLst>
                      <p:childTnLst>
                        <p:par>
                          <p:cTn id="10" fill="hold" nodeType="after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1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Methods Review</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278243" y="1443019"/>
            <a:ext cx="11166021" cy="5170646"/>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solidFill>
                  <a:schemeClr val="bg1">
                    <a:lumMod val="75000"/>
                  </a:schemeClr>
                </a:solidFill>
              </a:rPr>
              <a:t>Uni programming</a:t>
            </a:r>
          </a:p>
          <a:p>
            <a:pPr marL="342900" indent="-342900">
              <a:spcBef>
                <a:spcPts val="600"/>
              </a:spcBef>
              <a:spcAft>
                <a:spcPts val="600"/>
              </a:spcAft>
              <a:buFont typeface="Arial" pitchFamily="34" charset="0"/>
              <a:buChar char="•"/>
            </a:pPr>
            <a:r>
              <a:rPr lang="en-US" sz="2400"/>
              <a:t>Multi Programming</a:t>
            </a:r>
          </a:p>
          <a:p>
            <a:pPr marL="342900" indent="-342900">
              <a:spcBef>
                <a:spcPts val="600"/>
              </a:spcBef>
              <a:spcAft>
                <a:spcPts val="600"/>
              </a:spcAft>
              <a:buFont typeface="Arial" pitchFamily="34" charset="0"/>
              <a:buChar char="•"/>
            </a:pPr>
            <a:r>
              <a:rPr lang="en-US" sz="2400">
                <a:solidFill>
                  <a:schemeClr val="bg1">
                    <a:lumMod val="75000"/>
                  </a:schemeClr>
                </a:solidFill>
              </a:rPr>
              <a:t>Swapping</a:t>
            </a:r>
            <a:endParaRPr lang="en-US" sz="2400"/>
          </a:p>
          <a:p>
            <a:pPr marL="342900" indent="-342900">
              <a:spcBef>
                <a:spcPts val="600"/>
              </a:spcBef>
              <a:spcAft>
                <a:spcPts val="600"/>
              </a:spcAft>
              <a:buFont typeface="Arial" pitchFamily="34" charset="0"/>
              <a:buChar char="•"/>
            </a:pPr>
            <a:r>
              <a:rPr lang="en-US" sz="2400">
                <a:solidFill>
                  <a:schemeClr val="bg1">
                    <a:lumMod val="75000"/>
                  </a:schemeClr>
                </a:solidFill>
              </a:rPr>
              <a:t>Segmentation</a:t>
            </a:r>
          </a:p>
          <a:p>
            <a:pPr marL="342900" indent="-342900">
              <a:spcBef>
                <a:spcPts val="600"/>
              </a:spcBef>
              <a:spcAft>
                <a:spcPts val="600"/>
              </a:spcAft>
              <a:buFont typeface="Arial" pitchFamily="34" charset="0"/>
              <a:buChar char="•"/>
            </a:pPr>
            <a:r>
              <a:rPr lang="en-US" sz="2400">
                <a:solidFill>
                  <a:schemeClr val="bg1">
                    <a:lumMod val="75000"/>
                  </a:schemeClr>
                </a:solidFill>
              </a:rPr>
              <a:t>Paging</a:t>
            </a:r>
          </a:p>
          <a:p>
            <a:pPr marL="342900" indent="-342900">
              <a:spcBef>
                <a:spcPts val="600"/>
              </a:spcBef>
              <a:spcAft>
                <a:spcPts val="600"/>
              </a:spcAft>
              <a:buFont typeface="Arial" pitchFamily="34" charset="0"/>
              <a:buChar char="•"/>
            </a:pPr>
            <a:r>
              <a:rPr lang="en-US" sz="2400">
                <a:solidFill>
                  <a:schemeClr val="bg1">
                    <a:lumMod val="75000"/>
                  </a:schemeClr>
                </a:solidFill>
              </a:rPr>
              <a:t>Hierarchical Paging</a:t>
            </a:r>
          </a:p>
          <a:p>
            <a:pPr marL="342900" indent="-342900">
              <a:spcBef>
                <a:spcPts val="600"/>
              </a:spcBef>
              <a:spcAft>
                <a:spcPts val="600"/>
              </a:spcAft>
              <a:buFont typeface="Arial" pitchFamily="34" charset="0"/>
              <a:buChar char="•"/>
            </a:pPr>
            <a:r>
              <a:rPr lang="en-US" sz="2400">
                <a:solidFill>
                  <a:schemeClr val="bg1">
                    <a:lumMod val="75000"/>
                  </a:schemeClr>
                </a:solidFill>
              </a:rPr>
              <a:t>Demand Paging</a:t>
            </a:r>
          </a:p>
          <a:p>
            <a:pPr marL="342900" indent="-342900">
              <a:spcBef>
                <a:spcPts val="600"/>
              </a:spcBef>
              <a:spcAft>
                <a:spcPts val="600"/>
              </a:spcAft>
              <a:buFont typeface="Arial" pitchFamily="34" charset="0"/>
              <a:buChar char="•"/>
            </a:pPr>
            <a:r>
              <a:rPr lang="en-US" sz="2400">
                <a:solidFill>
                  <a:schemeClr val="bg1">
                    <a:lumMod val="75000"/>
                  </a:schemeClr>
                </a:solidFill>
              </a:rPr>
              <a:t>Segmentation + Paging</a:t>
            </a:r>
          </a:p>
          <a:p>
            <a:pPr marL="342900" indent="-342900">
              <a:spcBef>
                <a:spcPts val="600"/>
              </a:spcBef>
              <a:spcAft>
                <a:spcPts val="600"/>
              </a:spcAft>
              <a:buFont typeface="Arial" pitchFamily="34" charset="0"/>
              <a:buChar char="•"/>
            </a:pPr>
            <a:r>
              <a:rPr lang="en-US" sz="2400">
                <a:solidFill>
                  <a:schemeClr val="bg1">
                    <a:lumMod val="75000"/>
                  </a:schemeClr>
                </a:solidFill>
              </a:rPr>
              <a:t>Regions + Paging</a:t>
            </a:r>
          </a:p>
          <a:p>
            <a:pPr marL="342900" indent="-342900">
              <a:spcBef>
                <a:spcPts val="600"/>
              </a:spcBef>
              <a:spcAft>
                <a:spcPts val="600"/>
              </a:spcAft>
              <a:buFont typeface="Arial" pitchFamily="34" charset="0"/>
              <a:buChar char="•"/>
            </a:pPr>
            <a:r>
              <a:rPr lang="en-US" sz="2400">
                <a:solidFill>
                  <a:schemeClr val="bg1">
                    <a:lumMod val="75000"/>
                  </a:schemeClr>
                </a:solidFill>
              </a:rPr>
              <a:t>TLB</a:t>
            </a:r>
          </a:p>
        </p:txBody>
      </p:sp>
      <p:grpSp>
        <p:nvGrpSpPr>
          <p:cNvPr id="19" name="Group 18">
            <a:extLst>
              <a:ext uri="{FF2B5EF4-FFF2-40B4-BE49-F238E27FC236}">
                <a16:creationId xmlns:a16="http://schemas.microsoft.com/office/drawing/2014/main" id="{E2F734C8-69C4-4E7F-BC22-DAE20EF7A46D}"/>
              </a:ext>
            </a:extLst>
          </p:cNvPr>
          <p:cNvGrpSpPr/>
          <p:nvPr/>
        </p:nvGrpSpPr>
        <p:grpSpPr>
          <a:xfrm>
            <a:off x="7237237" y="794372"/>
            <a:ext cx="3087687" cy="4575175"/>
            <a:chOff x="8208963" y="1198563"/>
            <a:chExt cx="3087687" cy="4575175"/>
          </a:xfrm>
        </p:grpSpPr>
        <p:sp>
          <p:nvSpPr>
            <p:cNvPr id="20" name="TextBox 12">
              <a:extLst>
                <a:ext uri="{FF2B5EF4-FFF2-40B4-BE49-F238E27FC236}">
                  <a16:creationId xmlns:a16="http://schemas.microsoft.com/office/drawing/2014/main" id="{0C0FC411-7D62-4C33-8F67-2D6D37A13618}"/>
                </a:ext>
              </a:extLst>
            </p:cNvPr>
            <p:cNvSpPr txBox="1">
              <a:spLocks noChangeArrowheads="1"/>
            </p:cNvSpPr>
            <p:nvPr/>
          </p:nvSpPr>
          <p:spPr bwMode="auto">
            <a:xfrm>
              <a:off x="8253413" y="1198563"/>
              <a:ext cx="803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0KB</a:t>
              </a:r>
              <a:endParaRPr lang="ko-KR" altLang="en-US" sz="1200">
                <a:solidFill>
                  <a:srgbClr val="000000"/>
                </a:solidFill>
                <a:latin typeface="Malgun Gothic" panose="020b0503020000020004" pitchFamily="34" charset="-127"/>
              </a:endParaRPr>
            </a:p>
          </p:txBody>
        </p:sp>
        <p:sp>
          <p:nvSpPr>
            <p:cNvPr id="22" name="TextBox 13">
              <a:extLst>
                <a:ext uri="{FF2B5EF4-FFF2-40B4-BE49-F238E27FC236}">
                  <a16:creationId xmlns:a16="http://schemas.microsoft.com/office/drawing/2014/main" id="{42968CED-7F8F-4504-AEA4-C318368DA714}"/>
                </a:ext>
              </a:extLst>
            </p:cNvPr>
            <p:cNvSpPr txBox="1">
              <a:spLocks noChangeArrowheads="1"/>
            </p:cNvSpPr>
            <p:nvPr/>
          </p:nvSpPr>
          <p:spPr bwMode="auto">
            <a:xfrm>
              <a:off x="8208963" y="1682750"/>
              <a:ext cx="892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64KB</a:t>
              </a:r>
              <a:endParaRPr lang="ko-KR" altLang="en-US" sz="1200">
                <a:solidFill>
                  <a:srgbClr val="000000"/>
                </a:solidFill>
                <a:latin typeface="Malgun Gothic" panose="020b0503020000020004" pitchFamily="34" charset="-127"/>
              </a:endParaRPr>
            </a:p>
          </p:txBody>
        </p:sp>
        <p:sp>
          <p:nvSpPr>
            <p:cNvPr id="23" name="직사각형 15">
              <a:extLst>
                <a:ext uri="{FF2B5EF4-FFF2-40B4-BE49-F238E27FC236}">
                  <a16:creationId xmlns:a16="http://schemas.microsoft.com/office/drawing/2014/main" id="{C29AE257-7CBC-4D16-8C92-DD36D64AD8C7}"/>
                </a:ext>
              </a:extLst>
            </p:cNvPr>
            <p:cNvSpPr/>
            <p:nvPr/>
          </p:nvSpPr>
          <p:spPr>
            <a:xfrm>
              <a:off x="9139238" y="1352550"/>
              <a:ext cx="2044700" cy="498475"/>
            </a:xfrm>
            <a:prstGeom prst="rect">
              <a:avLst/>
            </a:prstGeom>
            <a:solidFill>
              <a:schemeClr val="accent1">
                <a:lumMod val="60000"/>
                <a:lumOff val="40000"/>
              </a:schemeClr>
            </a:solidFill>
            <a:ln w="12700">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Operating System</a:t>
              </a:r>
            </a:p>
            <a:p>
              <a:pPr algn="ctr">
                <a:defRPr/>
              </a:pPr>
              <a:r>
                <a:rPr lang="en-US" altLang="ko-KR" sz="1200">
                  <a:solidFill>
                    <a:prstClr val="black"/>
                  </a:solidFill>
                  <a:latin typeface="맑은 고딕" pitchFamily="50" charset="-127"/>
                  <a:cs typeface="Courier New" pitchFamily="49" charset="0"/>
                </a:rPr>
                <a:t>(code, data, etc.)</a:t>
              </a:r>
              <a:endParaRPr lang="ko-KR" altLang="en-US" sz="1200">
                <a:solidFill>
                  <a:prstClr val="black"/>
                </a:solidFill>
                <a:latin typeface="맑은 고딕" pitchFamily="50" charset="-127"/>
                <a:cs typeface="Courier New" pitchFamily="49" charset="0"/>
              </a:endParaRPr>
            </a:p>
          </p:txBody>
        </p:sp>
        <p:sp>
          <p:nvSpPr>
            <p:cNvPr id="24" name="직사각형 16">
              <a:extLst>
                <a:ext uri="{FF2B5EF4-FFF2-40B4-BE49-F238E27FC236}">
                  <a16:creationId xmlns:a16="http://schemas.microsoft.com/office/drawing/2014/main" id="{A6D17BF9-671A-4EBA-8A77-01D76B281A2E}"/>
                </a:ext>
              </a:extLst>
            </p:cNvPr>
            <p:cNvSpPr/>
            <p:nvPr/>
          </p:nvSpPr>
          <p:spPr>
            <a:xfrm>
              <a:off x="9139238" y="2355850"/>
              <a:ext cx="2044700" cy="498475"/>
            </a:xfrm>
            <a:prstGeom prst="rect">
              <a:avLst/>
            </a:prstGeom>
            <a:no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Process C</a:t>
              </a:r>
            </a:p>
            <a:p>
              <a:pPr algn="ctr">
                <a:defRPr/>
              </a:pPr>
              <a:r>
                <a:rPr lang="en-US" altLang="ko-KR" sz="1200">
                  <a:solidFill>
                    <a:prstClr val="black"/>
                  </a:solidFill>
                  <a:latin typeface="맑은 고딕" pitchFamily="50" charset="-127"/>
                  <a:cs typeface="Courier New" pitchFamily="49" charset="0"/>
                </a:rPr>
                <a:t>(code, data, etc.)</a:t>
              </a:r>
              <a:endParaRPr lang="ko-KR" altLang="en-US" sz="1200">
                <a:solidFill>
                  <a:prstClr val="black"/>
                </a:solidFill>
                <a:latin typeface="맑은 고딕" pitchFamily="50" charset="-127"/>
                <a:cs typeface="Courier New" pitchFamily="49" charset="0"/>
              </a:endParaRPr>
            </a:p>
          </p:txBody>
        </p:sp>
        <p:sp>
          <p:nvSpPr>
            <p:cNvPr id="25" name="직사각형 17">
              <a:extLst>
                <a:ext uri="{FF2B5EF4-FFF2-40B4-BE49-F238E27FC236}">
                  <a16:creationId xmlns:a16="http://schemas.microsoft.com/office/drawing/2014/main" id="{30D0EC50-5E2C-4656-93F2-6F34934EEC52}"/>
                </a:ext>
              </a:extLst>
            </p:cNvPr>
            <p:cNvSpPr/>
            <p:nvPr/>
          </p:nvSpPr>
          <p:spPr>
            <a:xfrm>
              <a:off x="9139238" y="1851025"/>
              <a:ext cx="2044700" cy="504825"/>
            </a:xfrm>
            <a:prstGeom prst="rect">
              <a:avLst/>
            </a:prstGeom>
            <a:pattFill prst="dkUpDiag">
              <a:fgClr>
                <a:schemeClr val="tx2">
                  <a:lumMod val="20000"/>
                  <a:lumOff val="80000"/>
                </a:schemeClr>
              </a:fgClr>
              <a:bgClr>
                <a:schemeClr val="bg1"/>
              </a:bgClr>
            </a:pattFill>
            <a:ln w="12700">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Free</a:t>
              </a:r>
              <a:endParaRPr lang="ko-KR" altLang="en-US" sz="1400">
                <a:solidFill>
                  <a:prstClr val="black"/>
                </a:solidFill>
                <a:latin typeface="맑은 고딕" pitchFamily="50" charset="-127"/>
                <a:cs typeface="Courier New" pitchFamily="49" charset="0"/>
              </a:endParaRPr>
            </a:p>
          </p:txBody>
        </p:sp>
        <p:sp>
          <p:nvSpPr>
            <p:cNvPr id="26" name="직사각형 18">
              <a:extLst>
                <a:ext uri="{FF2B5EF4-FFF2-40B4-BE49-F238E27FC236}">
                  <a16:creationId xmlns:a16="http://schemas.microsoft.com/office/drawing/2014/main" id="{D8EC3936-3B95-40FB-88A4-68A1C21CAA89}"/>
                </a:ext>
              </a:extLst>
            </p:cNvPr>
            <p:cNvSpPr/>
            <p:nvPr/>
          </p:nvSpPr>
          <p:spPr>
            <a:xfrm>
              <a:off x="9139238" y="2854325"/>
              <a:ext cx="2044700" cy="498475"/>
            </a:xfrm>
            <a:prstGeom prst="rect">
              <a:avLst/>
            </a:prstGeom>
            <a:no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Process B</a:t>
              </a:r>
            </a:p>
            <a:p>
              <a:pPr algn="ctr">
                <a:defRPr/>
              </a:pPr>
              <a:r>
                <a:rPr lang="en-US" altLang="ko-KR" sz="1200">
                  <a:solidFill>
                    <a:prstClr val="black"/>
                  </a:solidFill>
                  <a:latin typeface="맑은 고딕" pitchFamily="50" charset="-127"/>
                  <a:cs typeface="Courier New" pitchFamily="49" charset="0"/>
                </a:rPr>
                <a:t>(code, data, etc.)</a:t>
              </a:r>
              <a:endParaRPr lang="ko-KR" altLang="en-US" sz="1200">
                <a:solidFill>
                  <a:prstClr val="black"/>
                </a:solidFill>
                <a:latin typeface="맑은 고딕" pitchFamily="50" charset="-127"/>
                <a:cs typeface="Courier New" pitchFamily="49" charset="0"/>
              </a:endParaRPr>
            </a:p>
          </p:txBody>
        </p:sp>
        <p:sp>
          <p:nvSpPr>
            <p:cNvPr id="27" name="직사각형 19">
              <a:extLst>
                <a:ext uri="{FF2B5EF4-FFF2-40B4-BE49-F238E27FC236}">
                  <a16:creationId xmlns:a16="http://schemas.microsoft.com/office/drawing/2014/main" id="{61A9BBB5-4CC1-438C-9E93-985D00D7EBDE}"/>
                </a:ext>
              </a:extLst>
            </p:cNvPr>
            <p:cNvSpPr/>
            <p:nvPr/>
          </p:nvSpPr>
          <p:spPr>
            <a:xfrm>
              <a:off x="9139238" y="3352800"/>
              <a:ext cx="2044700" cy="504825"/>
            </a:xfrm>
            <a:prstGeom prst="rect">
              <a:avLst/>
            </a:prstGeom>
            <a:pattFill prst="dkUpDiag">
              <a:fgClr>
                <a:schemeClr val="tx2">
                  <a:lumMod val="20000"/>
                  <a:lumOff val="80000"/>
                </a:schemeClr>
              </a:fgClr>
              <a:bgClr>
                <a:schemeClr val="bg1"/>
              </a:bgClr>
            </a:pattFill>
            <a:ln w="12700">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Free</a:t>
              </a:r>
              <a:endParaRPr lang="ko-KR" altLang="en-US" sz="1400">
                <a:solidFill>
                  <a:prstClr val="black"/>
                </a:solidFill>
                <a:latin typeface="맑은 고딕" pitchFamily="50" charset="-127"/>
                <a:cs typeface="Courier New" pitchFamily="49" charset="0"/>
              </a:endParaRPr>
            </a:p>
          </p:txBody>
        </p:sp>
        <p:sp>
          <p:nvSpPr>
            <p:cNvPr id="28" name="직사각형 20">
              <a:extLst>
                <a:ext uri="{FF2B5EF4-FFF2-40B4-BE49-F238E27FC236}">
                  <a16:creationId xmlns:a16="http://schemas.microsoft.com/office/drawing/2014/main" id="{E7806DFC-84B3-4D14-8E2F-CE78958CD890}"/>
                </a:ext>
              </a:extLst>
            </p:cNvPr>
            <p:cNvSpPr/>
            <p:nvPr/>
          </p:nvSpPr>
          <p:spPr>
            <a:xfrm>
              <a:off x="9139238" y="3857625"/>
              <a:ext cx="2044700" cy="996950"/>
            </a:xfrm>
            <a:prstGeom prst="rect">
              <a:avLst/>
            </a:prstGeom>
            <a:no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Process A</a:t>
              </a:r>
            </a:p>
            <a:p>
              <a:pPr algn="ctr">
                <a:defRPr/>
              </a:pPr>
              <a:r>
                <a:rPr lang="en-US" altLang="ko-KR" sz="1200">
                  <a:solidFill>
                    <a:prstClr val="black"/>
                  </a:solidFill>
                  <a:latin typeface="맑은 고딕" pitchFamily="50" charset="-127"/>
                  <a:cs typeface="Courier New" pitchFamily="49" charset="0"/>
                </a:rPr>
                <a:t>(code, data, etc.)</a:t>
              </a:r>
              <a:endParaRPr lang="ko-KR" altLang="en-US" sz="1200">
                <a:solidFill>
                  <a:prstClr val="black"/>
                </a:solidFill>
                <a:latin typeface="맑은 고딕" pitchFamily="50" charset="-127"/>
                <a:cs typeface="Courier New" pitchFamily="49" charset="0"/>
              </a:endParaRPr>
            </a:p>
          </p:txBody>
        </p:sp>
        <p:sp>
          <p:nvSpPr>
            <p:cNvPr id="29" name="TextBox 22">
              <a:extLst>
                <a:ext uri="{FF2B5EF4-FFF2-40B4-BE49-F238E27FC236}">
                  <a16:creationId xmlns:a16="http://schemas.microsoft.com/office/drawing/2014/main" id="{B99B8237-4EE3-4910-B70E-286879B116E1}"/>
                </a:ext>
              </a:extLst>
            </p:cNvPr>
            <p:cNvSpPr txBox="1">
              <a:spLocks noChangeArrowheads="1"/>
            </p:cNvSpPr>
            <p:nvPr/>
          </p:nvSpPr>
          <p:spPr bwMode="auto">
            <a:xfrm>
              <a:off x="8975725" y="5465763"/>
              <a:ext cx="2320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en-US" altLang="ko-KR" sz="1400" b="1">
                  <a:solidFill>
                    <a:srgbClr val="000000"/>
                  </a:solidFill>
                  <a:latin typeface="Malgun Gothic" panose="020b0503020000020004" pitchFamily="34" charset="-127"/>
                </a:rPr>
                <a:t>Physical Memory</a:t>
              </a:r>
              <a:endParaRPr lang="ko-KR" altLang="en-US" sz="1400" b="1">
                <a:solidFill>
                  <a:srgbClr val="000000"/>
                </a:solidFill>
                <a:latin typeface="Malgun Gothic" panose="020b0503020000020004" pitchFamily="34" charset="-127"/>
              </a:endParaRPr>
            </a:p>
          </p:txBody>
        </p:sp>
        <p:sp>
          <p:nvSpPr>
            <p:cNvPr id="30" name="직사각형 24">
              <a:extLst>
                <a:ext uri="{FF2B5EF4-FFF2-40B4-BE49-F238E27FC236}">
                  <a16:creationId xmlns:a16="http://schemas.microsoft.com/office/drawing/2014/main" id="{D117052E-4862-4EF4-9B93-254EF1A40928}"/>
                </a:ext>
              </a:extLst>
            </p:cNvPr>
            <p:cNvSpPr/>
            <p:nvPr/>
          </p:nvSpPr>
          <p:spPr>
            <a:xfrm>
              <a:off x="9139238" y="4860925"/>
              <a:ext cx="2044700" cy="503238"/>
            </a:xfrm>
            <a:prstGeom prst="rect">
              <a:avLst/>
            </a:prstGeom>
            <a:pattFill prst="dkUpDiag">
              <a:fgClr>
                <a:schemeClr val="tx2">
                  <a:lumMod val="20000"/>
                  <a:lumOff val="80000"/>
                </a:schemeClr>
              </a:fgClr>
              <a:bgClr>
                <a:schemeClr val="bg1"/>
              </a:bgClr>
            </a:pattFill>
            <a:ln w="12700">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Free</a:t>
              </a:r>
              <a:endParaRPr lang="ko-KR" altLang="en-US" sz="1400">
                <a:solidFill>
                  <a:prstClr val="black"/>
                </a:solidFill>
                <a:latin typeface="맑은 고딕" pitchFamily="50" charset="-127"/>
                <a:cs typeface="Courier New" pitchFamily="49" charset="0"/>
              </a:endParaRPr>
            </a:p>
          </p:txBody>
        </p:sp>
        <p:sp>
          <p:nvSpPr>
            <p:cNvPr id="31" name="TextBox 25">
              <a:extLst>
                <a:ext uri="{FF2B5EF4-FFF2-40B4-BE49-F238E27FC236}">
                  <a16:creationId xmlns:a16="http://schemas.microsoft.com/office/drawing/2014/main" id="{F822385A-C165-41EF-8B3D-CE1C77E4E92B}"/>
                </a:ext>
              </a:extLst>
            </p:cNvPr>
            <p:cNvSpPr txBox="1">
              <a:spLocks noChangeArrowheads="1"/>
            </p:cNvSpPr>
            <p:nvPr/>
          </p:nvSpPr>
          <p:spPr bwMode="auto">
            <a:xfrm>
              <a:off x="8208963" y="2184400"/>
              <a:ext cx="8921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128KB</a:t>
              </a:r>
              <a:endParaRPr lang="ko-KR" altLang="en-US" sz="1200">
                <a:solidFill>
                  <a:srgbClr val="000000"/>
                </a:solidFill>
                <a:latin typeface="Malgun Gothic" panose="020b0503020000020004" pitchFamily="34" charset="-127"/>
              </a:endParaRPr>
            </a:p>
          </p:txBody>
        </p:sp>
        <p:sp>
          <p:nvSpPr>
            <p:cNvPr id="32" name="TextBox 26">
              <a:extLst>
                <a:ext uri="{FF2B5EF4-FFF2-40B4-BE49-F238E27FC236}">
                  <a16:creationId xmlns:a16="http://schemas.microsoft.com/office/drawing/2014/main" id="{7195179F-C6E9-4A27-A18D-734EA952A645}"/>
                </a:ext>
              </a:extLst>
            </p:cNvPr>
            <p:cNvSpPr txBox="1">
              <a:spLocks noChangeArrowheads="1"/>
            </p:cNvSpPr>
            <p:nvPr/>
          </p:nvSpPr>
          <p:spPr bwMode="auto">
            <a:xfrm>
              <a:off x="8208963" y="2716213"/>
              <a:ext cx="892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192KB</a:t>
              </a:r>
              <a:endParaRPr lang="ko-KR" altLang="en-US" sz="1200">
                <a:solidFill>
                  <a:srgbClr val="000000"/>
                </a:solidFill>
                <a:latin typeface="Malgun Gothic" panose="020b0503020000020004" pitchFamily="34" charset="-127"/>
              </a:endParaRPr>
            </a:p>
          </p:txBody>
        </p:sp>
        <p:sp>
          <p:nvSpPr>
            <p:cNvPr id="33" name="TextBox 27">
              <a:extLst>
                <a:ext uri="{FF2B5EF4-FFF2-40B4-BE49-F238E27FC236}">
                  <a16:creationId xmlns:a16="http://schemas.microsoft.com/office/drawing/2014/main" id="{B9A811E7-A0C1-49B8-AA7F-A54953FACD6D}"/>
                </a:ext>
              </a:extLst>
            </p:cNvPr>
            <p:cNvSpPr txBox="1">
              <a:spLocks noChangeArrowheads="1"/>
            </p:cNvSpPr>
            <p:nvPr/>
          </p:nvSpPr>
          <p:spPr bwMode="auto">
            <a:xfrm>
              <a:off x="8208963" y="3214688"/>
              <a:ext cx="8921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256KB</a:t>
              </a:r>
              <a:endParaRPr lang="ko-KR" altLang="en-US" sz="1200">
                <a:solidFill>
                  <a:srgbClr val="000000"/>
                </a:solidFill>
                <a:latin typeface="Malgun Gothic" panose="020b0503020000020004" pitchFamily="34" charset="-127"/>
              </a:endParaRPr>
            </a:p>
          </p:txBody>
        </p:sp>
        <p:sp>
          <p:nvSpPr>
            <p:cNvPr id="34" name="TextBox 28">
              <a:extLst>
                <a:ext uri="{FF2B5EF4-FFF2-40B4-BE49-F238E27FC236}">
                  <a16:creationId xmlns:a16="http://schemas.microsoft.com/office/drawing/2014/main" id="{E934BB96-A7D5-4FC4-8A8F-599A7F1C2785}"/>
                </a:ext>
              </a:extLst>
            </p:cNvPr>
            <p:cNvSpPr txBox="1">
              <a:spLocks noChangeArrowheads="1"/>
            </p:cNvSpPr>
            <p:nvPr/>
          </p:nvSpPr>
          <p:spPr bwMode="auto">
            <a:xfrm>
              <a:off x="8208963" y="3719513"/>
              <a:ext cx="892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320KB</a:t>
              </a:r>
              <a:endParaRPr lang="ko-KR" altLang="en-US" sz="1200">
                <a:solidFill>
                  <a:srgbClr val="000000"/>
                </a:solidFill>
                <a:latin typeface="Malgun Gothic" panose="020b0503020000020004" pitchFamily="34" charset="-127"/>
              </a:endParaRPr>
            </a:p>
          </p:txBody>
        </p:sp>
        <p:sp>
          <p:nvSpPr>
            <p:cNvPr id="35" name="TextBox 30">
              <a:extLst>
                <a:ext uri="{FF2B5EF4-FFF2-40B4-BE49-F238E27FC236}">
                  <a16:creationId xmlns:a16="http://schemas.microsoft.com/office/drawing/2014/main" id="{53AF3089-750F-423D-AC09-BA9918559A72}"/>
                </a:ext>
              </a:extLst>
            </p:cNvPr>
            <p:cNvSpPr txBox="1">
              <a:spLocks noChangeArrowheads="1"/>
            </p:cNvSpPr>
            <p:nvPr/>
          </p:nvSpPr>
          <p:spPr bwMode="auto">
            <a:xfrm>
              <a:off x="8208963" y="4724400"/>
              <a:ext cx="8921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448KB</a:t>
              </a:r>
              <a:endParaRPr lang="ko-KR" altLang="en-US" sz="1200">
                <a:solidFill>
                  <a:srgbClr val="000000"/>
                </a:solidFill>
                <a:latin typeface="Malgun Gothic" panose="020b0503020000020004" pitchFamily="34" charset="-127"/>
              </a:endParaRPr>
            </a:p>
          </p:txBody>
        </p:sp>
        <p:sp>
          <p:nvSpPr>
            <p:cNvPr id="36" name="TextBox 31">
              <a:extLst>
                <a:ext uri="{FF2B5EF4-FFF2-40B4-BE49-F238E27FC236}">
                  <a16:creationId xmlns:a16="http://schemas.microsoft.com/office/drawing/2014/main" id="{3D35541C-8039-48DD-BBE1-4A722137497B}"/>
                </a:ext>
              </a:extLst>
            </p:cNvPr>
            <p:cNvSpPr txBox="1">
              <a:spLocks noChangeArrowheads="1"/>
            </p:cNvSpPr>
            <p:nvPr/>
          </p:nvSpPr>
          <p:spPr bwMode="auto">
            <a:xfrm>
              <a:off x="8208963" y="5189538"/>
              <a:ext cx="892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512KB</a:t>
              </a:r>
              <a:endParaRPr lang="ko-KR" altLang="en-US" sz="1200">
                <a:solidFill>
                  <a:srgbClr val="000000"/>
                </a:solidFill>
                <a:latin typeface="Malgun Gothic" panose="020b0503020000020004" pitchFamily="34" charset="-127"/>
              </a:endParaRPr>
            </a:p>
          </p:txBody>
        </p:sp>
      </p:grpSp>
      <p:sp>
        <p:nvSpPr>
          <p:cNvPr id="37" name="직사각형 20">
            <a:extLst>
              <a:ext uri="{FF2B5EF4-FFF2-40B4-BE49-F238E27FC236}">
                <a16:creationId xmlns:a16="http://schemas.microsoft.com/office/drawing/2014/main" id="{7E545A46-4407-4936-AA6E-69E08A60F717}"/>
              </a:ext>
            </a:extLst>
          </p:cNvPr>
          <p:cNvSpPr/>
          <p:nvPr/>
        </p:nvSpPr>
        <p:spPr>
          <a:xfrm>
            <a:off x="5073650" y="5321550"/>
            <a:ext cx="2044700" cy="996950"/>
          </a:xfrm>
          <a:prstGeom prst="rect">
            <a:avLst/>
          </a:prstGeom>
          <a:no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Process D</a:t>
            </a:r>
          </a:p>
          <a:p>
            <a:pPr algn="ctr">
              <a:defRPr/>
            </a:pPr>
            <a:r>
              <a:rPr lang="en-US" altLang="ko-KR" sz="1200">
                <a:solidFill>
                  <a:prstClr val="black"/>
                </a:solidFill>
                <a:latin typeface="맑은 고딕" pitchFamily="50" charset="-127"/>
                <a:cs typeface="Courier New" pitchFamily="49" charset="0"/>
              </a:rPr>
              <a:t>(code, data, etc.)</a:t>
            </a:r>
          </a:p>
          <a:p>
            <a:pPr algn="ctr">
              <a:defRPr/>
            </a:pPr>
            <a:r>
              <a:rPr lang="en-US" altLang="ko-KR" sz="1200">
                <a:solidFill>
                  <a:prstClr val="black"/>
                </a:solidFill>
                <a:latin typeface="맑은 고딕" pitchFamily="50" charset="-127"/>
                <a:cs typeface="Courier New" pitchFamily="49" charset="0"/>
              </a:rPr>
              <a:t>164KB</a:t>
            </a:r>
            <a:endParaRPr lang="ko-KR" altLang="en-US" sz="1200">
              <a:solidFill>
                <a:prstClr val="black"/>
              </a:solidFill>
              <a:latin typeface="맑은 고딕" pitchFamily="50" charset="-127"/>
              <a:cs typeface="Courier New" pitchFamily="49" charset="0"/>
            </a:endParaRPr>
          </a:p>
        </p:txBody>
      </p:sp>
    </p:spTree>
    <p:extLst>
      <p:ext uri="{BB962C8B-B14F-4D97-AF65-F5344CB8AC3E}">
        <p14:creationId xmlns:p14="http://schemas.microsoft.com/office/powerpoint/2010/main" val="21771149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37" grpId="0"/>
    </p:bldLst>
  </p:timing>
</p:sld>
</file>

<file path=ppt/slides/slide21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Methods Review</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295253" y="1440015"/>
            <a:ext cx="11166021" cy="5170646"/>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solidFill>
                  <a:schemeClr val="bg1">
                    <a:lumMod val="75000"/>
                  </a:schemeClr>
                </a:solidFill>
              </a:rPr>
              <a:t>Uni programming</a:t>
            </a:r>
          </a:p>
          <a:p>
            <a:pPr marL="342900" indent="-342900">
              <a:spcBef>
                <a:spcPts val="600"/>
              </a:spcBef>
              <a:spcAft>
                <a:spcPts val="600"/>
              </a:spcAft>
              <a:buFont typeface="Arial" pitchFamily="34" charset="0"/>
              <a:buChar char="•"/>
            </a:pPr>
            <a:r>
              <a:rPr lang="en-US" sz="2400">
                <a:solidFill>
                  <a:schemeClr val="bg1">
                    <a:lumMod val="75000"/>
                  </a:schemeClr>
                </a:solidFill>
              </a:rPr>
              <a:t>Multi Programming</a:t>
            </a:r>
          </a:p>
          <a:p>
            <a:pPr marL="342900" indent="-342900">
              <a:spcBef>
                <a:spcPts val="600"/>
              </a:spcBef>
              <a:spcAft>
                <a:spcPts val="600"/>
              </a:spcAft>
              <a:buFont typeface="Arial" pitchFamily="34" charset="0"/>
              <a:buChar char="•"/>
            </a:pPr>
            <a:r>
              <a:rPr lang="en-US" sz="2400"/>
              <a:t>Swapping</a:t>
            </a:r>
          </a:p>
          <a:p>
            <a:pPr marL="342900" indent="-342900">
              <a:spcBef>
                <a:spcPts val="600"/>
              </a:spcBef>
              <a:spcAft>
                <a:spcPts val="600"/>
              </a:spcAft>
              <a:buFont typeface="Arial" pitchFamily="34" charset="0"/>
              <a:buChar char="•"/>
            </a:pPr>
            <a:r>
              <a:rPr lang="en-US" sz="2400">
                <a:solidFill>
                  <a:schemeClr val="bg1">
                    <a:lumMod val="75000"/>
                  </a:schemeClr>
                </a:solidFill>
              </a:rPr>
              <a:t>Segmentation</a:t>
            </a:r>
          </a:p>
          <a:p>
            <a:pPr marL="342900" indent="-342900">
              <a:spcBef>
                <a:spcPts val="600"/>
              </a:spcBef>
              <a:spcAft>
                <a:spcPts val="600"/>
              </a:spcAft>
              <a:buFont typeface="Arial" pitchFamily="34" charset="0"/>
              <a:buChar char="•"/>
            </a:pPr>
            <a:r>
              <a:rPr lang="en-US" sz="2400">
                <a:solidFill>
                  <a:schemeClr val="bg1">
                    <a:lumMod val="75000"/>
                  </a:schemeClr>
                </a:solidFill>
              </a:rPr>
              <a:t>Paging</a:t>
            </a:r>
          </a:p>
          <a:p>
            <a:pPr marL="342900" indent="-342900">
              <a:spcBef>
                <a:spcPts val="600"/>
              </a:spcBef>
              <a:spcAft>
                <a:spcPts val="600"/>
              </a:spcAft>
              <a:buFont typeface="Arial" pitchFamily="34" charset="0"/>
              <a:buChar char="•"/>
            </a:pPr>
            <a:r>
              <a:rPr lang="en-US" sz="2400">
                <a:solidFill>
                  <a:schemeClr val="bg1">
                    <a:lumMod val="75000"/>
                  </a:schemeClr>
                </a:solidFill>
              </a:rPr>
              <a:t>Hierarchical Paging</a:t>
            </a:r>
          </a:p>
          <a:p>
            <a:pPr marL="342900" indent="-342900">
              <a:spcBef>
                <a:spcPts val="600"/>
              </a:spcBef>
              <a:spcAft>
                <a:spcPts val="600"/>
              </a:spcAft>
              <a:buFont typeface="Arial" pitchFamily="34" charset="0"/>
              <a:buChar char="•"/>
            </a:pPr>
            <a:r>
              <a:rPr lang="en-US" sz="2400">
                <a:solidFill>
                  <a:schemeClr val="bg1">
                    <a:lumMod val="75000"/>
                  </a:schemeClr>
                </a:solidFill>
              </a:rPr>
              <a:t>Demand Paging</a:t>
            </a:r>
          </a:p>
          <a:p>
            <a:pPr marL="342900" indent="-342900">
              <a:spcBef>
                <a:spcPts val="600"/>
              </a:spcBef>
              <a:spcAft>
                <a:spcPts val="600"/>
              </a:spcAft>
              <a:buFont typeface="Arial" pitchFamily="34" charset="0"/>
              <a:buChar char="•"/>
            </a:pPr>
            <a:r>
              <a:rPr lang="en-US" sz="2400">
                <a:solidFill>
                  <a:schemeClr val="bg1">
                    <a:lumMod val="75000"/>
                  </a:schemeClr>
                </a:solidFill>
              </a:rPr>
              <a:t>Segmentation + Paging</a:t>
            </a:r>
          </a:p>
          <a:p>
            <a:pPr marL="342900" indent="-342900">
              <a:spcBef>
                <a:spcPts val="600"/>
              </a:spcBef>
              <a:spcAft>
                <a:spcPts val="600"/>
              </a:spcAft>
              <a:buFont typeface="Arial" pitchFamily="34" charset="0"/>
              <a:buChar char="•"/>
            </a:pPr>
            <a:r>
              <a:rPr lang="en-US" sz="2400">
                <a:solidFill>
                  <a:schemeClr val="bg1">
                    <a:lumMod val="75000"/>
                  </a:schemeClr>
                </a:solidFill>
              </a:rPr>
              <a:t>Regions + Paging</a:t>
            </a:r>
          </a:p>
          <a:p>
            <a:pPr marL="342900" indent="-342900">
              <a:spcBef>
                <a:spcPts val="600"/>
              </a:spcBef>
              <a:spcAft>
                <a:spcPts val="600"/>
              </a:spcAft>
              <a:buFont typeface="Arial" pitchFamily="34" charset="0"/>
              <a:buChar char="•"/>
            </a:pPr>
            <a:r>
              <a:rPr lang="en-US" sz="2400">
                <a:solidFill>
                  <a:schemeClr val="bg1">
                    <a:lumMod val="75000"/>
                  </a:schemeClr>
                </a:solidFill>
              </a:rPr>
              <a:t>TLB</a:t>
            </a:r>
          </a:p>
        </p:txBody>
      </p:sp>
      <p:grpSp>
        <p:nvGrpSpPr>
          <p:cNvPr id="38" name="Group 37">
            <a:extLst>
              <a:ext uri="{FF2B5EF4-FFF2-40B4-BE49-F238E27FC236}">
                <a16:creationId xmlns:a16="http://schemas.microsoft.com/office/drawing/2014/main" id="{A3979DC2-03BE-4DE1-95E9-B5C0248FD8FF}"/>
              </a:ext>
            </a:extLst>
          </p:cNvPr>
          <p:cNvGrpSpPr/>
          <p:nvPr/>
        </p:nvGrpSpPr>
        <p:grpSpPr>
          <a:xfrm>
            <a:off x="7237237" y="794372"/>
            <a:ext cx="3087687" cy="4575175"/>
            <a:chOff x="8208963" y="1198563"/>
            <a:chExt cx="3087687" cy="4575175"/>
          </a:xfrm>
        </p:grpSpPr>
        <p:sp>
          <p:nvSpPr>
            <p:cNvPr id="39" name="TextBox 12">
              <a:extLst>
                <a:ext uri="{FF2B5EF4-FFF2-40B4-BE49-F238E27FC236}">
                  <a16:creationId xmlns:a16="http://schemas.microsoft.com/office/drawing/2014/main" id="{5E135ECF-2A66-4DF2-8D72-15B3AFB22949}"/>
                </a:ext>
              </a:extLst>
            </p:cNvPr>
            <p:cNvSpPr txBox="1">
              <a:spLocks noChangeArrowheads="1"/>
            </p:cNvSpPr>
            <p:nvPr/>
          </p:nvSpPr>
          <p:spPr bwMode="auto">
            <a:xfrm>
              <a:off x="8253413" y="1198563"/>
              <a:ext cx="803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0KB</a:t>
              </a:r>
              <a:endParaRPr lang="ko-KR" altLang="en-US" sz="1200">
                <a:solidFill>
                  <a:srgbClr val="000000"/>
                </a:solidFill>
                <a:latin typeface="Malgun Gothic" panose="020b0503020000020004" pitchFamily="34" charset="-127"/>
              </a:endParaRPr>
            </a:p>
          </p:txBody>
        </p:sp>
        <p:sp>
          <p:nvSpPr>
            <p:cNvPr id="40" name="TextBox 13">
              <a:extLst>
                <a:ext uri="{FF2B5EF4-FFF2-40B4-BE49-F238E27FC236}">
                  <a16:creationId xmlns:a16="http://schemas.microsoft.com/office/drawing/2014/main" id="{081FE481-A6CD-421B-9CAF-03AFC0D726F8}"/>
                </a:ext>
              </a:extLst>
            </p:cNvPr>
            <p:cNvSpPr txBox="1">
              <a:spLocks noChangeArrowheads="1"/>
            </p:cNvSpPr>
            <p:nvPr/>
          </p:nvSpPr>
          <p:spPr bwMode="auto">
            <a:xfrm>
              <a:off x="8208963" y="1682750"/>
              <a:ext cx="892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64KB</a:t>
              </a:r>
              <a:endParaRPr lang="ko-KR" altLang="en-US" sz="1200">
                <a:solidFill>
                  <a:srgbClr val="000000"/>
                </a:solidFill>
                <a:latin typeface="Malgun Gothic" panose="020b0503020000020004" pitchFamily="34" charset="-127"/>
              </a:endParaRPr>
            </a:p>
          </p:txBody>
        </p:sp>
        <p:sp>
          <p:nvSpPr>
            <p:cNvPr id="41" name="직사각형 15">
              <a:extLst>
                <a:ext uri="{FF2B5EF4-FFF2-40B4-BE49-F238E27FC236}">
                  <a16:creationId xmlns:a16="http://schemas.microsoft.com/office/drawing/2014/main" id="{D2E94892-F263-434F-A85C-AA57EF52DD95}"/>
                </a:ext>
              </a:extLst>
            </p:cNvPr>
            <p:cNvSpPr/>
            <p:nvPr/>
          </p:nvSpPr>
          <p:spPr>
            <a:xfrm>
              <a:off x="9139238" y="1352550"/>
              <a:ext cx="2044700" cy="498475"/>
            </a:xfrm>
            <a:prstGeom prst="rect">
              <a:avLst/>
            </a:prstGeom>
            <a:solidFill>
              <a:schemeClr val="accent1">
                <a:lumMod val="60000"/>
                <a:lumOff val="40000"/>
              </a:schemeClr>
            </a:solidFill>
            <a:ln w="12700">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Operating System</a:t>
              </a:r>
            </a:p>
            <a:p>
              <a:pPr algn="ctr">
                <a:defRPr/>
              </a:pPr>
              <a:r>
                <a:rPr lang="en-US" altLang="ko-KR" sz="1200">
                  <a:solidFill>
                    <a:prstClr val="black"/>
                  </a:solidFill>
                  <a:latin typeface="맑은 고딕" pitchFamily="50" charset="-127"/>
                  <a:cs typeface="Courier New" pitchFamily="49" charset="0"/>
                </a:rPr>
                <a:t>(code, data, etc.)</a:t>
              </a:r>
              <a:endParaRPr lang="ko-KR" altLang="en-US" sz="1200">
                <a:solidFill>
                  <a:prstClr val="black"/>
                </a:solidFill>
                <a:latin typeface="맑은 고딕" pitchFamily="50" charset="-127"/>
                <a:cs typeface="Courier New" pitchFamily="49" charset="0"/>
              </a:endParaRPr>
            </a:p>
          </p:txBody>
        </p:sp>
        <p:sp>
          <p:nvSpPr>
            <p:cNvPr id="42" name="직사각형 16">
              <a:extLst>
                <a:ext uri="{FF2B5EF4-FFF2-40B4-BE49-F238E27FC236}">
                  <a16:creationId xmlns:a16="http://schemas.microsoft.com/office/drawing/2014/main" id="{9A086079-131A-4BFD-A523-6997D4F6095B}"/>
                </a:ext>
              </a:extLst>
            </p:cNvPr>
            <p:cNvSpPr/>
            <p:nvPr/>
          </p:nvSpPr>
          <p:spPr>
            <a:xfrm>
              <a:off x="9139238" y="2355850"/>
              <a:ext cx="2044700" cy="498475"/>
            </a:xfrm>
            <a:prstGeom prst="rect">
              <a:avLst/>
            </a:prstGeom>
            <a:no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Process C</a:t>
              </a:r>
            </a:p>
            <a:p>
              <a:pPr algn="ctr">
                <a:defRPr/>
              </a:pPr>
              <a:r>
                <a:rPr lang="en-US" altLang="ko-KR" sz="1200">
                  <a:solidFill>
                    <a:prstClr val="black"/>
                  </a:solidFill>
                  <a:latin typeface="맑은 고딕" pitchFamily="50" charset="-127"/>
                  <a:cs typeface="Courier New" pitchFamily="49" charset="0"/>
                </a:rPr>
                <a:t>(code, data, etc.)</a:t>
              </a:r>
              <a:endParaRPr lang="ko-KR" altLang="en-US" sz="1200">
                <a:solidFill>
                  <a:prstClr val="black"/>
                </a:solidFill>
                <a:latin typeface="맑은 고딕" pitchFamily="50" charset="-127"/>
                <a:cs typeface="Courier New" pitchFamily="49" charset="0"/>
              </a:endParaRPr>
            </a:p>
          </p:txBody>
        </p:sp>
        <p:sp>
          <p:nvSpPr>
            <p:cNvPr id="43" name="직사각형 17">
              <a:extLst>
                <a:ext uri="{FF2B5EF4-FFF2-40B4-BE49-F238E27FC236}">
                  <a16:creationId xmlns:a16="http://schemas.microsoft.com/office/drawing/2014/main" id="{D2C8331E-2808-446B-AAC3-489E408A039A}"/>
                </a:ext>
              </a:extLst>
            </p:cNvPr>
            <p:cNvSpPr/>
            <p:nvPr/>
          </p:nvSpPr>
          <p:spPr>
            <a:xfrm>
              <a:off x="9139238" y="1851025"/>
              <a:ext cx="2044700" cy="504825"/>
            </a:xfrm>
            <a:prstGeom prst="rect">
              <a:avLst/>
            </a:prstGeom>
            <a:pattFill prst="dkUpDiag">
              <a:fgClr>
                <a:schemeClr val="tx2">
                  <a:lumMod val="20000"/>
                  <a:lumOff val="80000"/>
                </a:schemeClr>
              </a:fgClr>
              <a:bgClr>
                <a:schemeClr val="bg1"/>
              </a:bgClr>
            </a:pattFill>
            <a:ln w="12700">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Free</a:t>
              </a:r>
              <a:endParaRPr lang="ko-KR" altLang="en-US" sz="1400">
                <a:solidFill>
                  <a:prstClr val="black"/>
                </a:solidFill>
                <a:latin typeface="맑은 고딕" pitchFamily="50" charset="-127"/>
                <a:cs typeface="Courier New" pitchFamily="49" charset="0"/>
              </a:endParaRPr>
            </a:p>
          </p:txBody>
        </p:sp>
        <p:sp>
          <p:nvSpPr>
            <p:cNvPr id="44" name="직사각형 18">
              <a:extLst>
                <a:ext uri="{FF2B5EF4-FFF2-40B4-BE49-F238E27FC236}">
                  <a16:creationId xmlns:a16="http://schemas.microsoft.com/office/drawing/2014/main" id="{B2DDF8A1-6257-41FA-A6FC-F55D03AAE188}"/>
                </a:ext>
              </a:extLst>
            </p:cNvPr>
            <p:cNvSpPr/>
            <p:nvPr/>
          </p:nvSpPr>
          <p:spPr>
            <a:xfrm>
              <a:off x="9139238" y="2854325"/>
              <a:ext cx="2044700" cy="498475"/>
            </a:xfrm>
            <a:prstGeom prst="rect">
              <a:avLst/>
            </a:prstGeom>
            <a:no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Process B</a:t>
              </a:r>
            </a:p>
            <a:p>
              <a:pPr algn="ctr">
                <a:defRPr/>
              </a:pPr>
              <a:r>
                <a:rPr lang="en-US" altLang="ko-KR" sz="1200">
                  <a:solidFill>
                    <a:prstClr val="black"/>
                  </a:solidFill>
                  <a:latin typeface="맑은 고딕" pitchFamily="50" charset="-127"/>
                  <a:cs typeface="Courier New" pitchFamily="49" charset="0"/>
                </a:rPr>
                <a:t>(code, data, etc.)</a:t>
              </a:r>
              <a:endParaRPr lang="ko-KR" altLang="en-US" sz="1200">
                <a:solidFill>
                  <a:prstClr val="black"/>
                </a:solidFill>
                <a:latin typeface="맑은 고딕" pitchFamily="50" charset="-127"/>
                <a:cs typeface="Courier New" pitchFamily="49" charset="0"/>
              </a:endParaRPr>
            </a:p>
          </p:txBody>
        </p:sp>
        <p:sp>
          <p:nvSpPr>
            <p:cNvPr id="45" name="직사각형 19">
              <a:extLst>
                <a:ext uri="{FF2B5EF4-FFF2-40B4-BE49-F238E27FC236}">
                  <a16:creationId xmlns:a16="http://schemas.microsoft.com/office/drawing/2014/main" id="{F65638DA-7974-47D2-BE62-35FE9E70CFE1}"/>
                </a:ext>
              </a:extLst>
            </p:cNvPr>
            <p:cNvSpPr/>
            <p:nvPr/>
          </p:nvSpPr>
          <p:spPr>
            <a:xfrm>
              <a:off x="9139238" y="3352800"/>
              <a:ext cx="2044700" cy="504825"/>
            </a:xfrm>
            <a:prstGeom prst="rect">
              <a:avLst/>
            </a:prstGeom>
            <a:pattFill prst="dkUpDiag">
              <a:fgClr>
                <a:schemeClr val="tx2">
                  <a:lumMod val="20000"/>
                  <a:lumOff val="80000"/>
                </a:schemeClr>
              </a:fgClr>
              <a:bgClr>
                <a:schemeClr val="bg1"/>
              </a:bgClr>
            </a:pattFill>
            <a:ln w="12700">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Free</a:t>
              </a:r>
              <a:endParaRPr lang="ko-KR" altLang="en-US" sz="1400">
                <a:solidFill>
                  <a:prstClr val="black"/>
                </a:solidFill>
                <a:latin typeface="맑은 고딕" pitchFamily="50" charset="-127"/>
                <a:cs typeface="Courier New" pitchFamily="49" charset="0"/>
              </a:endParaRPr>
            </a:p>
          </p:txBody>
        </p:sp>
        <p:sp>
          <p:nvSpPr>
            <p:cNvPr id="46" name="직사각형 20">
              <a:extLst>
                <a:ext uri="{FF2B5EF4-FFF2-40B4-BE49-F238E27FC236}">
                  <a16:creationId xmlns:a16="http://schemas.microsoft.com/office/drawing/2014/main" id="{17802951-E0F4-472A-AA43-DE7743BD7CE9}"/>
                </a:ext>
              </a:extLst>
            </p:cNvPr>
            <p:cNvSpPr/>
            <p:nvPr/>
          </p:nvSpPr>
          <p:spPr>
            <a:xfrm>
              <a:off x="9139238" y="3857625"/>
              <a:ext cx="2044700" cy="996950"/>
            </a:xfrm>
            <a:prstGeom prst="rect">
              <a:avLst/>
            </a:prstGeom>
            <a:no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Process A</a:t>
              </a:r>
            </a:p>
            <a:p>
              <a:pPr algn="ctr">
                <a:defRPr/>
              </a:pPr>
              <a:r>
                <a:rPr lang="en-US" altLang="ko-KR" sz="1200">
                  <a:solidFill>
                    <a:prstClr val="black"/>
                  </a:solidFill>
                  <a:latin typeface="맑은 고딕" pitchFamily="50" charset="-127"/>
                  <a:cs typeface="Courier New" pitchFamily="49" charset="0"/>
                </a:rPr>
                <a:t>(code, data, etc.)</a:t>
              </a:r>
              <a:endParaRPr lang="ko-KR" altLang="en-US" sz="1200">
                <a:solidFill>
                  <a:prstClr val="black"/>
                </a:solidFill>
                <a:latin typeface="맑은 고딕" pitchFamily="50" charset="-127"/>
                <a:cs typeface="Courier New" pitchFamily="49" charset="0"/>
              </a:endParaRPr>
            </a:p>
          </p:txBody>
        </p:sp>
        <p:sp>
          <p:nvSpPr>
            <p:cNvPr id="48" name="TextBox 22">
              <a:extLst>
                <a:ext uri="{FF2B5EF4-FFF2-40B4-BE49-F238E27FC236}">
                  <a16:creationId xmlns:a16="http://schemas.microsoft.com/office/drawing/2014/main" id="{B973C824-FFB9-4F8B-9322-2CC6DBAE04C1}"/>
                </a:ext>
              </a:extLst>
            </p:cNvPr>
            <p:cNvSpPr txBox="1">
              <a:spLocks noChangeArrowheads="1"/>
            </p:cNvSpPr>
            <p:nvPr/>
          </p:nvSpPr>
          <p:spPr bwMode="auto">
            <a:xfrm>
              <a:off x="8975725" y="5465763"/>
              <a:ext cx="2320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en-US" altLang="ko-KR" sz="1400" b="1">
                  <a:solidFill>
                    <a:srgbClr val="000000"/>
                  </a:solidFill>
                  <a:latin typeface="Malgun Gothic" panose="020b0503020000020004" pitchFamily="34" charset="-127"/>
                </a:rPr>
                <a:t>Physical Memory</a:t>
              </a:r>
              <a:endParaRPr lang="ko-KR" altLang="en-US" sz="1400" b="1">
                <a:solidFill>
                  <a:srgbClr val="000000"/>
                </a:solidFill>
                <a:latin typeface="Malgun Gothic" panose="020b0503020000020004" pitchFamily="34" charset="-127"/>
              </a:endParaRPr>
            </a:p>
          </p:txBody>
        </p:sp>
        <p:sp>
          <p:nvSpPr>
            <p:cNvPr id="49" name="직사각형 24">
              <a:extLst>
                <a:ext uri="{FF2B5EF4-FFF2-40B4-BE49-F238E27FC236}">
                  <a16:creationId xmlns:a16="http://schemas.microsoft.com/office/drawing/2014/main" id="{B31E1102-0F64-48CB-8000-DDFCEC561734}"/>
                </a:ext>
              </a:extLst>
            </p:cNvPr>
            <p:cNvSpPr/>
            <p:nvPr/>
          </p:nvSpPr>
          <p:spPr>
            <a:xfrm>
              <a:off x="9139238" y="4860925"/>
              <a:ext cx="2044700" cy="503238"/>
            </a:xfrm>
            <a:prstGeom prst="rect">
              <a:avLst/>
            </a:prstGeom>
            <a:pattFill prst="dkUpDiag">
              <a:fgClr>
                <a:schemeClr val="tx2">
                  <a:lumMod val="20000"/>
                  <a:lumOff val="80000"/>
                </a:schemeClr>
              </a:fgClr>
              <a:bgClr>
                <a:schemeClr val="bg1"/>
              </a:bgClr>
            </a:pattFill>
            <a:ln w="12700">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Free</a:t>
              </a:r>
              <a:endParaRPr lang="ko-KR" altLang="en-US" sz="1400">
                <a:solidFill>
                  <a:prstClr val="black"/>
                </a:solidFill>
                <a:latin typeface="맑은 고딕" pitchFamily="50" charset="-127"/>
                <a:cs typeface="Courier New" pitchFamily="49" charset="0"/>
              </a:endParaRPr>
            </a:p>
          </p:txBody>
        </p:sp>
        <p:sp>
          <p:nvSpPr>
            <p:cNvPr id="50" name="TextBox 25">
              <a:extLst>
                <a:ext uri="{FF2B5EF4-FFF2-40B4-BE49-F238E27FC236}">
                  <a16:creationId xmlns:a16="http://schemas.microsoft.com/office/drawing/2014/main" id="{CC61BBCB-58DA-4130-8A73-06D6BF00AFE4}"/>
                </a:ext>
              </a:extLst>
            </p:cNvPr>
            <p:cNvSpPr txBox="1">
              <a:spLocks noChangeArrowheads="1"/>
            </p:cNvSpPr>
            <p:nvPr/>
          </p:nvSpPr>
          <p:spPr bwMode="auto">
            <a:xfrm>
              <a:off x="8208963" y="2184400"/>
              <a:ext cx="8921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128KB</a:t>
              </a:r>
              <a:endParaRPr lang="ko-KR" altLang="en-US" sz="1200">
                <a:solidFill>
                  <a:srgbClr val="000000"/>
                </a:solidFill>
                <a:latin typeface="Malgun Gothic" panose="020b0503020000020004" pitchFamily="34" charset="-127"/>
              </a:endParaRPr>
            </a:p>
          </p:txBody>
        </p:sp>
        <p:sp>
          <p:nvSpPr>
            <p:cNvPr id="51" name="TextBox 26">
              <a:extLst>
                <a:ext uri="{FF2B5EF4-FFF2-40B4-BE49-F238E27FC236}">
                  <a16:creationId xmlns:a16="http://schemas.microsoft.com/office/drawing/2014/main" id="{C4850E22-16A6-41E6-8304-9275B20B6EB9}"/>
                </a:ext>
              </a:extLst>
            </p:cNvPr>
            <p:cNvSpPr txBox="1">
              <a:spLocks noChangeArrowheads="1"/>
            </p:cNvSpPr>
            <p:nvPr/>
          </p:nvSpPr>
          <p:spPr bwMode="auto">
            <a:xfrm>
              <a:off x="8208963" y="2716213"/>
              <a:ext cx="892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192KB</a:t>
              </a:r>
              <a:endParaRPr lang="ko-KR" altLang="en-US" sz="1200">
                <a:solidFill>
                  <a:srgbClr val="000000"/>
                </a:solidFill>
                <a:latin typeface="Malgun Gothic" panose="020b0503020000020004" pitchFamily="34" charset="-127"/>
              </a:endParaRPr>
            </a:p>
          </p:txBody>
        </p:sp>
        <p:sp>
          <p:nvSpPr>
            <p:cNvPr id="52" name="TextBox 27">
              <a:extLst>
                <a:ext uri="{FF2B5EF4-FFF2-40B4-BE49-F238E27FC236}">
                  <a16:creationId xmlns:a16="http://schemas.microsoft.com/office/drawing/2014/main" id="{420F8B0E-322F-4D1B-A838-BF03A74C7B90}"/>
                </a:ext>
              </a:extLst>
            </p:cNvPr>
            <p:cNvSpPr txBox="1">
              <a:spLocks noChangeArrowheads="1"/>
            </p:cNvSpPr>
            <p:nvPr/>
          </p:nvSpPr>
          <p:spPr bwMode="auto">
            <a:xfrm>
              <a:off x="8208963" y="3214688"/>
              <a:ext cx="8921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256KB</a:t>
              </a:r>
              <a:endParaRPr lang="ko-KR" altLang="en-US" sz="1200">
                <a:solidFill>
                  <a:srgbClr val="000000"/>
                </a:solidFill>
                <a:latin typeface="Malgun Gothic" panose="020b0503020000020004" pitchFamily="34" charset="-127"/>
              </a:endParaRPr>
            </a:p>
          </p:txBody>
        </p:sp>
        <p:sp>
          <p:nvSpPr>
            <p:cNvPr id="53" name="TextBox 28">
              <a:extLst>
                <a:ext uri="{FF2B5EF4-FFF2-40B4-BE49-F238E27FC236}">
                  <a16:creationId xmlns:a16="http://schemas.microsoft.com/office/drawing/2014/main" id="{2B91F4DD-65C9-4154-AECF-0F3E2E7F0E88}"/>
                </a:ext>
              </a:extLst>
            </p:cNvPr>
            <p:cNvSpPr txBox="1">
              <a:spLocks noChangeArrowheads="1"/>
            </p:cNvSpPr>
            <p:nvPr/>
          </p:nvSpPr>
          <p:spPr bwMode="auto">
            <a:xfrm>
              <a:off x="8208963" y="3719513"/>
              <a:ext cx="892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320KB</a:t>
              </a:r>
              <a:endParaRPr lang="ko-KR" altLang="en-US" sz="1200">
                <a:solidFill>
                  <a:srgbClr val="000000"/>
                </a:solidFill>
                <a:latin typeface="Malgun Gothic" panose="020b0503020000020004" pitchFamily="34" charset="-127"/>
              </a:endParaRPr>
            </a:p>
          </p:txBody>
        </p:sp>
        <p:sp>
          <p:nvSpPr>
            <p:cNvPr id="54" name="TextBox 30">
              <a:extLst>
                <a:ext uri="{FF2B5EF4-FFF2-40B4-BE49-F238E27FC236}">
                  <a16:creationId xmlns:a16="http://schemas.microsoft.com/office/drawing/2014/main" id="{A8BE6986-DB48-4FB3-9E82-D279B91E0268}"/>
                </a:ext>
              </a:extLst>
            </p:cNvPr>
            <p:cNvSpPr txBox="1">
              <a:spLocks noChangeArrowheads="1"/>
            </p:cNvSpPr>
            <p:nvPr/>
          </p:nvSpPr>
          <p:spPr bwMode="auto">
            <a:xfrm>
              <a:off x="8208963" y="4724400"/>
              <a:ext cx="8921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448KB</a:t>
              </a:r>
              <a:endParaRPr lang="ko-KR" altLang="en-US" sz="1200">
                <a:solidFill>
                  <a:srgbClr val="000000"/>
                </a:solidFill>
                <a:latin typeface="Malgun Gothic" panose="020b0503020000020004" pitchFamily="34" charset="-127"/>
              </a:endParaRPr>
            </a:p>
          </p:txBody>
        </p:sp>
        <p:sp>
          <p:nvSpPr>
            <p:cNvPr id="55" name="TextBox 31">
              <a:extLst>
                <a:ext uri="{FF2B5EF4-FFF2-40B4-BE49-F238E27FC236}">
                  <a16:creationId xmlns:a16="http://schemas.microsoft.com/office/drawing/2014/main" id="{3839971D-4FC7-4182-9C98-DFA1AFB97813}"/>
                </a:ext>
              </a:extLst>
            </p:cNvPr>
            <p:cNvSpPr txBox="1">
              <a:spLocks noChangeArrowheads="1"/>
            </p:cNvSpPr>
            <p:nvPr/>
          </p:nvSpPr>
          <p:spPr bwMode="auto">
            <a:xfrm>
              <a:off x="8208963" y="5189538"/>
              <a:ext cx="892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512KB</a:t>
              </a:r>
              <a:endParaRPr lang="ko-KR" altLang="en-US" sz="1200">
                <a:solidFill>
                  <a:srgbClr val="000000"/>
                </a:solidFill>
                <a:latin typeface="Malgun Gothic" panose="020b0503020000020004" pitchFamily="34" charset="-127"/>
              </a:endParaRPr>
            </a:p>
          </p:txBody>
        </p:sp>
      </p:grpSp>
      <p:sp>
        <p:nvSpPr>
          <p:cNvPr id="56" name="직사각형 20">
            <a:extLst>
              <a:ext uri="{FF2B5EF4-FFF2-40B4-BE49-F238E27FC236}">
                <a16:creationId xmlns:a16="http://schemas.microsoft.com/office/drawing/2014/main" id="{BE858A16-ABD5-445F-AFE0-E6210F9A9ED3}"/>
              </a:ext>
            </a:extLst>
          </p:cNvPr>
          <p:cNvSpPr/>
          <p:nvPr/>
        </p:nvSpPr>
        <p:spPr>
          <a:xfrm>
            <a:off x="5073650" y="5321550"/>
            <a:ext cx="2044700" cy="996950"/>
          </a:xfrm>
          <a:prstGeom prst="rect">
            <a:avLst/>
          </a:prstGeom>
          <a:no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Process D</a:t>
            </a:r>
          </a:p>
          <a:p>
            <a:pPr algn="ctr">
              <a:defRPr/>
            </a:pPr>
            <a:r>
              <a:rPr lang="en-US" altLang="ko-KR" sz="1200">
                <a:solidFill>
                  <a:prstClr val="black"/>
                </a:solidFill>
                <a:latin typeface="맑은 고딕" pitchFamily="50" charset="-127"/>
                <a:cs typeface="Courier New" pitchFamily="49" charset="0"/>
              </a:rPr>
              <a:t>(code, data, etc.)</a:t>
            </a:r>
          </a:p>
          <a:p>
            <a:pPr algn="ctr">
              <a:defRPr/>
            </a:pPr>
            <a:r>
              <a:rPr lang="en-US" altLang="ko-KR" sz="1200">
                <a:solidFill>
                  <a:prstClr val="black"/>
                </a:solidFill>
                <a:latin typeface="맑은 고딕" pitchFamily="50" charset="-127"/>
                <a:cs typeface="Courier New" pitchFamily="49" charset="0"/>
              </a:rPr>
              <a:t>164KB</a:t>
            </a:r>
            <a:endParaRPr lang="ko-KR" altLang="en-US" sz="1200">
              <a:solidFill>
                <a:prstClr val="black"/>
              </a:solidFill>
              <a:latin typeface="맑은 고딕" pitchFamily="50" charset="-127"/>
              <a:cs typeface="Courier New" pitchFamily="49" charset="0"/>
            </a:endParaRPr>
          </a:p>
        </p:txBody>
      </p:sp>
      <p:sp>
        <p:nvSpPr>
          <p:cNvPr id="57" name="TextBox 56">
            <a:extLst>
              <a:ext uri="{FF2B5EF4-FFF2-40B4-BE49-F238E27FC236}">
                <a16:creationId xmlns:a16="http://schemas.microsoft.com/office/drawing/2014/main" id="{5C313587-8B85-4F4E-84B4-62AE3BF18C84}"/>
              </a:ext>
            </a:extLst>
          </p:cNvPr>
          <p:cNvSpPr txBox="1"/>
          <p:nvPr/>
        </p:nvSpPr>
        <p:spPr>
          <a:xfrm>
            <a:off x="4200423" y="3133701"/>
            <a:ext cx="3967089" cy="461665"/>
          </a:xfrm>
          <a:prstGeom prst="rect">
            <a:avLst/>
          </a:prstGeom>
          <a:noFill/>
        </p:spPr>
        <p:txBody>
          <a:bodyPr wrap="square">
            <a:spAutoFit/>
          </a:bodyPr>
          <a:lstStyle>
            <a:defPPr>
              <a:defRPr lang="en-US"/>
            </a:defPPr>
          </a:lstStyle>
          <a:p>
            <a:pPr>
              <a:spcBef>
                <a:spcPts val="600"/>
              </a:spcBef>
              <a:spcAft>
                <a:spcPts val="600"/>
              </a:spcAft>
            </a:pPr>
            <a:r>
              <a:rPr lang="en-US" sz="2400"/>
              <a:t>Swap in and Swap Out</a:t>
            </a:r>
          </a:p>
        </p:txBody>
      </p:sp>
    </p:spTree>
    <p:extLst>
      <p:ext uri="{BB962C8B-B14F-4D97-AF65-F5344CB8AC3E}">
        <p14:creationId xmlns:p14="http://schemas.microsoft.com/office/powerpoint/2010/main" val="24341060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ppt_x"/>
                                          </p:val>
                                        </p:tav>
                                        <p:tav tm="100000">
                                          <p:val>
                                            <p:strVal val="#ppt_x"/>
                                          </p:val>
                                        </p:tav>
                                      </p:tavLst>
                                    </p:anim>
                                    <p:anim calcmode="lin" valueType="num">
                                      <p:cBhvr additive="base">
                                        <p:cTn id="12" dur="500" fill="hold"/>
                                        <p:tgtEl>
                                          <p:spTgt spid="5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ppt_x"/>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6" grpId="0"/>
    </p:bldLst>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object 2">
            <a:extLst>
              <a:ext uri="{FF2B5EF4-FFF2-40B4-BE49-F238E27FC236}">
                <a16:creationId xmlns:a16="http://schemas.microsoft.com/office/drawing/2014/main" id="{2AC54964-8E6B-4E3A-93C9-46165AE9AC92}"/>
              </a:ext>
            </a:extLst>
          </p:cNvPr>
          <p:cNvSpPr txBox="1">
            <a:spLocks noGrp="1"/>
          </p:cNvSpPr>
          <p:nvPr>
            <p:ph type="title"/>
          </p:nvPr>
        </p:nvSpPr>
        <p:spPr>
          <a:xfrm>
            <a:off x="284321" y="463477"/>
            <a:ext cx="10688479" cy="689932"/>
          </a:xfrm>
          <a:prstGeom prst="rect">
            <a:avLst/>
          </a:prstGeom>
        </p:spPr>
        <p:txBody>
          <a:bodyPr vert="horz" wrap="square" lIns="0" tIns="12700" rIns="0" bIns="0" rtlCol="0">
            <a:spAutoFit/>
          </a:bodyPr>
          <a:lstStyle>
            <a:defPPr/>
          </a:lstStyle>
          <a:p>
            <a:pPr marL="12700">
              <a:lnSpc>
                <a:spcPct val="100000"/>
              </a:lnSpc>
              <a:spcBef>
                <a:spcPts val="100"/>
              </a:spcBef>
              <a:tabLst>
                <a:tab pos="2496820"/>
              </a:tabLst>
            </a:pPr>
            <a:r>
              <a:rPr lang="en-US" b="1" spc="-5">
                <a:effectLst>
                  <a:outerShdw blurRad="38100" dist="38100" dir="2700000" algn="tl">
                    <a:srgbClr val="000000">
                      <a:alpha val="43137"/>
                    </a:srgbClr>
                  </a:outerShdw>
                </a:effectLst>
              </a:rPr>
              <a:t>XV6 – bootasm.S</a:t>
            </a:r>
            <a:endParaRPr b="1" spc="-5">
              <a:effectLst>
                <a:outerShdw blurRad="38100" dist="38100" dir="2700000" algn="tl">
                  <a:srgbClr val="000000">
                    <a:alpha val="43137"/>
                  </a:srgbClr>
                </a:outerShdw>
              </a:effectLst>
            </a:endParaRPr>
          </a:p>
        </p:txBody>
      </p:sp>
      <p:sp>
        <p:nvSpPr>
          <p:cNvPr id="40" name="object 26">
            <a:extLst>
              <a:ext uri="{FF2B5EF4-FFF2-40B4-BE49-F238E27FC236}">
                <a16:creationId xmlns:a16="http://schemas.microsoft.com/office/drawing/2014/main" id="{7C2E3A18-433E-46E7-AFF1-E78040FB0E15}"/>
              </a:ext>
            </a:extLst>
          </p:cNvPr>
          <p:cNvSpPr txBox="1"/>
          <p:nvPr/>
        </p:nvSpPr>
        <p:spPr>
          <a:xfrm>
            <a:off x="3519170" y="1927859"/>
            <a:ext cx="84455" cy="269240"/>
          </a:xfrm>
          <a:prstGeom prst="rect">
            <a:avLst/>
          </a:prstGeom>
        </p:spPr>
        <p:txBody>
          <a:bodyPr vert="horz" wrap="square" lIns="0" tIns="12700" rIns="0" bIns="0" rtlCol="0">
            <a:spAutoFit/>
          </a:bodyPr>
          <a:lstStyle>
            <a:defPPr>
              <a:defRPr lang="en-US"/>
            </a:defPPr>
          </a:lstStyle>
          <a:p>
            <a:pPr>
              <a:lnSpc>
                <a:spcPct val="100000"/>
              </a:lnSpc>
              <a:spcBef>
                <a:spcPts val="100"/>
              </a:spcBef>
            </a:pPr>
            <a:r>
              <a:rPr sz="1600">
                <a:latin typeface="Liberation Sans"/>
                <a:cs typeface="Liberation Sans"/>
              </a:rPr>
              <a:t>•</a:t>
            </a:r>
            <a:endParaRPr sz="1600">
              <a:latin typeface="Liberation Sans"/>
              <a:cs typeface="Liberation Sans"/>
            </a:endParaRPr>
          </a:p>
        </p:txBody>
      </p:sp>
      <p:pic>
        <p:nvPicPr>
          <p:cNvPr id="19" name="Picture 18">
            <a:extLst>
              <a:ext uri="{FF2B5EF4-FFF2-40B4-BE49-F238E27FC236}">
                <a16:creationId xmlns:a16="http://schemas.microsoft.com/office/drawing/2014/main" id="{1816C59F-EC67-4772-B193-23CD4A288384}"/>
              </a:ext>
            </a:extLst>
          </p:cNvPr>
          <p:cNvPicPr>
            <a:picLocks noChangeAspect="1"/>
          </p:cNvPicPr>
          <p:nvPr/>
        </p:nvPicPr>
        <p:blipFill>
          <a:blip r:embed="rId4"/>
          <a:srcRect t="13110" r="58346" b="5435"/>
          <a:stretch>
            <a:fillRect/>
          </a:stretch>
        </p:blipFill>
        <p:spPr>
          <a:xfrm>
            <a:off x="5916884" y="63178"/>
            <a:ext cx="6160252" cy="6772789"/>
          </a:xfrm>
          <a:prstGeom prst="rect">
            <a:avLst/>
          </a:prstGeom>
        </p:spPr>
      </p:pic>
      <p:sp>
        <p:nvSpPr>
          <p:cNvPr id="17" name="TextBox 16">
            <a:extLst>
              <a:ext uri="{FF2B5EF4-FFF2-40B4-BE49-F238E27FC236}">
                <a16:creationId xmlns:a16="http://schemas.microsoft.com/office/drawing/2014/main" id="{39AC1B52-C49C-4589-84D8-3A3C43EF8E9C}"/>
              </a:ext>
            </a:extLst>
          </p:cNvPr>
          <p:cNvSpPr txBox="1"/>
          <p:nvPr/>
        </p:nvSpPr>
        <p:spPr>
          <a:xfrm>
            <a:off x="300817" y="5807631"/>
            <a:ext cx="5521014"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b="0" i="0">
                <a:solidFill>
                  <a:srgbClr val="555555"/>
                </a:solidFill>
                <a:effectLst/>
              </a:rPr>
              <a:t>It is just a temporary GDT used for bootloader. </a:t>
            </a:r>
            <a:endParaRPr lang="en-US"/>
          </a:p>
        </p:txBody>
      </p:sp>
      <p:sp>
        <p:nvSpPr>
          <p:cNvPr id="18" name="TextBox 17">
            <a:extLst>
              <a:ext uri="{FF2B5EF4-FFF2-40B4-BE49-F238E27FC236}">
                <a16:creationId xmlns:a16="http://schemas.microsoft.com/office/drawing/2014/main" id="{AC7913F4-A447-46CA-AC84-BF263009859C}"/>
              </a:ext>
            </a:extLst>
          </p:cNvPr>
          <p:cNvSpPr txBox="1"/>
          <p:nvPr/>
        </p:nvSpPr>
        <p:spPr>
          <a:xfrm>
            <a:off x="1896256" y="1335107"/>
            <a:ext cx="3670581"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b="0" i="0">
                <a:solidFill>
                  <a:srgbClr val="555555"/>
                </a:solidFill>
                <a:effectLst/>
              </a:rPr>
              <a:t>Then let’s go to the 32-bit world.</a:t>
            </a:r>
            <a:endParaRPr lang="en-US"/>
          </a:p>
        </p:txBody>
      </p:sp>
      <p:sp>
        <p:nvSpPr>
          <p:cNvPr id="20" name="TextBox 19">
            <a:extLst>
              <a:ext uri="{FF2B5EF4-FFF2-40B4-BE49-F238E27FC236}">
                <a16:creationId xmlns:a16="http://schemas.microsoft.com/office/drawing/2014/main" id="{9C3DBF9C-273B-456A-A287-A81B23B6D4C8}"/>
              </a:ext>
            </a:extLst>
          </p:cNvPr>
          <p:cNvSpPr txBox="1"/>
          <p:nvPr/>
        </p:nvSpPr>
        <p:spPr>
          <a:xfrm>
            <a:off x="1388599" y="2881839"/>
            <a:ext cx="4584081"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b="0" i="0">
                <a:solidFill>
                  <a:srgbClr val="555555"/>
                </a:solidFill>
                <a:effectLst/>
              </a:rPr>
              <a:t>we set %esp points to the address of $start</a:t>
            </a:r>
          </a:p>
          <a:p>
            <a:pPr/>
            <a:r>
              <a:rPr lang="en-IN">
                <a:solidFill>
                  <a:srgbClr val="555555"/>
                </a:solidFill>
              </a:rPr>
              <a:t>Call bootmain.c</a:t>
            </a:r>
            <a:endParaRPr lang="en-US"/>
          </a:p>
        </p:txBody>
      </p:sp>
      <p:sp>
        <p:nvSpPr>
          <p:cNvPr id="7" name="TextBox 6">
            <a:extLst>
              <a:ext uri="{FF2B5EF4-FFF2-40B4-BE49-F238E27FC236}">
                <a16:creationId xmlns:a16="http://schemas.microsoft.com/office/drawing/2014/main" id="{39C5AEE6-0311-49FB-A12D-3525DE9668CC}"/>
              </a:ext>
            </a:extLst>
          </p:cNvPr>
          <p:cNvSpPr txBox="1"/>
          <p:nvPr/>
        </p:nvSpPr>
        <p:spPr>
          <a:xfrm>
            <a:off x="1217938" y="3983900"/>
            <a:ext cx="4584081"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b="0" i="0">
                <a:solidFill>
                  <a:srgbClr val="555555"/>
                </a:solidFill>
                <a:effectLst/>
              </a:rPr>
              <a:t>It should not return from bootmain</a:t>
            </a:r>
            <a:endParaRPr lang="en-IN" b="0" i="0">
              <a:solidFill>
                <a:srgbClr val="555555"/>
              </a:solidFill>
              <a:effectLst/>
            </a:endParaRPr>
          </a:p>
          <a:p>
            <a:pPr/>
            <a:r>
              <a:rPr lang="en-IN">
                <a:solidFill>
                  <a:srgbClr val="555555"/>
                </a:solidFill>
              </a:rPr>
              <a:t>If returns it tries to debug</a:t>
            </a:r>
            <a:endParaRPr lang="en-US"/>
          </a:p>
        </p:txBody>
      </p:sp>
    </p:spTree>
    <p:extLst>
      <p:ext uri="{BB962C8B-B14F-4D97-AF65-F5344CB8AC3E}">
        <p14:creationId xmlns:p14="http://schemas.microsoft.com/office/powerpoint/2010/main" val="6553052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Picture 1">
            <a:extLst>
              <a:ext uri="{FF2B5EF4-FFF2-40B4-BE49-F238E27FC236}">
                <a16:creationId xmlns:a16="http://schemas.microsoft.com/office/drawing/2014/main" id="{9549C364-11D8-44F9-942E-333A032C9F3B}"/>
              </a:ext>
            </a:extLst>
          </p:cNvPr>
          <p:cNvPicPr>
            <a:picLocks noChangeAspect="1"/>
          </p:cNvPicPr>
          <p:nvPr/>
        </p:nvPicPr>
        <p:blipFill>
          <a:blip r:embed="rId2"/>
          <a:srcRect l="17769" t="23784" r="18192" b="22352"/>
          <a:stretch>
            <a:fillRect/>
          </a:stretch>
        </p:blipFill>
        <p:spPr>
          <a:xfrm>
            <a:off x="3233383" y="3931818"/>
            <a:ext cx="6383260" cy="3018578"/>
          </a:xfrm>
          <a:prstGeom prst="rect">
            <a:avLst/>
          </a:prstGeom>
        </p:spPr>
      </p:pic>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Methods Review</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512989" y="1289039"/>
            <a:ext cx="11166021" cy="5170646"/>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solidFill>
                  <a:schemeClr val="bg1">
                    <a:lumMod val="75000"/>
                  </a:schemeClr>
                </a:solidFill>
              </a:rPr>
              <a:t>Uni programming</a:t>
            </a:r>
          </a:p>
          <a:p>
            <a:pPr marL="342900" indent="-342900">
              <a:spcBef>
                <a:spcPts val="600"/>
              </a:spcBef>
              <a:spcAft>
                <a:spcPts val="600"/>
              </a:spcAft>
              <a:buFont typeface="Arial" pitchFamily="34" charset="0"/>
              <a:buChar char="•"/>
            </a:pPr>
            <a:r>
              <a:rPr lang="en-US" sz="2400">
                <a:solidFill>
                  <a:schemeClr val="bg1">
                    <a:lumMod val="75000"/>
                  </a:schemeClr>
                </a:solidFill>
              </a:rPr>
              <a:t>Multi Programming</a:t>
            </a:r>
          </a:p>
          <a:p>
            <a:pPr marL="342900" indent="-342900">
              <a:spcBef>
                <a:spcPts val="600"/>
              </a:spcBef>
              <a:spcAft>
                <a:spcPts val="600"/>
              </a:spcAft>
              <a:buFont typeface="Arial" pitchFamily="34" charset="0"/>
              <a:buChar char="•"/>
            </a:pPr>
            <a:r>
              <a:rPr lang="en-US" sz="2400">
                <a:solidFill>
                  <a:schemeClr val="bg1">
                    <a:lumMod val="75000"/>
                  </a:schemeClr>
                </a:solidFill>
              </a:rPr>
              <a:t>Swapping</a:t>
            </a:r>
          </a:p>
          <a:p>
            <a:pPr marL="342900" indent="-342900">
              <a:spcBef>
                <a:spcPts val="600"/>
              </a:spcBef>
              <a:spcAft>
                <a:spcPts val="600"/>
              </a:spcAft>
              <a:buFont typeface="Arial" pitchFamily="34" charset="0"/>
              <a:buChar char="•"/>
            </a:pPr>
            <a:r>
              <a:rPr lang="en-US" sz="2400"/>
              <a:t>Segmentation</a:t>
            </a:r>
          </a:p>
          <a:p>
            <a:pPr marL="342900" indent="-342900">
              <a:spcBef>
                <a:spcPts val="600"/>
              </a:spcBef>
              <a:spcAft>
                <a:spcPts val="600"/>
              </a:spcAft>
              <a:buFont typeface="Arial" pitchFamily="34" charset="0"/>
              <a:buChar char="•"/>
            </a:pPr>
            <a:r>
              <a:rPr lang="en-US" sz="2400">
                <a:solidFill>
                  <a:schemeClr val="bg1">
                    <a:lumMod val="75000"/>
                  </a:schemeClr>
                </a:solidFill>
              </a:rPr>
              <a:t>Paging</a:t>
            </a:r>
          </a:p>
          <a:p>
            <a:pPr marL="342900" indent="-342900">
              <a:spcBef>
                <a:spcPts val="600"/>
              </a:spcBef>
              <a:spcAft>
                <a:spcPts val="600"/>
              </a:spcAft>
              <a:buFont typeface="Arial" pitchFamily="34" charset="0"/>
              <a:buChar char="•"/>
            </a:pPr>
            <a:r>
              <a:rPr lang="en-US" sz="2400">
                <a:solidFill>
                  <a:schemeClr val="bg1">
                    <a:lumMod val="75000"/>
                  </a:schemeClr>
                </a:solidFill>
              </a:rPr>
              <a:t>Hierarchical Paging</a:t>
            </a:r>
          </a:p>
          <a:p>
            <a:pPr marL="342900" indent="-342900">
              <a:spcBef>
                <a:spcPts val="600"/>
              </a:spcBef>
              <a:spcAft>
                <a:spcPts val="600"/>
              </a:spcAft>
              <a:buFont typeface="Arial" pitchFamily="34" charset="0"/>
              <a:buChar char="•"/>
            </a:pPr>
            <a:r>
              <a:rPr lang="en-US" sz="2400">
                <a:solidFill>
                  <a:schemeClr val="bg1">
                    <a:lumMod val="75000"/>
                  </a:schemeClr>
                </a:solidFill>
              </a:rPr>
              <a:t>Demand Paging</a:t>
            </a:r>
          </a:p>
          <a:p>
            <a:pPr marL="342900" indent="-342900">
              <a:spcBef>
                <a:spcPts val="600"/>
              </a:spcBef>
              <a:spcAft>
                <a:spcPts val="600"/>
              </a:spcAft>
              <a:buFont typeface="Arial" pitchFamily="34" charset="0"/>
              <a:buChar char="•"/>
            </a:pPr>
            <a:r>
              <a:rPr lang="en-US" sz="2400">
                <a:solidFill>
                  <a:schemeClr val="bg1">
                    <a:lumMod val="75000"/>
                  </a:schemeClr>
                </a:solidFill>
              </a:rPr>
              <a:t>Segmentation + Paging</a:t>
            </a:r>
          </a:p>
          <a:p>
            <a:pPr marL="342900" indent="-342900">
              <a:spcBef>
                <a:spcPts val="600"/>
              </a:spcBef>
              <a:spcAft>
                <a:spcPts val="600"/>
              </a:spcAft>
              <a:buFont typeface="Arial" pitchFamily="34" charset="0"/>
              <a:buChar char="•"/>
            </a:pPr>
            <a:r>
              <a:rPr lang="en-US" sz="2400">
                <a:solidFill>
                  <a:schemeClr val="bg1">
                    <a:lumMod val="75000"/>
                  </a:schemeClr>
                </a:solidFill>
              </a:rPr>
              <a:t>Regions + Paging</a:t>
            </a:r>
          </a:p>
          <a:p>
            <a:pPr marL="342900" indent="-342900">
              <a:spcBef>
                <a:spcPts val="600"/>
              </a:spcBef>
              <a:spcAft>
                <a:spcPts val="600"/>
              </a:spcAft>
              <a:buFont typeface="Arial" pitchFamily="34" charset="0"/>
              <a:buChar char="•"/>
            </a:pPr>
            <a:r>
              <a:rPr lang="en-US" sz="2400">
                <a:solidFill>
                  <a:schemeClr val="bg1">
                    <a:lumMod val="75000"/>
                  </a:schemeClr>
                </a:solidFill>
              </a:rPr>
              <a:t>TLB</a:t>
            </a:r>
          </a:p>
        </p:txBody>
      </p:sp>
      <p:graphicFrame>
        <p:nvGraphicFramePr>
          <p:cNvPr id="3" name="Table 12">
            <a:extLst>
              <a:ext uri="{FF2B5EF4-FFF2-40B4-BE49-F238E27FC236}">
                <a16:creationId xmlns:a16="http://schemas.microsoft.com/office/drawing/2014/main" id="{C3D42BD0-6740-48E0-A714-2E586C2DA663}"/>
              </a:ext>
            </a:extLst>
          </p:cNvPr>
          <p:cNvGraphicFramePr>
            <a:graphicFrameLocks noGrp="1"/>
          </p:cNvGraphicFramePr>
          <p:nvPr>
            <p:extLst>
              <p:ext uri="{D42A27DB-BD31-4B8C-83A1-F6EECF244321}">
                <p14:modId xmlns:p14="http://schemas.microsoft.com/office/powerpoint/2010/main" val="3823847607"/>
              </p:ext>
            </p:extLst>
          </p:nvPr>
        </p:nvGraphicFramePr>
        <p:xfrm>
          <a:off x="9527264" y="558945"/>
          <a:ext cx="1617184" cy="4856480"/>
        </p:xfrm>
        <a:graphic>
          <a:graphicData uri="http://schemas.openxmlformats.org/drawingml/2006/table">
            <a:tbl>
              <a:tblPr firstRow="1" bandRow="1">
                <a:tableStyleId>{5C22544A-7EE6-4342-B048-85BDC9FD1C3A}</a:tableStyleId>
              </a:tblPr>
              <a:tblGrid>
                <a:gridCol w="1617184">
                  <a:extLst>
                    <a:ext uri="{9D8B030D-6E8A-4147-A177-3AD203B41FA5}">
                      <a16:colId xmlns:a16="http://schemas.microsoft.com/office/drawing/2014/main" val="3597657657"/>
                    </a:ext>
                  </a:extLst>
                </a:gridCol>
              </a:tblGrid>
              <a:tr h="370840">
                <a:tc>
                  <a:txBody>
                    <a:bodyPr vert="horz" wrap="square"/>
                    <a:lstStyle>
                      <a:defPPr/>
                    </a:lstStyle>
                    <a:p>
                      <a:pPr algn="ctr"/>
                      <a:r>
                        <a:rPr lang="en-US">
                          <a:solidFill>
                            <a:schemeClr val="tx1"/>
                          </a:solidFill>
                        </a:rPr>
                        <a:t>Stack</a:t>
                      </a:r>
                    </a:p>
                    <a:p>
                      <a:pP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00"/>
                    </a:solidFill>
                  </a:tcPr>
                </a:tc>
                <a:extLst>
                  <a:ext uri="{0D108BD9-81ED-4DB2-BD59-A6C34878D82A}">
                    <a16:rowId xmlns:a16="http://schemas.microsoft.com/office/drawing/2014/main" val="3155898051"/>
                  </a:ext>
                </a:extLst>
              </a:tr>
              <a:tr h="370840">
                <a:tc>
                  <a:txBody>
                    <a:bodyPr vert="horz" wrap="square"/>
                    <a:lstStyle>
                      <a:defPPr/>
                    </a:lstStyle>
                    <a:p>
                      <a:pPr algn="ctr"/>
                      <a:r>
                        <a:rPr lang="en-US"/>
                        <a:t>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E0E3"/>
                    </a:solidFill>
                  </a:tcPr>
                </a:tc>
                <a:extLst>
                  <a:ext uri="{0D108BD9-81ED-4DB2-BD59-A6C34878D82A}">
                    <a16:rowId xmlns:a16="http://schemas.microsoft.com/office/drawing/2014/main" val="4042953166"/>
                  </a:ext>
                </a:extLst>
              </a:tr>
              <a:tr h="370840">
                <a:tc>
                  <a:txBody>
                    <a:bodyPr vert="horz" wrap="square"/>
                    <a:lstStyle>
                      <a:defPPr/>
                    </a:lstStyle>
                    <a:p>
                      <a:pPr/>
                      <a:endParaRPr lang="en-US"/>
                    </a:p>
                    <a:p>
                      <a:pPr algn="ctr"/>
                      <a:r>
                        <a:rPr lang="en-US"/>
                        <a:t>Text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00"/>
                    </a:solidFill>
                  </a:tcPr>
                </a:tc>
                <a:extLst>
                  <a:ext uri="{0D108BD9-81ED-4DB2-BD59-A6C34878D82A}">
                    <a16:rowId xmlns:a16="http://schemas.microsoft.com/office/drawing/2014/main" val="3884697860"/>
                  </a:ext>
                </a:extLst>
              </a:tr>
              <a:tr h="370840">
                <a:tc>
                  <a:txBody>
                    <a:bodyPr vert="horz" wrap="square"/>
                    <a:lstStyle>
                      <a:defPPr/>
                    </a:lstStyle>
                    <a:p>
                      <a:pPr/>
                      <a:endParaRPr lang="en-US"/>
                    </a:p>
                    <a:p>
                      <a:pP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07002118"/>
                  </a:ext>
                </a:extLst>
              </a:tr>
              <a:tr h="370840">
                <a:tc>
                  <a:txBody>
                    <a:bodyPr vert="horz" wrap="square"/>
                    <a:lstStyle>
                      <a:defPPr/>
                    </a:lstStyle>
                    <a:p>
                      <a:pPr/>
                      <a:endParaRPr lang="en-US"/>
                    </a:p>
                    <a:p>
                      <a:pP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0265622"/>
                  </a:ext>
                </a:extLst>
              </a:tr>
              <a:tr h="370840">
                <a:tc>
                  <a:txBody>
                    <a:bodyPr vert="horz" wrap="square"/>
                    <a:lstStyle>
                      <a:defPPr/>
                    </a:lstStyle>
                    <a:p>
                      <a:pPr algn="ctr"/>
                      <a:r>
                        <a:rPr lang="en-US"/>
                        <a:t>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00"/>
                    </a:solidFill>
                  </a:tcPr>
                </a:tc>
                <a:extLst>
                  <a:ext uri="{0D108BD9-81ED-4DB2-BD59-A6C34878D82A}">
                    <a16:rowId xmlns:a16="http://schemas.microsoft.com/office/drawing/2014/main" val="1039438064"/>
                  </a:ext>
                </a:extLst>
              </a:tr>
              <a:tr h="370840">
                <a:tc>
                  <a:txBody>
                    <a:bodyPr vert="horz" wrap="square"/>
                    <a:lstStyle>
                      <a:defPPr/>
                    </a:lstStyle>
                    <a:p>
                      <a:pPr/>
                      <a:endParaRPr lang="en-US"/>
                    </a:p>
                    <a:p>
                      <a:pP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1688793"/>
                  </a:ext>
                </a:extLst>
              </a:tr>
              <a:tr h="370840">
                <a:tc>
                  <a:txBody>
                    <a:bodyPr vert="horz" wrap="square"/>
                    <a:lstStyle>
                      <a:defPPr/>
                    </a:lstStyle>
                    <a:p>
                      <a:pPr/>
                      <a:endParaRPr lang="en-US"/>
                    </a:p>
                    <a:p>
                      <a:pPr algn="ctr"/>
                      <a:r>
                        <a:rPr lang="en-US"/>
                        <a:t>Text</a:t>
                      </a:r>
                    </a:p>
                    <a:p>
                      <a:pP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E0E3"/>
                    </a:solidFill>
                  </a:tcPr>
                </a:tc>
                <a:extLst>
                  <a:ext uri="{0D108BD9-81ED-4DB2-BD59-A6C34878D82A}">
                    <a16:rowId xmlns:a16="http://schemas.microsoft.com/office/drawing/2014/main" val="14394450"/>
                  </a:ext>
                </a:extLst>
              </a:tr>
            </a:tbl>
          </a:graphicData>
        </a:graphic>
      </p:graphicFrame>
    </p:spTree>
    <p:extLst>
      <p:ext uri="{BB962C8B-B14F-4D97-AF65-F5344CB8AC3E}">
        <p14:creationId xmlns:p14="http://schemas.microsoft.com/office/powerpoint/2010/main" val="37754405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2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Methods Review</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512989" y="1311840"/>
            <a:ext cx="11166021" cy="5170646"/>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solidFill>
                  <a:schemeClr val="bg1">
                    <a:lumMod val="75000"/>
                  </a:schemeClr>
                </a:solidFill>
              </a:rPr>
              <a:t>Uni programming</a:t>
            </a:r>
          </a:p>
          <a:p>
            <a:pPr marL="342900" indent="-342900">
              <a:spcBef>
                <a:spcPts val="600"/>
              </a:spcBef>
              <a:spcAft>
                <a:spcPts val="600"/>
              </a:spcAft>
              <a:buFont typeface="Arial" pitchFamily="34" charset="0"/>
              <a:buChar char="•"/>
            </a:pPr>
            <a:r>
              <a:rPr lang="en-US" sz="2400">
                <a:solidFill>
                  <a:schemeClr val="bg1">
                    <a:lumMod val="75000"/>
                  </a:schemeClr>
                </a:solidFill>
              </a:rPr>
              <a:t>Multi Programming</a:t>
            </a:r>
          </a:p>
          <a:p>
            <a:pPr marL="342900" indent="-342900">
              <a:spcBef>
                <a:spcPts val="600"/>
              </a:spcBef>
              <a:spcAft>
                <a:spcPts val="600"/>
              </a:spcAft>
              <a:buFont typeface="Arial" pitchFamily="34" charset="0"/>
              <a:buChar char="•"/>
            </a:pPr>
            <a:r>
              <a:rPr lang="en-US" sz="2400">
                <a:solidFill>
                  <a:schemeClr val="bg1">
                    <a:lumMod val="75000"/>
                  </a:schemeClr>
                </a:solidFill>
              </a:rPr>
              <a:t>Swapping</a:t>
            </a:r>
          </a:p>
          <a:p>
            <a:pPr marL="342900" indent="-342900">
              <a:spcBef>
                <a:spcPts val="600"/>
              </a:spcBef>
              <a:spcAft>
                <a:spcPts val="600"/>
              </a:spcAft>
              <a:buFont typeface="Arial" pitchFamily="34" charset="0"/>
              <a:buChar char="•"/>
            </a:pPr>
            <a:r>
              <a:rPr lang="en-US" sz="2400">
                <a:solidFill>
                  <a:schemeClr val="bg1">
                    <a:lumMod val="75000"/>
                  </a:schemeClr>
                </a:solidFill>
              </a:rPr>
              <a:t>Segmentation</a:t>
            </a:r>
          </a:p>
          <a:p>
            <a:pPr marL="342900" indent="-342900">
              <a:spcBef>
                <a:spcPts val="600"/>
              </a:spcBef>
              <a:spcAft>
                <a:spcPts val="600"/>
              </a:spcAft>
              <a:buFont typeface="Arial" pitchFamily="34" charset="0"/>
              <a:buChar char="•"/>
            </a:pPr>
            <a:r>
              <a:rPr lang="en-US" sz="2400"/>
              <a:t>Paging</a:t>
            </a:r>
          </a:p>
          <a:p>
            <a:pPr marL="342900" indent="-342900">
              <a:spcBef>
                <a:spcPts val="600"/>
              </a:spcBef>
              <a:spcAft>
                <a:spcPts val="600"/>
              </a:spcAft>
              <a:buFont typeface="Arial" pitchFamily="34" charset="0"/>
              <a:buChar char="•"/>
            </a:pPr>
            <a:r>
              <a:rPr lang="en-US" sz="2400">
                <a:solidFill>
                  <a:schemeClr val="bg1">
                    <a:lumMod val="75000"/>
                  </a:schemeClr>
                </a:solidFill>
              </a:rPr>
              <a:t>Hierarchical Paging</a:t>
            </a:r>
          </a:p>
          <a:p>
            <a:pPr marL="342900" indent="-342900">
              <a:spcBef>
                <a:spcPts val="600"/>
              </a:spcBef>
              <a:spcAft>
                <a:spcPts val="600"/>
              </a:spcAft>
              <a:buFont typeface="Arial" pitchFamily="34" charset="0"/>
              <a:buChar char="•"/>
            </a:pPr>
            <a:r>
              <a:rPr lang="en-US" sz="2400">
                <a:solidFill>
                  <a:schemeClr val="bg1">
                    <a:lumMod val="75000"/>
                  </a:schemeClr>
                </a:solidFill>
              </a:rPr>
              <a:t>Demand Paging</a:t>
            </a:r>
          </a:p>
          <a:p>
            <a:pPr marL="342900" indent="-342900">
              <a:spcBef>
                <a:spcPts val="600"/>
              </a:spcBef>
              <a:spcAft>
                <a:spcPts val="600"/>
              </a:spcAft>
              <a:buFont typeface="Arial" pitchFamily="34" charset="0"/>
              <a:buChar char="•"/>
            </a:pPr>
            <a:r>
              <a:rPr lang="en-US" sz="2400">
                <a:solidFill>
                  <a:schemeClr val="bg1">
                    <a:lumMod val="75000"/>
                  </a:schemeClr>
                </a:solidFill>
              </a:rPr>
              <a:t>Segmentation + Paging</a:t>
            </a:r>
          </a:p>
          <a:p>
            <a:pPr marL="342900" indent="-342900">
              <a:spcBef>
                <a:spcPts val="600"/>
              </a:spcBef>
              <a:spcAft>
                <a:spcPts val="600"/>
              </a:spcAft>
              <a:buFont typeface="Arial" pitchFamily="34" charset="0"/>
              <a:buChar char="•"/>
            </a:pPr>
            <a:r>
              <a:rPr lang="en-US" sz="2400">
                <a:solidFill>
                  <a:schemeClr val="bg1">
                    <a:lumMod val="75000"/>
                  </a:schemeClr>
                </a:solidFill>
              </a:rPr>
              <a:t>Regions + Paging</a:t>
            </a:r>
          </a:p>
          <a:p>
            <a:pPr marL="342900" indent="-342900">
              <a:spcBef>
                <a:spcPts val="600"/>
              </a:spcBef>
              <a:spcAft>
                <a:spcPts val="600"/>
              </a:spcAft>
              <a:buFont typeface="Arial" pitchFamily="34" charset="0"/>
              <a:buChar char="•"/>
            </a:pPr>
            <a:r>
              <a:rPr lang="en-US" sz="2400">
                <a:solidFill>
                  <a:schemeClr val="bg1">
                    <a:lumMod val="75000"/>
                  </a:schemeClr>
                </a:solidFill>
              </a:rPr>
              <a:t>TLB</a:t>
            </a:r>
          </a:p>
        </p:txBody>
      </p:sp>
      <p:pic>
        <p:nvPicPr>
          <p:cNvPr id="13" name="Picture 12">
            <a:extLst>
              <a:ext uri="{FF2B5EF4-FFF2-40B4-BE49-F238E27FC236}">
                <a16:creationId xmlns:a16="http://schemas.microsoft.com/office/drawing/2014/main" id="{E2BA7D03-3D0F-4BA1-97CA-8F323E4F9A63}"/>
              </a:ext>
            </a:extLst>
          </p:cNvPr>
          <p:cNvPicPr>
            <a:picLocks noChangeAspect="1"/>
          </p:cNvPicPr>
          <p:nvPr/>
        </p:nvPicPr>
        <p:blipFill>
          <a:blip r:embed="rId3"/>
          <a:srcRect l="16384" t="19072" r="18454" b="17616"/>
          <a:stretch>
            <a:fillRect/>
          </a:stretch>
        </p:blipFill>
        <p:spPr>
          <a:xfrm>
            <a:off x="4796749" y="1517083"/>
            <a:ext cx="6963504" cy="3803994"/>
          </a:xfrm>
          <a:prstGeom prst="rect">
            <a:avLst/>
          </a:prstGeom>
        </p:spPr>
      </p:pic>
    </p:spTree>
    <p:extLst>
      <p:ext uri="{BB962C8B-B14F-4D97-AF65-F5344CB8AC3E}">
        <p14:creationId xmlns:p14="http://schemas.microsoft.com/office/powerpoint/2010/main" val="37976689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2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Methods Review</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512989" y="1424381"/>
            <a:ext cx="11166021" cy="5170646"/>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solidFill>
                  <a:schemeClr val="bg1">
                    <a:lumMod val="75000"/>
                  </a:schemeClr>
                </a:solidFill>
              </a:rPr>
              <a:t>Uni programming</a:t>
            </a:r>
          </a:p>
          <a:p>
            <a:pPr marL="342900" indent="-342900">
              <a:spcBef>
                <a:spcPts val="600"/>
              </a:spcBef>
              <a:spcAft>
                <a:spcPts val="600"/>
              </a:spcAft>
              <a:buFont typeface="Arial" pitchFamily="34" charset="0"/>
              <a:buChar char="•"/>
            </a:pPr>
            <a:r>
              <a:rPr lang="en-US" sz="2400">
                <a:solidFill>
                  <a:schemeClr val="bg1">
                    <a:lumMod val="75000"/>
                  </a:schemeClr>
                </a:solidFill>
              </a:rPr>
              <a:t>Multi Programming</a:t>
            </a:r>
          </a:p>
          <a:p>
            <a:pPr marL="342900" indent="-342900">
              <a:spcBef>
                <a:spcPts val="600"/>
              </a:spcBef>
              <a:spcAft>
                <a:spcPts val="600"/>
              </a:spcAft>
              <a:buFont typeface="Arial" pitchFamily="34" charset="0"/>
              <a:buChar char="•"/>
            </a:pPr>
            <a:r>
              <a:rPr lang="en-US" sz="2400">
                <a:solidFill>
                  <a:schemeClr val="bg1">
                    <a:lumMod val="75000"/>
                  </a:schemeClr>
                </a:solidFill>
              </a:rPr>
              <a:t>Swapping</a:t>
            </a:r>
          </a:p>
          <a:p>
            <a:pPr marL="342900" indent="-342900">
              <a:spcBef>
                <a:spcPts val="600"/>
              </a:spcBef>
              <a:spcAft>
                <a:spcPts val="600"/>
              </a:spcAft>
              <a:buFont typeface="Arial" pitchFamily="34" charset="0"/>
              <a:buChar char="•"/>
            </a:pPr>
            <a:r>
              <a:rPr lang="en-US" sz="2400">
                <a:solidFill>
                  <a:schemeClr val="bg1">
                    <a:lumMod val="75000"/>
                  </a:schemeClr>
                </a:solidFill>
              </a:rPr>
              <a:t>Segmentation</a:t>
            </a:r>
          </a:p>
          <a:p>
            <a:pPr marL="342900" indent="-342900">
              <a:spcBef>
                <a:spcPts val="600"/>
              </a:spcBef>
              <a:spcAft>
                <a:spcPts val="600"/>
              </a:spcAft>
              <a:buFont typeface="Arial" pitchFamily="34" charset="0"/>
              <a:buChar char="•"/>
            </a:pPr>
            <a:r>
              <a:rPr lang="en-US" sz="2400">
                <a:solidFill>
                  <a:schemeClr val="bg1">
                    <a:lumMod val="75000"/>
                  </a:schemeClr>
                </a:solidFill>
              </a:rPr>
              <a:t>Paging</a:t>
            </a:r>
          </a:p>
          <a:p>
            <a:pPr marL="342900" indent="-342900">
              <a:spcBef>
                <a:spcPts val="600"/>
              </a:spcBef>
              <a:spcAft>
                <a:spcPts val="600"/>
              </a:spcAft>
              <a:buFont typeface="Arial" pitchFamily="34" charset="0"/>
              <a:buChar char="•"/>
            </a:pPr>
            <a:r>
              <a:rPr lang="en-US" sz="2400"/>
              <a:t>Hierarchical Paging</a:t>
            </a:r>
          </a:p>
          <a:p>
            <a:pPr marL="342900" indent="-342900">
              <a:spcBef>
                <a:spcPts val="600"/>
              </a:spcBef>
              <a:spcAft>
                <a:spcPts val="600"/>
              </a:spcAft>
              <a:buFont typeface="Arial" pitchFamily="34" charset="0"/>
              <a:buChar char="•"/>
            </a:pPr>
            <a:r>
              <a:rPr lang="en-US" sz="2400">
                <a:solidFill>
                  <a:schemeClr val="bg1">
                    <a:lumMod val="75000"/>
                  </a:schemeClr>
                </a:solidFill>
              </a:rPr>
              <a:t>Demand Paging</a:t>
            </a:r>
          </a:p>
          <a:p>
            <a:pPr marL="342900" indent="-342900">
              <a:spcBef>
                <a:spcPts val="600"/>
              </a:spcBef>
              <a:spcAft>
                <a:spcPts val="600"/>
              </a:spcAft>
              <a:buFont typeface="Arial" pitchFamily="34" charset="0"/>
              <a:buChar char="•"/>
            </a:pPr>
            <a:r>
              <a:rPr lang="en-US" sz="2400">
                <a:solidFill>
                  <a:schemeClr val="bg1">
                    <a:lumMod val="75000"/>
                  </a:schemeClr>
                </a:solidFill>
              </a:rPr>
              <a:t>Segmentation + Paging</a:t>
            </a:r>
          </a:p>
          <a:p>
            <a:pPr marL="342900" indent="-342900">
              <a:spcBef>
                <a:spcPts val="600"/>
              </a:spcBef>
              <a:spcAft>
                <a:spcPts val="600"/>
              </a:spcAft>
              <a:buFont typeface="Arial" pitchFamily="34" charset="0"/>
              <a:buChar char="•"/>
            </a:pPr>
            <a:r>
              <a:rPr lang="en-US" sz="2400">
                <a:solidFill>
                  <a:schemeClr val="bg1">
                    <a:lumMod val="75000"/>
                  </a:schemeClr>
                </a:solidFill>
              </a:rPr>
              <a:t>Regions + Paging</a:t>
            </a:r>
          </a:p>
          <a:p>
            <a:pPr marL="342900" indent="-342900">
              <a:spcBef>
                <a:spcPts val="600"/>
              </a:spcBef>
              <a:spcAft>
                <a:spcPts val="600"/>
              </a:spcAft>
              <a:buFont typeface="Arial" pitchFamily="34" charset="0"/>
              <a:buChar char="•"/>
            </a:pPr>
            <a:r>
              <a:rPr lang="en-US" sz="2400">
                <a:solidFill>
                  <a:schemeClr val="bg1">
                    <a:lumMod val="75000"/>
                  </a:schemeClr>
                </a:solidFill>
              </a:rPr>
              <a:t>TLB</a:t>
            </a:r>
          </a:p>
        </p:txBody>
      </p:sp>
      <p:pic>
        <p:nvPicPr>
          <p:cNvPr id="2" name="Picture 1035">
            <a:extLst>
              <a:ext uri="{FF2B5EF4-FFF2-40B4-BE49-F238E27FC236}">
                <a16:creationId xmlns:a16="http://schemas.microsoft.com/office/drawing/2014/main" id="{D09A3A5F-BEB4-4715-9D09-3AAA4A2D4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 r="-1939"/>
          <a:stretch>
            <a:fillRect/>
          </a:stretch>
        </p:blipFill>
        <p:spPr bwMode="auto">
          <a:xfrm>
            <a:off x="4747699" y="2062123"/>
            <a:ext cx="6513658" cy="269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74217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2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Methods Review</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512989" y="1424381"/>
            <a:ext cx="11166021" cy="5170646"/>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solidFill>
                  <a:schemeClr val="bg1">
                    <a:lumMod val="75000"/>
                  </a:schemeClr>
                </a:solidFill>
              </a:rPr>
              <a:t>Uni programming</a:t>
            </a:r>
          </a:p>
          <a:p>
            <a:pPr marL="342900" indent="-342900">
              <a:spcBef>
                <a:spcPts val="600"/>
              </a:spcBef>
              <a:spcAft>
                <a:spcPts val="600"/>
              </a:spcAft>
              <a:buFont typeface="Arial" pitchFamily="34" charset="0"/>
              <a:buChar char="•"/>
            </a:pPr>
            <a:r>
              <a:rPr lang="en-US" sz="2400">
                <a:solidFill>
                  <a:schemeClr val="bg1">
                    <a:lumMod val="75000"/>
                  </a:schemeClr>
                </a:solidFill>
              </a:rPr>
              <a:t>Multi Programming</a:t>
            </a:r>
          </a:p>
          <a:p>
            <a:pPr marL="342900" indent="-342900">
              <a:spcBef>
                <a:spcPts val="600"/>
              </a:spcBef>
              <a:spcAft>
                <a:spcPts val="600"/>
              </a:spcAft>
              <a:buFont typeface="Arial" pitchFamily="34" charset="0"/>
              <a:buChar char="•"/>
            </a:pPr>
            <a:r>
              <a:rPr lang="en-US" sz="2400">
                <a:solidFill>
                  <a:schemeClr val="bg1">
                    <a:lumMod val="75000"/>
                  </a:schemeClr>
                </a:solidFill>
              </a:rPr>
              <a:t>Swapping</a:t>
            </a:r>
          </a:p>
          <a:p>
            <a:pPr marL="342900" indent="-342900">
              <a:spcBef>
                <a:spcPts val="600"/>
              </a:spcBef>
              <a:spcAft>
                <a:spcPts val="600"/>
              </a:spcAft>
              <a:buFont typeface="Arial" pitchFamily="34" charset="0"/>
              <a:buChar char="•"/>
            </a:pPr>
            <a:r>
              <a:rPr lang="en-US" sz="2400">
                <a:solidFill>
                  <a:schemeClr val="bg1">
                    <a:lumMod val="75000"/>
                  </a:schemeClr>
                </a:solidFill>
              </a:rPr>
              <a:t>Segmentation</a:t>
            </a:r>
          </a:p>
          <a:p>
            <a:pPr marL="342900" indent="-342900">
              <a:spcBef>
                <a:spcPts val="600"/>
              </a:spcBef>
              <a:spcAft>
                <a:spcPts val="600"/>
              </a:spcAft>
              <a:buFont typeface="Arial" pitchFamily="34" charset="0"/>
              <a:buChar char="•"/>
            </a:pPr>
            <a:r>
              <a:rPr lang="en-US" sz="2400">
                <a:solidFill>
                  <a:schemeClr val="bg1">
                    <a:lumMod val="75000"/>
                  </a:schemeClr>
                </a:solidFill>
              </a:rPr>
              <a:t>Paging</a:t>
            </a:r>
          </a:p>
          <a:p>
            <a:pPr marL="342900" indent="-342900">
              <a:spcBef>
                <a:spcPts val="600"/>
              </a:spcBef>
              <a:spcAft>
                <a:spcPts val="600"/>
              </a:spcAft>
              <a:buFont typeface="Arial" pitchFamily="34" charset="0"/>
              <a:buChar char="•"/>
            </a:pPr>
            <a:r>
              <a:rPr lang="en-US" sz="2400">
                <a:solidFill>
                  <a:schemeClr val="bg1">
                    <a:lumMod val="75000"/>
                  </a:schemeClr>
                </a:solidFill>
              </a:rPr>
              <a:t>Hierarchical Paging</a:t>
            </a:r>
          </a:p>
          <a:p>
            <a:pPr marL="342900" indent="-342900">
              <a:spcBef>
                <a:spcPts val="600"/>
              </a:spcBef>
              <a:spcAft>
                <a:spcPts val="600"/>
              </a:spcAft>
              <a:buFont typeface="Arial" pitchFamily="34" charset="0"/>
              <a:buChar char="•"/>
            </a:pPr>
            <a:r>
              <a:rPr lang="en-US" sz="2400"/>
              <a:t>Demand Paging</a:t>
            </a:r>
          </a:p>
          <a:p>
            <a:pPr marL="342900" indent="-342900">
              <a:spcBef>
                <a:spcPts val="600"/>
              </a:spcBef>
              <a:spcAft>
                <a:spcPts val="600"/>
              </a:spcAft>
              <a:buFont typeface="Arial" pitchFamily="34" charset="0"/>
              <a:buChar char="•"/>
            </a:pPr>
            <a:r>
              <a:rPr lang="en-US" sz="2400">
                <a:solidFill>
                  <a:schemeClr val="bg1">
                    <a:lumMod val="75000"/>
                  </a:schemeClr>
                </a:solidFill>
              </a:rPr>
              <a:t>Segmentation + Paging</a:t>
            </a:r>
          </a:p>
          <a:p>
            <a:pPr marL="342900" indent="-342900">
              <a:spcBef>
                <a:spcPts val="600"/>
              </a:spcBef>
              <a:spcAft>
                <a:spcPts val="600"/>
              </a:spcAft>
              <a:buFont typeface="Arial" pitchFamily="34" charset="0"/>
              <a:buChar char="•"/>
            </a:pPr>
            <a:r>
              <a:rPr lang="en-US" sz="2400">
                <a:solidFill>
                  <a:schemeClr val="bg1">
                    <a:lumMod val="75000"/>
                  </a:schemeClr>
                </a:solidFill>
              </a:rPr>
              <a:t>Regions + Paging</a:t>
            </a:r>
          </a:p>
          <a:p>
            <a:pPr marL="342900" indent="-342900">
              <a:spcBef>
                <a:spcPts val="600"/>
              </a:spcBef>
              <a:spcAft>
                <a:spcPts val="600"/>
              </a:spcAft>
              <a:buFont typeface="Arial" pitchFamily="34" charset="0"/>
              <a:buChar char="•"/>
            </a:pPr>
            <a:r>
              <a:rPr lang="en-US" sz="2400">
                <a:solidFill>
                  <a:schemeClr val="bg1">
                    <a:lumMod val="75000"/>
                  </a:schemeClr>
                </a:solidFill>
              </a:rPr>
              <a:t>TLB</a:t>
            </a:r>
          </a:p>
        </p:txBody>
      </p:sp>
      <p:pic>
        <p:nvPicPr>
          <p:cNvPr id="3" name="Picture 2">
            <a:extLst>
              <a:ext uri="{FF2B5EF4-FFF2-40B4-BE49-F238E27FC236}">
                <a16:creationId xmlns:a16="http://schemas.microsoft.com/office/drawing/2014/main" id="{0CE1C724-5955-4023-9A48-DE9343D5415C}"/>
              </a:ext>
            </a:extLst>
          </p:cNvPr>
          <p:cNvPicPr>
            <a:picLocks noChangeAspect="1"/>
          </p:cNvPicPr>
          <p:nvPr/>
        </p:nvPicPr>
        <p:blipFill>
          <a:blip r:embed="rId3"/>
          <a:stretch>
            <a:fillRect/>
          </a:stretch>
        </p:blipFill>
        <p:spPr>
          <a:xfrm>
            <a:off x="5836257" y="1971400"/>
            <a:ext cx="5263699" cy="3446019"/>
          </a:xfrm>
          <a:prstGeom prst="rect">
            <a:avLst/>
          </a:prstGeom>
        </p:spPr>
      </p:pic>
    </p:spTree>
    <p:extLst>
      <p:ext uri="{BB962C8B-B14F-4D97-AF65-F5344CB8AC3E}">
        <p14:creationId xmlns:p14="http://schemas.microsoft.com/office/powerpoint/2010/main" val="19006926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2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Methods Review</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512989" y="1339975"/>
            <a:ext cx="11166021" cy="5170646"/>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solidFill>
                  <a:schemeClr val="bg1">
                    <a:lumMod val="75000"/>
                  </a:schemeClr>
                </a:solidFill>
              </a:rPr>
              <a:t>Uni programming</a:t>
            </a:r>
          </a:p>
          <a:p>
            <a:pPr marL="342900" indent="-342900">
              <a:spcBef>
                <a:spcPts val="600"/>
              </a:spcBef>
              <a:spcAft>
                <a:spcPts val="600"/>
              </a:spcAft>
              <a:buFont typeface="Arial" pitchFamily="34" charset="0"/>
              <a:buChar char="•"/>
            </a:pPr>
            <a:r>
              <a:rPr lang="en-US" sz="2400">
                <a:solidFill>
                  <a:schemeClr val="bg1">
                    <a:lumMod val="75000"/>
                  </a:schemeClr>
                </a:solidFill>
              </a:rPr>
              <a:t>Multi Programming</a:t>
            </a:r>
          </a:p>
          <a:p>
            <a:pPr marL="342900" indent="-342900">
              <a:spcBef>
                <a:spcPts val="600"/>
              </a:spcBef>
              <a:spcAft>
                <a:spcPts val="600"/>
              </a:spcAft>
              <a:buFont typeface="Arial" pitchFamily="34" charset="0"/>
              <a:buChar char="•"/>
            </a:pPr>
            <a:r>
              <a:rPr lang="en-US" sz="2400">
                <a:solidFill>
                  <a:schemeClr val="bg1">
                    <a:lumMod val="75000"/>
                  </a:schemeClr>
                </a:solidFill>
              </a:rPr>
              <a:t>Swapping</a:t>
            </a:r>
          </a:p>
          <a:p>
            <a:pPr marL="342900" indent="-342900">
              <a:spcBef>
                <a:spcPts val="600"/>
              </a:spcBef>
              <a:spcAft>
                <a:spcPts val="600"/>
              </a:spcAft>
              <a:buFont typeface="Arial" pitchFamily="34" charset="0"/>
              <a:buChar char="•"/>
            </a:pPr>
            <a:r>
              <a:rPr lang="en-US" sz="2400">
                <a:solidFill>
                  <a:schemeClr val="bg1">
                    <a:lumMod val="75000"/>
                  </a:schemeClr>
                </a:solidFill>
              </a:rPr>
              <a:t>Segmentation</a:t>
            </a:r>
          </a:p>
          <a:p>
            <a:pPr marL="342900" indent="-342900">
              <a:spcBef>
                <a:spcPts val="600"/>
              </a:spcBef>
              <a:spcAft>
                <a:spcPts val="600"/>
              </a:spcAft>
              <a:buFont typeface="Arial" pitchFamily="34" charset="0"/>
              <a:buChar char="•"/>
            </a:pPr>
            <a:r>
              <a:rPr lang="en-US" sz="2400">
                <a:solidFill>
                  <a:schemeClr val="bg1">
                    <a:lumMod val="75000"/>
                  </a:schemeClr>
                </a:solidFill>
              </a:rPr>
              <a:t>Paging</a:t>
            </a:r>
          </a:p>
          <a:p>
            <a:pPr marL="342900" indent="-342900">
              <a:spcBef>
                <a:spcPts val="600"/>
              </a:spcBef>
              <a:spcAft>
                <a:spcPts val="600"/>
              </a:spcAft>
              <a:buFont typeface="Arial" pitchFamily="34" charset="0"/>
              <a:buChar char="•"/>
            </a:pPr>
            <a:r>
              <a:rPr lang="en-US" sz="2400">
                <a:solidFill>
                  <a:schemeClr val="bg1">
                    <a:lumMod val="75000"/>
                  </a:schemeClr>
                </a:solidFill>
              </a:rPr>
              <a:t>Hierarchical Paging</a:t>
            </a:r>
          </a:p>
          <a:p>
            <a:pPr marL="342900" indent="-342900">
              <a:spcBef>
                <a:spcPts val="600"/>
              </a:spcBef>
              <a:spcAft>
                <a:spcPts val="600"/>
              </a:spcAft>
              <a:buFont typeface="Arial" pitchFamily="34" charset="0"/>
              <a:buChar char="•"/>
            </a:pPr>
            <a:r>
              <a:rPr lang="en-US" sz="2400">
                <a:solidFill>
                  <a:schemeClr val="bg1">
                    <a:lumMod val="75000"/>
                  </a:schemeClr>
                </a:solidFill>
              </a:rPr>
              <a:t>Demand Paging</a:t>
            </a:r>
          </a:p>
          <a:p>
            <a:pPr marL="342900" indent="-342900">
              <a:spcBef>
                <a:spcPts val="600"/>
              </a:spcBef>
              <a:spcAft>
                <a:spcPts val="600"/>
              </a:spcAft>
              <a:buFont typeface="Arial" pitchFamily="34" charset="0"/>
              <a:buChar char="•"/>
            </a:pPr>
            <a:r>
              <a:rPr lang="en-US" sz="2400"/>
              <a:t>Segmentation + Paging</a:t>
            </a:r>
          </a:p>
          <a:p>
            <a:pPr marL="342900" indent="-342900">
              <a:spcBef>
                <a:spcPts val="600"/>
              </a:spcBef>
              <a:spcAft>
                <a:spcPts val="600"/>
              </a:spcAft>
              <a:buFont typeface="Arial" pitchFamily="34" charset="0"/>
              <a:buChar char="•"/>
            </a:pPr>
            <a:r>
              <a:rPr lang="en-US" sz="2400">
                <a:solidFill>
                  <a:schemeClr val="bg1">
                    <a:lumMod val="75000"/>
                  </a:schemeClr>
                </a:solidFill>
              </a:rPr>
              <a:t>Regions + Paging</a:t>
            </a:r>
          </a:p>
          <a:p>
            <a:pPr marL="342900" indent="-342900">
              <a:spcBef>
                <a:spcPts val="600"/>
              </a:spcBef>
              <a:spcAft>
                <a:spcPts val="600"/>
              </a:spcAft>
              <a:buFont typeface="Arial" pitchFamily="34" charset="0"/>
              <a:buChar char="•"/>
            </a:pPr>
            <a:r>
              <a:rPr lang="en-US" sz="2400">
                <a:solidFill>
                  <a:schemeClr val="bg1">
                    <a:lumMod val="75000"/>
                  </a:schemeClr>
                </a:solidFill>
              </a:rPr>
              <a:t>TLB</a:t>
            </a:r>
          </a:p>
        </p:txBody>
      </p:sp>
      <p:grpSp>
        <p:nvGrpSpPr>
          <p:cNvPr id="14" name="object 3">
            <a:extLst>
              <a:ext uri="{FF2B5EF4-FFF2-40B4-BE49-F238E27FC236}">
                <a16:creationId xmlns:a16="http://schemas.microsoft.com/office/drawing/2014/main" id="{9AA8D6BE-BAEE-43C6-8D24-C5962C4A1C1D}"/>
              </a:ext>
            </a:extLst>
          </p:cNvPr>
          <p:cNvGrpSpPr/>
          <p:nvPr/>
        </p:nvGrpSpPr>
        <p:grpSpPr>
          <a:xfrm>
            <a:off x="4377715" y="1263569"/>
            <a:ext cx="7644130" cy="4859655"/>
            <a:chOff x="147637" y="1371600"/>
            <a:chExt cx="7644130" cy="4859655"/>
          </a:xfrm>
        </p:grpSpPr>
        <p:sp>
          <p:nvSpPr>
            <p:cNvPr id="15" name="object 4">
              <a:extLst>
                <a:ext uri="{FF2B5EF4-FFF2-40B4-BE49-F238E27FC236}">
                  <a16:creationId xmlns:a16="http://schemas.microsoft.com/office/drawing/2014/main" id="{FC648ED4-AB65-4FAD-8C38-D13FAF7DB7B0}"/>
                </a:ext>
              </a:extLst>
            </p:cNvPr>
            <p:cNvSpPr/>
            <p:nvPr/>
          </p:nvSpPr>
          <p:spPr>
            <a:xfrm>
              <a:off x="1524000" y="1371600"/>
              <a:ext cx="6267640" cy="4859113"/>
            </a:xfrm>
            <a:prstGeom prst="rect">
              <a:avLst/>
            </a:prstGeom>
            <a:blipFill>
              <a:blip r:embed="rId3"/>
              <a:stretch>
                <a:fillRect/>
              </a:stretch>
            </a:blipFill>
          </p:spPr>
          <p:txBody>
            <a:bodyPr wrap="square" lIns="0" tIns="0" rIns="0" bIns="0" rtlCol="0"/>
            <a:lstStyle>
              <a:defPPr>
                <a:defRPr lang="en-US"/>
              </a:defPPr>
            </a:lstStyle>
            <a:p>
              <a:pPr/>
              <a:endParaRPr/>
            </a:p>
          </p:txBody>
        </p:sp>
        <p:sp>
          <p:nvSpPr>
            <p:cNvPr id="16" name="object 5">
              <a:extLst>
                <a:ext uri="{FF2B5EF4-FFF2-40B4-BE49-F238E27FC236}">
                  <a16:creationId xmlns:a16="http://schemas.microsoft.com/office/drawing/2014/main" id="{04610C7E-10FB-43EC-987C-D8ED7798A232}"/>
                </a:ext>
              </a:extLst>
            </p:cNvPr>
            <p:cNvSpPr/>
            <p:nvPr/>
          </p:nvSpPr>
          <p:spPr>
            <a:xfrm>
              <a:off x="152400" y="4953000"/>
              <a:ext cx="1828800" cy="916940"/>
            </a:xfrm>
            <a:custGeom>
              <a:rect l="l" t="t" r="r" b="b"/>
              <a:pathLst>
                <a:path w="1828800" h="916939">
                  <a:moveTo>
                    <a:pt x="0" y="0"/>
                  </a:moveTo>
                  <a:lnTo>
                    <a:pt x="1828800" y="0"/>
                  </a:lnTo>
                  <a:lnTo>
                    <a:pt x="1828800" y="916940"/>
                  </a:lnTo>
                  <a:lnTo>
                    <a:pt x="0" y="916940"/>
                  </a:lnTo>
                  <a:lnTo>
                    <a:pt x="0" y="0"/>
                  </a:lnTo>
                  <a:close/>
                </a:path>
                <a:path w="1828800" h="916939">
                  <a:moveTo>
                    <a:pt x="0" y="0"/>
                  </a:moveTo>
                  <a:lnTo>
                    <a:pt x="0" y="0"/>
                  </a:lnTo>
                </a:path>
                <a:path w="1828800" h="916939">
                  <a:moveTo>
                    <a:pt x="1828800" y="916940"/>
                  </a:moveTo>
                  <a:lnTo>
                    <a:pt x="1828800" y="916940"/>
                  </a:lnTo>
                </a:path>
              </a:pathLst>
            </a:custGeom>
            <a:ln w="9344">
              <a:solidFill>
                <a:srgbClr val="0000CC"/>
              </a:solidFill>
            </a:ln>
          </p:spPr>
          <p:txBody>
            <a:bodyPr wrap="square" lIns="0" tIns="0" rIns="0" bIns="0" rtlCol="0"/>
            <a:lstStyle>
              <a:defPPr>
                <a:defRPr lang="en-US"/>
              </a:defPPr>
            </a:lstStyle>
            <a:p>
              <a:pPr/>
              <a:endParaRPr/>
            </a:p>
          </p:txBody>
        </p:sp>
      </p:grpSp>
    </p:spTree>
    <p:extLst>
      <p:ext uri="{BB962C8B-B14F-4D97-AF65-F5344CB8AC3E}">
        <p14:creationId xmlns:p14="http://schemas.microsoft.com/office/powerpoint/2010/main" val="19103802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2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Picture 2" descr="http://osr507doc.sco.com/en/OSAdminG/graphics/pregion.gif">
            <a:extLst>
              <a:ext uri="{FF2B5EF4-FFF2-40B4-BE49-F238E27FC236}">
                <a16:creationId xmlns:a16="http://schemas.microsoft.com/office/drawing/2014/main" id="{41F8061B-FA4D-42D9-9693-9A661E7C446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23273" y="959309"/>
            <a:ext cx="6938084" cy="5124290"/>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Methods Review</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512989" y="1382175"/>
            <a:ext cx="11166021" cy="5170646"/>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solidFill>
                  <a:schemeClr val="bg1">
                    <a:lumMod val="75000"/>
                  </a:schemeClr>
                </a:solidFill>
              </a:rPr>
              <a:t>Uni programming</a:t>
            </a:r>
          </a:p>
          <a:p>
            <a:pPr marL="342900" indent="-342900">
              <a:spcBef>
                <a:spcPts val="600"/>
              </a:spcBef>
              <a:spcAft>
                <a:spcPts val="600"/>
              </a:spcAft>
              <a:buFont typeface="Arial" pitchFamily="34" charset="0"/>
              <a:buChar char="•"/>
            </a:pPr>
            <a:r>
              <a:rPr lang="en-US" sz="2400">
                <a:solidFill>
                  <a:schemeClr val="bg1">
                    <a:lumMod val="75000"/>
                  </a:schemeClr>
                </a:solidFill>
              </a:rPr>
              <a:t>Multi Programming</a:t>
            </a:r>
          </a:p>
          <a:p>
            <a:pPr marL="342900" indent="-342900">
              <a:spcBef>
                <a:spcPts val="600"/>
              </a:spcBef>
              <a:spcAft>
                <a:spcPts val="600"/>
              </a:spcAft>
              <a:buFont typeface="Arial" pitchFamily="34" charset="0"/>
              <a:buChar char="•"/>
            </a:pPr>
            <a:r>
              <a:rPr lang="en-US" sz="2400">
                <a:solidFill>
                  <a:schemeClr val="bg1">
                    <a:lumMod val="75000"/>
                  </a:schemeClr>
                </a:solidFill>
              </a:rPr>
              <a:t>Swapping</a:t>
            </a:r>
          </a:p>
          <a:p>
            <a:pPr marL="342900" indent="-342900">
              <a:spcBef>
                <a:spcPts val="600"/>
              </a:spcBef>
              <a:spcAft>
                <a:spcPts val="600"/>
              </a:spcAft>
              <a:buFont typeface="Arial" pitchFamily="34" charset="0"/>
              <a:buChar char="•"/>
            </a:pPr>
            <a:r>
              <a:rPr lang="en-US" sz="2400">
                <a:solidFill>
                  <a:schemeClr val="bg1">
                    <a:lumMod val="75000"/>
                  </a:schemeClr>
                </a:solidFill>
              </a:rPr>
              <a:t>Segmentation</a:t>
            </a:r>
          </a:p>
          <a:p>
            <a:pPr marL="342900" indent="-342900">
              <a:spcBef>
                <a:spcPts val="600"/>
              </a:spcBef>
              <a:spcAft>
                <a:spcPts val="600"/>
              </a:spcAft>
              <a:buFont typeface="Arial" pitchFamily="34" charset="0"/>
              <a:buChar char="•"/>
            </a:pPr>
            <a:r>
              <a:rPr lang="en-US" sz="2400">
                <a:solidFill>
                  <a:schemeClr val="bg1">
                    <a:lumMod val="75000"/>
                  </a:schemeClr>
                </a:solidFill>
              </a:rPr>
              <a:t>Paging</a:t>
            </a:r>
          </a:p>
          <a:p>
            <a:pPr marL="342900" indent="-342900">
              <a:spcBef>
                <a:spcPts val="600"/>
              </a:spcBef>
              <a:spcAft>
                <a:spcPts val="600"/>
              </a:spcAft>
              <a:buFont typeface="Arial" pitchFamily="34" charset="0"/>
              <a:buChar char="•"/>
            </a:pPr>
            <a:r>
              <a:rPr lang="en-US" sz="2400">
                <a:solidFill>
                  <a:schemeClr val="bg1">
                    <a:lumMod val="75000"/>
                  </a:schemeClr>
                </a:solidFill>
              </a:rPr>
              <a:t>Hierarchical Paging</a:t>
            </a:r>
          </a:p>
          <a:p>
            <a:pPr marL="342900" indent="-342900">
              <a:spcBef>
                <a:spcPts val="600"/>
              </a:spcBef>
              <a:spcAft>
                <a:spcPts val="600"/>
              </a:spcAft>
              <a:buFont typeface="Arial" pitchFamily="34" charset="0"/>
              <a:buChar char="•"/>
            </a:pPr>
            <a:r>
              <a:rPr lang="en-US" sz="2400">
                <a:solidFill>
                  <a:schemeClr val="bg1">
                    <a:lumMod val="75000"/>
                  </a:schemeClr>
                </a:solidFill>
              </a:rPr>
              <a:t>Demand Paging</a:t>
            </a:r>
          </a:p>
          <a:p>
            <a:pPr marL="342900" indent="-342900">
              <a:spcBef>
                <a:spcPts val="600"/>
              </a:spcBef>
              <a:spcAft>
                <a:spcPts val="600"/>
              </a:spcAft>
              <a:buFont typeface="Arial" pitchFamily="34" charset="0"/>
              <a:buChar char="•"/>
            </a:pPr>
            <a:r>
              <a:rPr lang="en-US" sz="2400">
                <a:solidFill>
                  <a:schemeClr val="bg1">
                    <a:lumMod val="75000"/>
                  </a:schemeClr>
                </a:solidFill>
              </a:rPr>
              <a:t>Segmentation + Paging</a:t>
            </a:r>
          </a:p>
          <a:p>
            <a:pPr marL="342900" indent="-342900">
              <a:spcBef>
                <a:spcPts val="600"/>
              </a:spcBef>
              <a:spcAft>
                <a:spcPts val="600"/>
              </a:spcAft>
              <a:buFont typeface="Arial" pitchFamily="34" charset="0"/>
              <a:buChar char="•"/>
            </a:pPr>
            <a:r>
              <a:rPr lang="en-US" sz="2400"/>
              <a:t>Regions + Paging</a:t>
            </a:r>
          </a:p>
          <a:p>
            <a:pPr marL="342900" indent="-342900">
              <a:spcBef>
                <a:spcPts val="600"/>
              </a:spcBef>
              <a:spcAft>
                <a:spcPts val="600"/>
              </a:spcAft>
              <a:buFont typeface="Arial" pitchFamily="34" charset="0"/>
              <a:buChar char="•"/>
            </a:pPr>
            <a:r>
              <a:rPr lang="en-US" sz="2400">
                <a:solidFill>
                  <a:schemeClr val="bg1">
                    <a:lumMod val="75000"/>
                  </a:schemeClr>
                </a:solidFill>
              </a:rPr>
              <a:t>TLB</a:t>
            </a:r>
          </a:p>
        </p:txBody>
      </p:sp>
    </p:spTree>
    <p:extLst>
      <p:ext uri="{BB962C8B-B14F-4D97-AF65-F5344CB8AC3E}">
        <p14:creationId xmlns:p14="http://schemas.microsoft.com/office/powerpoint/2010/main" val="20957640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2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Methods Review</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512989" y="1382175"/>
            <a:ext cx="11166021" cy="5170646"/>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solidFill>
                  <a:schemeClr val="bg1">
                    <a:lumMod val="75000"/>
                  </a:schemeClr>
                </a:solidFill>
              </a:rPr>
              <a:t>Uni programming</a:t>
            </a:r>
          </a:p>
          <a:p>
            <a:pPr marL="342900" indent="-342900">
              <a:spcBef>
                <a:spcPts val="600"/>
              </a:spcBef>
              <a:spcAft>
                <a:spcPts val="600"/>
              </a:spcAft>
              <a:buFont typeface="Arial" pitchFamily="34" charset="0"/>
              <a:buChar char="•"/>
            </a:pPr>
            <a:r>
              <a:rPr lang="en-US" sz="2400">
                <a:solidFill>
                  <a:schemeClr val="bg1">
                    <a:lumMod val="75000"/>
                  </a:schemeClr>
                </a:solidFill>
              </a:rPr>
              <a:t>Multi Programming</a:t>
            </a:r>
          </a:p>
          <a:p>
            <a:pPr marL="342900" indent="-342900">
              <a:spcBef>
                <a:spcPts val="600"/>
              </a:spcBef>
              <a:spcAft>
                <a:spcPts val="600"/>
              </a:spcAft>
              <a:buFont typeface="Arial" pitchFamily="34" charset="0"/>
              <a:buChar char="•"/>
            </a:pPr>
            <a:r>
              <a:rPr lang="en-US" sz="2400">
                <a:solidFill>
                  <a:schemeClr val="bg1">
                    <a:lumMod val="75000"/>
                  </a:schemeClr>
                </a:solidFill>
              </a:rPr>
              <a:t>Swapping</a:t>
            </a:r>
          </a:p>
          <a:p>
            <a:pPr marL="342900" indent="-342900">
              <a:spcBef>
                <a:spcPts val="600"/>
              </a:spcBef>
              <a:spcAft>
                <a:spcPts val="600"/>
              </a:spcAft>
              <a:buFont typeface="Arial" pitchFamily="34" charset="0"/>
              <a:buChar char="•"/>
            </a:pPr>
            <a:r>
              <a:rPr lang="en-US" sz="2400">
                <a:solidFill>
                  <a:schemeClr val="bg1">
                    <a:lumMod val="75000"/>
                  </a:schemeClr>
                </a:solidFill>
              </a:rPr>
              <a:t>Segmentation</a:t>
            </a:r>
          </a:p>
          <a:p>
            <a:pPr marL="342900" indent="-342900">
              <a:spcBef>
                <a:spcPts val="600"/>
              </a:spcBef>
              <a:spcAft>
                <a:spcPts val="600"/>
              </a:spcAft>
              <a:buFont typeface="Arial" pitchFamily="34" charset="0"/>
              <a:buChar char="•"/>
            </a:pPr>
            <a:r>
              <a:rPr lang="en-US" sz="2400">
                <a:solidFill>
                  <a:schemeClr val="bg1">
                    <a:lumMod val="75000"/>
                  </a:schemeClr>
                </a:solidFill>
              </a:rPr>
              <a:t>Paging</a:t>
            </a:r>
          </a:p>
          <a:p>
            <a:pPr marL="342900" indent="-342900">
              <a:spcBef>
                <a:spcPts val="600"/>
              </a:spcBef>
              <a:spcAft>
                <a:spcPts val="600"/>
              </a:spcAft>
              <a:buFont typeface="Arial" pitchFamily="34" charset="0"/>
              <a:buChar char="•"/>
            </a:pPr>
            <a:r>
              <a:rPr lang="en-US" sz="2400">
                <a:solidFill>
                  <a:schemeClr val="bg1">
                    <a:lumMod val="75000"/>
                  </a:schemeClr>
                </a:solidFill>
              </a:rPr>
              <a:t>Hierarchical Paging</a:t>
            </a:r>
          </a:p>
          <a:p>
            <a:pPr marL="342900" indent="-342900">
              <a:spcBef>
                <a:spcPts val="600"/>
              </a:spcBef>
              <a:spcAft>
                <a:spcPts val="600"/>
              </a:spcAft>
              <a:buFont typeface="Arial" pitchFamily="34" charset="0"/>
              <a:buChar char="•"/>
            </a:pPr>
            <a:r>
              <a:rPr lang="en-US" sz="2400">
                <a:solidFill>
                  <a:schemeClr val="bg1">
                    <a:lumMod val="75000"/>
                  </a:schemeClr>
                </a:solidFill>
              </a:rPr>
              <a:t>Demand Paging</a:t>
            </a:r>
          </a:p>
          <a:p>
            <a:pPr marL="342900" indent="-342900">
              <a:spcBef>
                <a:spcPts val="600"/>
              </a:spcBef>
              <a:spcAft>
                <a:spcPts val="600"/>
              </a:spcAft>
              <a:buFont typeface="Arial" pitchFamily="34" charset="0"/>
              <a:buChar char="•"/>
            </a:pPr>
            <a:r>
              <a:rPr lang="en-US" sz="2400">
                <a:solidFill>
                  <a:schemeClr val="bg1">
                    <a:lumMod val="75000"/>
                  </a:schemeClr>
                </a:solidFill>
              </a:rPr>
              <a:t>Segmentation + Paging</a:t>
            </a:r>
          </a:p>
          <a:p>
            <a:pPr marL="342900" indent="-342900">
              <a:spcBef>
                <a:spcPts val="600"/>
              </a:spcBef>
              <a:spcAft>
                <a:spcPts val="600"/>
              </a:spcAft>
              <a:buFont typeface="Arial" pitchFamily="34" charset="0"/>
              <a:buChar char="•"/>
            </a:pPr>
            <a:r>
              <a:rPr lang="en-US" sz="2400">
                <a:solidFill>
                  <a:schemeClr val="bg1">
                    <a:lumMod val="75000"/>
                  </a:schemeClr>
                </a:solidFill>
              </a:rPr>
              <a:t>Regions + Paging</a:t>
            </a:r>
          </a:p>
          <a:p>
            <a:pPr marL="342900" indent="-342900">
              <a:spcBef>
                <a:spcPts val="600"/>
              </a:spcBef>
              <a:spcAft>
                <a:spcPts val="600"/>
              </a:spcAft>
              <a:buFont typeface="Arial" pitchFamily="34" charset="0"/>
              <a:buChar char="•"/>
            </a:pPr>
            <a:r>
              <a:rPr lang="en-US" sz="2400"/>
              <a:t>TLB</a:t>
            </a:r>
          </a:p>
        </p:txBody>
      </p:sp>
      <p:pic>
        <p:nvPicPr>
          <p:cNvPr id="3" name="Picture 5">
            <a:extLst>
              <a:ext uri="{FF2B5EF4-FFF2-40B4-BE49-F238E27FC236}">
                <a16:creationId xmlns:a16="http://schemas.microsoft.com/office/drawing/2014/main" id="{F0CC702B-E42E-4FBF-80C9-83CFBCB5945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84656" y="880585"/>
            <a:ext cx="6632634" cy="501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26030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2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 name="Rectangle 10">
            <a:extLst>
              <a:ext uri="{FF2B5EF4-FFF2-40B4-BE49-F238E27FC236}">
                <a16:creationId xmlns:a16="http://schemas.microsoft.com/office/drawing/2014/main" id="{0E309118-9194-4F8F-97C8-FD164DB1AF4D}"/>
              </a:ext>
            </a:extLst>
          </p:cNvPr>
          <p:cNvSpPr/>
          <p:nvPr/>
        </p:nvSpPr>
        <p:spPr>
          <a:xfrm>
            <a:off x="670651" y="2686280"/>
            <a:ext cx="10850697"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5" name="Title 4">
            <a:extLst>
              <a:ext uri="{FF2B5EF4-FFF2-40B4-BE49-F238E27FC236}">
                <a16:creationId xmlns:a16="http://schemas.microsoft.com/office/drawing/2014/main" id="{5F143494-C438-4F85-8563-F756FD09FA89}"/>
              </a:ext>
            </a:extLst>
          </p:cNvPr>
          <p:cNvSpPr>
            <a:spLocks noGrp="1"/>
          </p:cNvSpPr>
          <p:nvPr>
            <p:ph type="title"/>
          </p:nvPr>
        </p:nvSpPr>
        <p:spPr>
          <a:xfrm>
            <a:off x="670650" y="2767586"/>
            <a:ext cx="10850697" cy="1325563"/>
          </a:xfrm>
        </p:spPr>
        <p:txBody>
          <a:bodyPr>
            <a:normAutofit/>
          </a:bodyPr>
          <a:lstStyle>
            <a:defPPr/>
          </a:lstStyle>
          <a:p>
            <a:pPr algn="ctr"/>
            <a:r>
              <a:rPr lang="en-US" sz="5400" b="1" spc="50">
                <a:ln w="0"/>
                <a:solidFill>
                  <a:schemeClr val="bg1"/>
                </a:solidFill>
                <a:effectLst>
                  <a:innerShdw blurRad="63500" dist="50800" dir="13500000">
                    <a:srgbClr val="000000">
                      <a:alpha val="50000"/>
                    </a:srgbClr>
                  </a:innerShdw>
                </a:effectLst>
                <a:latin typeface="+mn-lt"/>
              </a:rPr>
              <a:t>XV6 Memory Management Method</a:t>
            </a:r>
            <a:endParaRPr lang="en-IN" b="1" spc="50">
              <a:ln w="0"/>
              <a:solidFill>
                <a:schemeClr val="bg1"/>
              </a:solidFill>
              <a:effectLst>
                <a:innerShdw blurRad="63500" dist="50800" dir="13500000">
                  <a:srgbClr val="000000">
                    <a:alpha val="50000"/>
                  </a:srgbClr>
                </a:innerShdw>
              </a:effectLst>
              <a:latin typeface="+mn-lt"/>
            </a:endParaRPr>
          </a:p>
        </p:txBody>
      </p:sp>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0" y="6739549"/>
            <a:ext cx="10634098"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151C5FAD-B59B-440E-88F5-E5C427292DCE}"/>
              </a:ext>
            </a:extLst>
          </p:cNvPr>
          <p:cNvSpPr/>
          <p:nvPr/>
        </p:nvSpPr>
        <p:spPr>
          <a:xfrm>
            <a:off x="1"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98EC019E-BEB9-49A1-B463-36249D33CCA8}"/>
              </a:ext>
            </a:extLst>
          </p:cNvPr>
          <p:cNvSpPr/>
          <p:nvPr/>
        </p:nvSpPr>
        <p:spPr>
          <a:xfrm>
            <a:off x="11788048"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Tree>
    <p:extLst>
      <p:ext uri="{BB962C8B-B14F-4D97-AF65-F5344CB8AC3E}">
        <p14:creationId xmlns:p14="http://schemas.microsoft.com/office/powerpoint/2010/main" val="2486272353"/>
      </p:ext>
    </p:extLst>
  </p:cSld>
  <p:clrMapOvr>
    <a:masterClrMapping/>
  </p:clrMapOvr>
  <p:transition/>
  <p:timing/>
</p:sld>
</file>

<file path=ppt/slides/slide22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7" name="Rectangle 46">
            <a:extLst>
              <a:ext uri="{FF2B5EF4-FFF2-40B4-BE49-F238E27FC236}">
                <a16:creationId xmlns:a16="http://schemas.microsoft.com/office/drawing/2014/main" id="{155F7920-28F4-48E6-81BC-48EDF169C327}"/>
              </a:ext>
            </a:extLst>
          </p:cNvPr>
          <p:cNvSpPr/>
          <p:nvPr/>
        </p:nvSpPr>
        <p:spPr>
          <a:xfrm>
            <a:off x="295253" y="434414"/>
            <a:ext cx="9833485" cy="769441"/>
          </a:xfrm>
          <a:prstGeom prst="rect">
            <a:avLst/>
          </a:prstGeom>
        </p:spPr>
        <p:txBody>
          <a:bodyPr wrap="square">
            <a:spAutoFit/>
          </a:bodyPr>
          <a:lstStyle>
            <a:defPPr>
              <a:defRPr lang="en-US"/>
            </a:defPPr>
          </a:lstStyle>
          <a:p>
            <a:pPr/>
            <a:r>
              <a:rPr lang="en-US" sz="4400" b="1">
                <a:effectLst>
                  <a:outerShdw blurRad="38100" dist="38100" dir="2700000" algn="tl">
                    <a:srgbClr val="000000">
                      <a:alpha val="43137"/>
                    </a:srgbClr>
                  </a:outerShdw>
                </a:effectLst>
              </a:rPr>
              <a:t>XV6 Method</a:t>
            </a:r>
          </a:p>
        </p:txBody>
      </p:sp>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F637BF83-7EB9-4FCB-A55C-6DA2F548125B}"/>
              </a:ext>
            </a:extLst>
          </p:cNvPr>
          <p:cNvSpPr txBox="1"/>
          <p:nvPr/>
        </p:nvSpPr>
        <p:spPr>
          <a:xfrm>
            <a:off x="512989" y="1382175"/>
            <a:ext cx="11166021" cy="984885"/>
          </a:xfrm>
          <a:prstGeom prst="rect">
            <a:avLst/>
          </a:prstGeom>
          <a:noFill/>
        </p:spPr>
        <p:txBody>
          <a:bodyPr wrap="square">
            <a:spAutoFit/>
          </a:bodyPr>
          <a:lstStyle>
            <a:defPPr>
              <a:defRPr lang="en-US"/>
            </a:defPPr>
          </a:lstStyle>
          <a:p>
            <a:pPr marL="342900" indent="-342900">
              <a:spcBef>
                <a:spcPts val="600"/>
              </a:spcBef>
              <a:spcAft>
                <a:spcPts val="600"/>
              </a:spcAft>
              <a:buFont typeface="Arial" pitchFamily="34" charset="0"/>
              <a:buChar char="•"/>
            </a:pPr>
            <a:r>
              <a:rPr lang="en-US" sz="2400"/>
              <a:t>XV6 Loads the process which will be in Regions</a:t>
            </a:r>
          </a:p>
          <a:p>
            <a:pPr marL="342900" indent="-342900">
              <a:spcBef>
                <a:spcPts val="600"/>
              </a:spcBef>
              <a:spcAft>
                <a:spcPts val="600"/>
              </a:spcAft>
              <a:buFont typeface="Arial" pitchFamily="34" charset="0"/>
              <a:buChar char="•"/>
            </a:pPr>
            <a:r>
              <a:rPr lang="en-US" sz="2400"/>
              <a:t>Uses Hierarchical Paging</a:t>
            </a:r>
          </a:p>
        </p:txBody>
      </p:sp>
    </p:spTree>
    <p:extLst>
      <p:ext uri="{BB962C8B-B14F-4D97-AF65-F5344CB8AC3E}">
        <p14:creationId xmlns:p14="http://schemas.microsoft.com/office/powerpoint/2010/main" val="20831594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6" name="Picture 5">
            <a:extLst>
              <a:ext uri="{FF2B5EF4-FFF2-40B4-BE49-F238E27FC236}">
                <a16:creationId xmlns:a16="http://schemas.microsoft.com/office/drawing/2014/main" id="{C7AAD3C3-8724-44DC-B4A0-6D5EA3090FE3}"/>
              </a:ext>
            </a:extLst>
          </p:cNvPr>
          <p:cNvPicPr>
            <a:picLocks noChangeAspect="1"/>
          </p:cNvPicPr>
          <p:nvPr/>
        </p:nvPicPr>
        <p:blipFill>
          <a:blip r:embed="rId3"/>
          <a:srcRect t="18776" r="23683" b="45020"/>
          <a:stretch>
            <a:fillRect/>
          </a:stretch>
        </p:blipFill>
        <p:spPr>
          <a:xfrm>
            <a:off x="0" y="3429000"/>
            <a:ext cx="11923285" cy="3180105"/>
          </a:xfrm>
          <a:prstGeom prst="rect">
            <a:avLst/>
          </a:prstGeom>
        </p:spPr>
      </p:pic>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2" name="TextBox 21">
            <a:extLst>
              <a:ext uri="{FF2B5EF4-FFF2-40B4-BE49-F238E27FC236}">
                <a16:creationId xmlns:a16="http://schemas.microsoft.com/office/drawing/2014/main" id="{12841828-15DB-4D4B-B77D-0BBF8B1FF165}"/>
              </a:ext>
            </a:extLst>
          </p:cNvPr>
          <p:cNvSpPr txBox="1"/>
          <p:nvPr/>
        </p:nvSpPr>
        <p:spPr>
          <a:xfrm>
            <a:off x="1092200" y="5168115"/>
            <a:ext cx="6161314" cy="369332"/>
          </a:xfrm>
          <a:prstGeom prst="rect">
            <a:avLst/>
          </a:prstGeom>
          <a:noFill/>
        </p:spPr>
        <p:txBody>
          <a:bodyPr wrap="square">
            <a:spAutoFit/>
          </a:bodyPr>
          <a:lstStyle>
            <a:defPPr>
              <a:defRPr lang="en-US"/>
            </a:defPPr>
          </a:lstStyle>
          <a:p>
            <a:pPr/>
            <a:endParaRPr lang="en-US"/>
          </a:p>
        </p:txBody>
      </p:sp>
      <p:sp>
        <p:nvSpPr>
          <p:cNvPr id="16" name="object 2">
            <a:extLst>
              <a:ext uri="{FF2B5EF4-FFF2-40B4-BE49-F238E27FC236}">
                <a16:creationId xmlns:a16="http://schemas.microsoft.com/office/drawing/2014/main" id="{A732C310-A95B-456D-9F08-0F9F490A428A}"/>
              </a:ext>
            </a:extLst>
          </p:cNvPr>
          <p:cNvSpPr txBox="1">
            <a:spLocks noGrp="1"/>
          </p:cNvSpPr>
          <p:nvPr>
            <p:ph type="title"/>
          </p:nvPr>
        </p:nvSpPr>
        <p:spPr>
          <a:xfrm>
            <a:off x="219204" y="196843"/>
            <a:ext cx="10688479" cy="689932"/>
          </a:xfrm>
          <a:prstGeom prst="rect">
            <a:avLst/>
          </a:prstGeom>
        </p:spPr>
        <p:txBody>
          <a:bodyPr vert="horz" wrap="square" lIns="0" tIns="12700" rIns="0" bIns="0" rtlCol="0">
            <a:spAutoFit/>
          </a:bodyPr>
          <a:lstStyle>
            <a:defPPr/>
          </a:lstStyle>
          <a:p>
            <a:pPr marL="12700">
              <a:lnSpc>
                <a:spcPct val="100000"/>
              </a:lnSpc>
              <a:spcBef>
                <a:spcPts val="100"/>
              </a:spcBef>
              <a:tabLst>
                <a:tab pos="2496820"/>
              </a:tabLst>
            </a:pPr>
            <a:r>
              <a:rPr lang="en-US" b="1" spc="-5">
                <a:effectLst>
                  <a:outerShdw blurRad="38100" dist="38100" dir="2700000" algn="tl">
                    <a:srgbClr val="000000">
                      <a:alpha val="43137"/>
                    </a:srgbClr>
                  </a:outerShdw>
                </a:effectLst>
              </a:rPr>
              <a:t>XV6 – bootmain.c</a:t>
            </a:r>
            <a:endParaRPr b="1" spc="-5">
              <a:effectLst>
                <a:outerShdw blurRad="38100" dist="38100" dir="2700000" algn="tl">
                  <a:srgbClr val="000000">
                    <a:alpha val="43137"/>
                  </a:srgbClr>
                </a:outerShdw>
              </a:effectLst>
            </a:endParaRPr>
          </a:p>
        </p:txBody>
      </p:sp>
      <p:pic>
        <p:nvPicPr>
          <p:cNvPr id="17" name="Picture 2">
            <a:extLst>
              <a:ext uri="{FF2B5EF4-FFF2-40B4-BE49-F238E27FC236}">
                <a16:creationId xmlns:a16="http://schemas.microsoft.com/office/drawing/2014/main" id="{AB3F1435-3E1E-4361-9FFA-DF446040117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81321" y="860146"/>
            <a:ext cx="6208049" cy="50930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9101B11-AB42-4335-86A4-8DA8DFCA098B}"/>
              </a:ext>
            </a:extLst>
          </p:cNvPr>
          <p:cNvSpPr txBox="1"/>
          <p:nvPr/>
        </p:nvSpPr>
        <p:spPr>
          <a:xfrm>
            <a:off x="228415" y="1497163"/>
            <a:ext cx="6160956" cy="1631216"/>
          </a:xfrm>
          <a:prstGeom prst="rect">
            <a:avLst/>
          </a:prstGeom>
          <a:noFill/>
        </p:spPr>
        <p:txBody>
          <a:bodyPr wrap="square">
            <a:spAutoFit/>
          </a:bodyPr>
          <a:lstStyle>
            <a:defPPr>
              <a:defRPr lang="en-US"/>
            </a:defPPr>
          </a:lstStyle>
          <a:p>
            <a:pPr/>
            <a:r>
              <a:rPr lang="en-IN" sz="2000" b="1" i="0">
                <a:solidFill>
                  <a:srgbClr val="000000"/>
                </a:solidFill>
                <a:effectLst/>
              </a:rPr>
              <a:t>Kernel will be in ELF (Executable and Linkable Format)</a:t>
            </a:r>
          </a:p>
          <a:p>
            <a:pPr marL="285750" indent="-285750">
              <a:buFont typeface="Arial" pitchFamily="34" charset="0"/>
              <a:buChar char="•"/>
            </a:pPr>
            <a:r>
              <a:rPr lang="en-IN" sz="2000" b="0" i="0">
                <a:solidFill>
                  <a:srgbClr val="000000"/>
                </a:solidFill>
                <a:effectLst/>
              </a:rPr>
              <a:t>The ELF header contains all of the relevant information required to load an ELF executable</a:t>
            </a:r>
          </a:p>
          <a:p>
            <a:pPr marL="285750" indent="-285750">
              <a:buFont typeface="Arial" pitchFamily="34" charset="0"/>
              <a:buChar char="•"/>
            </a:pPr>
            <a:r>
              <a:rPr lang="en-IN" sz="2000" b="0" i="0">
                <a:solidFill>
                  <a:srgbClr val="000000"/>
                </a:solidFill>
                <a:effectLst/>
              </a:rPr>
              <a:t> Read the ELF Header located at the very beginning.</a:t>
            </a:r>
          </a:p>
          <a:p>
            <a:pPr marL="285750" indent="-285750">
              <a:buFont typeface="Arial" pitchFamily="34" charset="0"/>
              <a:buChar char="•"/>
            </a:pPr>
            <a:endParaRPr lang="en-IN" sz="2000">
              <a:solidFill>
                <a:srgbClr val="000000"/>
              </a:solidFill>
            </a:endParaRPr>
          </a:p>
        </p:txBody>
      </p:sp>
      <p:sp>
        <p:nvSpPr>
          <p:cNvPr id="20" name="TextBox 19">
            <a:extLst>
              <a:ext uri="{FF2B5EF4-FFF2-40B4-BE49-F238E27FC236}">
                <a16:creationId xmlns:a16="http://schemas.microsoft.com/office/drawing/2014/main" id="{919DA3EF-77AD-4543-B624-E363CD2FF085}"/>
              </a:ext>
            </a:extLst>
          </p:cNvPr>
          <p:cNvSpPr txBox="1"/>
          <p:nvPr/>
        </p:nvSpPr>
        <p:spPr>
          <a:xfrm>
            <a:off x="9517413" y="111671"/>
            <a:ext cx="2329392" cy="3416320"/>
          </a:xfrm>
          <a:prstGeom prst="rect">
            <a:avLst/>
          </a:prstGeom>
          <a:noFill/>
        </p:spPr>
        <p:txBody>
          <a:bodyPr wrap="square">
            <a:spAutoFit/>
          </a:bodyPr>
          <a:lstStyle>
            <a:defPPr>
              <a:defRPr lang="en-US"/>
            </a:defPPr>
          </a:lstStyle>
          <a:p>
            <a:pPr/>
            <a:r>
              <a:rPr lang="en-US" sz="1200"/>
              <a:t>0905 struct elfhdr {</a:t>
            </a:r>
          </a:p>
          <a:p>
            <a:pPr/>
            <a:r>
              <a:rPr lang="en-US" sz="1200"/>
              <a:t>0906 </a:t>
            </a:r>
            <a:r>
              <a:rPr lang="en-US" sz="1600" b="1" err="1"/>
              <a:t>uint magic;</a:t>
            </a:r>
            <a:r>
              <a:rPr lang="en-US" sz="1200"/>
              <a:t> </a:t>
            </a:r>
          </a:p>
          <a:p>
            <a:pPr/>
            <a:r>
              <a:rPr lang="en-US" sz="1200"/>
              <a:t>0907 uchar elf[12];</a:t>
            </a:r>
          </a:p>
          <a:p>
            <a:pPr/>
            <a:r>
              <a:rPr lang="en-US" sz="1200"/>
              <a:t>0908 ushort type;</a:t>
            </a:r>
          </a:p>
          <a:p>
            <a:pPr/>
            <a:r>
              <a:rPr lang="en-US" sz="1200"/>
              <a:t>0909 ushort machine;</a:t>
            </a:r>
          </a:p>
          <a:p>
            <a:pPr/>
            <a:r>
              <a:rPr lang="en-US" sz="1200"/>
              <a:t>0910 uint version;</a:t>
            </a:r>
          </a:p>
          <a:p>
            <a:pPr/>
            <a:r>
              <a:rPr lang="en-US" sz="1200"/>
              <a:t>0911 uint entry;</a:t>
            </a:r>
          </a:p>
          <a:p>
            <a:pPr/>
            <a:r>
              <a:rPr lang="en-US" sz="1200"/>
              <a:t>0912 </a:t>
            </a:r>
            <a:r>
              <a:rPr lang="en-US" sz="1600" b="1" err="1"/>
              <a:t>uint phoff;</a:t>
            </a:r>
            <a:endParaRPr lang="en-US" sz="1200" b="1"/>
          </a:p>
          <a:p>
            <a:pPr/>
            <a:r>
              <a:rPr lang="en-US" sz="1200"/>
              <a:t>0913 uint shoff;</a:t>
            </a:r>
          </a:p>
          <a:p>
            <a:pPr/>
            <a:r>
              <a:rPr lang="en-US" sz="1200"/>
              <a:t>0914 uint flags;</a:t>
            </a:r>
          </a:p>
          <a:p>
            <a:pPr/>
            <a:r>
              <a:rPr lang="en-US" sz="1200"/>
              <a:t>0915 ushort ehsize;</a:t>
            </a:r>
          </a:p>
          <a:p>
            <a:pPr/>
            <a:r>
              <a:rPr lang="en-US" sz="1200"/>
              <a:t>0916 ushort phentsize;</a:t>
            </a:r>
          </a:p>
          <a:p>
            <a:pPr/>
            <a:r>
              <a:rPr lang="en-US" sz="1200"/>
              <a:t>0917 </a:t>
            </a:r>
            <a:r>
              <a:rPr lang="en-US" sz="1600" b="1" err="1"/>
              <a:t>ushort phnum</a:t>
            </a:r>
            <a:r>
              <a:rPr lang="en-US" sz="1200"/>
              <a:t>;</a:t>
            </a:r>
          </a:p>
          <a:p>
            <a:pPr/>
            <a:r>
              <a:rPr lang="en-US" sz="1200"/>
              <a:t>0918 ushort shentsize;</a:t>
            </a:r>
          </a:p>
          <a:p>
            <a:pPr/>
            <a:r>
              <a:rPr lang="en-US" sz="1200"/>
              <a:t>0919 ushort shnum;</a:t>
            </a:r>
          </a:p>
          <a:p>
            <a:pPr/>
            <a:r>
              <a:rPr lang="en-US" sz="1200"/>
              <a:t>0920 ushort shstrndx;</a:t>
            </a:r>
          </a:p>
          <a:p>
            <a:pPr/>
            <a:r>
              <a:rPr lang="en-US" sz="1200"/>
              <a:t>0921 };</a:t>
            </a:r>
          </a:p>
        </p:txBody>
      </p:sp>
      <p:sp>
        <p:nvSpPr>
          <p:cNvPr id="23" name="TextBox 22">
            <a:extLst>
              <a:ext uri="{FF2B5EF4-FFF2-40B4-BE49-F238E27FC236}">
                <a16:creationId xmlns:a16="http://schemas.microsoft.com/office/drawing/2014/main" id="{200D23DF-E9E5-4081-8922-5958DD5D6AC7}"/>
              </a:ext>
            </a:extLst>
          </p:cNvPr>
          <p:cNvSpPr txBox="1"/>
          <p:nvPr/>
        </p:nvSpPr>
        <p:spPr>
          <a:xfrm>
            <a:off x="6525224" y="292382"/>
            <a:ext cx="2589648" cy="2862322"/>
          </a:xfrm>
          <a:prstGeom prst="rect">
            <a:avLst/>
          </a:prstGeom>
          <a:noFill/>
        </p:spPr>
        <p:txBody>
          <a:bodyPr wrap="square">
            <a:spAutoFit/>
          </a:bodyPr>
          <a:lstStyle>
            <a:defPPr>
              <a:defRPr lang="en-US"/>
            </a:defPPr>
          </a:lstStyle>
          <a:p>
            <a:pPr/>
            <a:r>
              <a:rPr lang="en-US"/>
              <a:t>0924 struct proghdr {</a:t>
            </a:r>
          </a:p>
          <a:p>
            <a:pPr/>
            <a:r>
              <a:rPr lang="en-US"/>
              <a:t>0925 uint type;</a:t>
            </a:r>
          </a:p>
          <a:p>
            <a:pPr/>
            <a:r>
              <a:rPr lang="en-US"/>
              <a:t>0926 uint off;</a:t>
            </a:r>
          </a:p>
          <a:p>
            <a:pPr/>
            <a:r>
              <a:rPr lang="en-US"/>
              <a:t>0927 uint vaddr;</a:t>
            </a:r>
          </a:p>
          <a:p>
            <a:pPr/>
            <a:r>
              <a:rPr lang="en-US"/>
              <a:t>0928 uint paddr;</a:t>
            </a:r>
          </a:p>
          <a:p>
            <a:pPr/>
            <a:r>
              <a:rPr lang="en-US"/>
              <a:t>0929 uint filesz;</a:t>
            </a:r>
          </a:p>
          <a:p>
            <a:pPr/>
            <a:r>
              <a:rPr lang="en-US"/>
              <a:t>0930 uint memsz;</a:t>
            </a:r>
          </a:p>
          <a:p>
            <a:pPr/>
            <a:r>
              <a:rPr lang="en-US"/>
              <a:t>0931 uint flags;</a:t>
            </a:r>
          </a:p>
          <a:p>
            <a:pPr/>
            <a:r>
              <a:rPr lang="en-US"/>
              <a:t>0932 uint align;</a:t>
            </a:r>
          </a:p>
          <a:p>
            <a:pPr/>
            <a:r>
              <a:rPr lang="en-US"/>
              <a:t>0933 };</a:t>
            </a:r>
          </a:p>
        </p:txBody>
      </p:sp>
    </p:spTree>
    <p:extLst>
      <p:ext uri="{BB962C8B-B14F-4D97-AF65-F5344CB8AC3E}">
        <p14:creationId xmlns:p14="http://schemas.microsoft.com/office/powerpoint/2010/main" val="2538154729"/>
      </p:ext>
    </p:extLst>
  </p:cSld>
  <p:clrMapOvr>
    <a:masterClrMapping/>
  </p:clrMapOvr>
  <p:transition/>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 name="Picture 4">
            <a:extLst>
              <a:ext uri="{FF2B5EF4-FFF2-40B4-BE49-F238E27FC236}">
                <a16:creationId xmlns:a16="http://schemas.microsoft.com/office/drawing/2014/main" id="{B9846EF1-5FC2-4243-826A-353917DE8B72}"/>
              </a:ext>
            </a:extLst>
          </p:cNvPr>
          <p:cNvPicPr>
            <a:picLocks noChangeAspect="1"/>
          </p:cNvPicPr>
          <p:nvPr/>
        </p:nvPicPr>
        <p:blipFill>
          <a:blip r:embed="rId3"/>
          <a:srcRect l="1193" t="14137" r="67747" b="20396"/>
          <a:stretch>
            <a:fillRect/>
          </a:stretch>
        </p:blipFill>
        <p:spPr>
          <a:xfrm>
            <a:off x="6427255" y="53641"/>
            <a:ext cx="5764744" cy="6831505"/>
          </a:xfrm>
          <a:prstGeom prst="rect">
            <a:avLst/>
          </a:prstGeom>
        </p:spPr>
      </p:pic>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object 2">
            <a:extLst>
              <a:ext uri="{FF2B5EF4-FFF2-40B4-BE49-F238E27FC236}">
                <a16:creationId xmlns:a16="http://schemas.microsoft.com/office/drawing/2014/main" id="{2AC54964-8E6B-4E3A-93C9-46165AE9AC92}"/>
              </a:ext>
            </a:extLst>
          </p:cNvPr>
          <p:cNvSpPr txBox="1">
            <a:spLocks noGrp="1"/>
          </p:cNvSpPr>
          <p:nvPr>
            <p:ph type="title"/>
          </p:nvPr>
        </p:nvSpPr>
        <p:spPr>
          <a:xfrm>
            <a:off x="219204" y="196843"/>
            <a:ext cx="10688479" cy="689932"/>
          </a:xfrm>
          <a:prstGeom prst="rect">
            <a:avLst/>
          </a:prstGeom>
        </p:spPr>
        <p:txBody>
          <a:bodyPr vert="horz" wrap="square" lIns="0" tIns="12700" rIns="0" bIns="0" rtlCol="0">
            <a:spAutoFit/>
          </a:bodyPr>
          <a:lstStyle>
            <a:defPPr/>
          </a:lstStyle>
          <a:p>
            <a:pPr marL="12700">
              <a:lnSpc>
                <a:spcPct val="100000"/>
              </a:lnSpc>
              <a:spcBef>
                <a:spcPts val="100"/>
              </a:spcBef>
              <a:tabLst>
                <a:tab pos="2496820"/>
              </a:tabLst>
            </a:pPr>
            <a:r>
              <a:rPr lang="en-US" b="1" spc="-5">
                <a:effectLst>
                  <a:outerShdw blurRad="38100" dist="38100" dir="2700000" algn="tl">
                    <a:srgbClr val="000000">
                      <a:alpha val="43137"/>
                    </a:srgbClr>
                  </a:outerShdw>
                </a:effectLst>
              </a:rPr>
              <a:t>XV6 – bootmain.c</a:t>
            </a:r>
            <a:endParaRPr b="1" spc="-5">
              <a:effectLst>
                <a:outerShdw blurRad="38100" dist="38100" dir="2700000" algn="tl">
                  <a:srgbClr val="000000">
                    <a:alpha val="43137"/>
                  </a:srgbClr>
                </a:outerShdw>
              </a:effectLst>
            </a:endParaRPr>
          </a:p>
        </p:txBody>
      </p:sp>
      <p:pic>
        <p:nvPicPr>
          <p:cNvPr id="2050" name="Picture 2">
            <a:extLst>
              <a:ext uri="{FF2B5EF4-FFF2-40B4-BE49-F238E27FC236}">
                <a16:creationId xmlns:a16="http://schemas.microsoft.com/office/drawing/2014/main" id="{922EA222-59F5-454D-81CE-CDAA7203CAD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81321" y="860146"/>
            <a:ext cx="6208049" cy="50930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12841828-15DB-4D4B-B77D-0BBF8B1FF165}"/>
              </a:ext>
            </a:extLst>
          </p:cNvPr>
          <p:cNvSpPr txBox="1"/>
          <p:nvPr/>
        </p:nvSpPr>
        <p:spPr>
          <a:xfrm>
            <a:off x="1092200" y="5168115"/>
            <a:ext cx="6161314" cy="369332"/>
          </a:xfrm>
          <a:prstGeom prst="rect">
            <a:avLst/>
          </a:prstGeom>
          <a:noFill/>
        </p:spPr>
        <p:txBody>
          <a:bodyPr wrap="square">
            <a:spAutoFit/>
          </a:bodyPr>
          <a:lstStyle>
            <a:defPPr>
              <a:defRPr lang="en-US"/>
            </a:defPPr>
          </a:lstStyle>
          <a:p>
            <a:pPr/>
            <a:endParaRPr lang="en-US"/>
          </a:p>
        </p:txBody>
      </p:sp>
      <p:sp>
        <p:nvSpPr>
          <p:cNvPr id="17" name="TextBox 16">
            <a:extLst>
              <a:ext uri="{FF2B5EF4-FFF2-40B4-BE49-F238E27FC236}">
                <a16:creationId xmlns:a16="http://schemas.microsoft.com/office/drawing/2014/main" id="{795A6920-48A7-41A2-A2B7-505ACA10FBE5}"/>
              </a:ext>
            </a:extLst>
          </p:cNvPr>
          <p:cNvSpPr txBox="1"/>
          <p:nvPr/>
        </p:nvSpPr>
        <p:spPr>
          <a:xfrm>
            <a:off x="199918" y="1689515"/>
            <a:ext cx="6132284" cy="4401205"/>
          </a:xfrm>
          <a:prstGeom prst="rect">
            <a:avLst/>
          </a:prstGeom>
          <a:noFill/>
        </p:spPr>
        <p:txBody>
          <a:bodyPr wrap="square">
            <a:spAutoFit/>
          </a:bodyPr>
          <a:lstStyle>
            <a:defPPr>
              <a:defRPr lang="en-US"/>
            </a:defPPr>
          </a:lstStyle>
          <a:p>
            <a:pPr marL="285750" indent="-285750">
              <a:buFont typeface="Arial" pitchFamily="34" charset="0"/>
              <a:buChar char="•"/>
            </a:pPr>
            <a:r>
              <a:rPr lang="en-IN" sz="2000" b="1" i="0">
                <a:solidFill>
                  <a:srgbClr val="000000"/>
                </a:solidFill>
                <a:effectLst/>
              </a:rPr>
              <a:t>Verify that the file starts with the ELF magic number (4 bytes) </a:t>
            </a:r>
          </a:p>
          <a:p>
            <a:pPr marL="285750" indent="-285750">
              <a:buFont typeface="Arial" pitchFamily="34" charset="0"/>
              <a:buChar char="•"/>
            </a:pPr>
            <a:r>
              <a:rPr lang="en-IN" sz="2000" b="0" i="0">
                <a:solidFill>
                  <a:srgbClr val="000000"/>
                </a:solidFill>
                <a:effectLst/>
              </a:rPr>
              <a:t>Read the ELF executable's program headers. </a:t>
            </a:r>
          </a:p>
          <a:p>
            <a:pPr marL="285750" indent="-285750">
              <a:buFont typeface="Arial" pitchFamily="34" charset="0"/>
              <a:buChar char="•"/>
            </a:pPr>
            <a:r>
              <a:rPr lang="en-IN" sz="2000" b="0" i="0">
                <a:solidFill>
                  <a:srgbClr val="000000"/>
                </a:solidFill>
                <a:effectLst/>
              </a:rPr>
              <a:t>Parse the program headers to determine the number of program segments that must be loaded.  </a:t>
            </a:r>
          </a:p>
          <a:p>
            <a:pPr marL="285750" indent="-285750">
              <a:buFont typeface="Arial" pitchFamily="34" charset="0"/>
              <a:buChar char="•"/>
            </a:pPr>
            <a:r>
              <a:rPr lang="en-IN" sz="2000"/>
              <a:t>Copy the segment data from the file offset specified by the p_offset member to the virtual memory address specified by the p_vaddr member.</a:t>
            </a:r>
          </a:p>
          <a:p>
            <a:pPr marL="285750" indent="-285750">
              <a:buFont typeface="Arial" pitchFamily="34" charset="0"/>
              <a:buChar char="•"/>
            </a:pPr>
            <a:r>
              <a:rPr lang="en-IN" sz="2000" b="0" i="0">
                <a:solidFill>
                  <a:srgbClr val="000000"/>
                </a:solidFill>
                <a:effectLst/>
              </a:rPr>
              <a:t>The size of the segment in the file is contained in the p_filesz member. </a:t>
            </a:r>
          </a:p>
          <a:p>
            <a:pPr marL="285750" indent="-285750">
              <a:buFont typeface="Arial" pitchFamily="34" charset="0"/>
              <a:buChar char="•"/>
            </a:pPr>
            <a:r>
              <a:rPr lang="en-IN" sz="2000" b="0" i="0">
                <a:solidFill>
                  <a:srgbClr val="000000"/>
                </a:solidFill>
                <a:effectLst/>
              </a:rPr>
              <a:t>The p_memsz member specifies the size the segment occupies in memory. </a:t>
            </a:r>
          </a:p>
          <a:p>
            <a:pPr marL="285750" indent="-285750">
              <a:buFont typeface="Arial" pitchFamily="34" charset="0"/>
              <a:buChar char="•"/>
            </a:pPr>
            <a:r>
              <a:rPr lang="en-IN" sz="2000" b="0" i="0">
                <a:solidFill>
                  <a:srgbClr val="000000"/>
                </a:solidFill>
                <a:effectLst/>
              </a:rPr>
              <a:t>If the p_filesz and p_memsz members differ, this indicates that the segment is padded with zeros. </a:t>
            </a:r>
          </a:p>
        </p:txBody>
      </p:sp>
    </p:spTree>
    <p:extLst>
      <p:ext uri="{BB962C8B-B14F-4D97-AF65-F5344CB8AC3E}">
        <p14:creationId xmlns:p14="http://schemas.microsoft.com/office/powerpoint/2010/main" val="30392340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object 2">
            <a:extLst>
              <a:ext uri="{FF2B5EF4-FFF2-40B4-BE49-F238E27FC236}">
                <a16:creationId xmlns:a16="http://schemas.microsoft.com/office/drawing/2014/main" id="{2AC54964-8E6B-4E3A-93C9-46165AE9AC92}"/>
              </a:ext>
            </a:extLst>
          </p:cNvPr>
          <p:cNvSpPr txBox="1">
            <a:spLocks noGrp="1"/>
          </p:cNvSpPr>
          <p:nvPr>
            <p:ph type="title"/>
          </p:nvPr>
        </p:nvSpPr>
        <p:spPr>
          <a:xfrm>
            <a:off x="219204" y="196843"/>
            <a:ext cx="10688479" cy="689932"/>
          </a:xfrm>
          <a:prstGeom prst="rect">
            <a:avLst/>
          </a:prstGeom>
        </p:spPr>
        <p:txBody>
          <a:bodyPr vert="horz" wrap="square" lIns="0" tIns="12700" rIns="0" bIns="0" rtlCol="0">
            <a:spAutoFit/>
          </a:bodyPr>
          <a:lstStyle>
            <a:defPPr/>
          </a:lstStyle>
          <a:p>
            <a:pPr marL="12700">
              <a:lnSpc>
                <a:spcPct val="100000"/>
              </a:lnSpc>
              <a:spcBef>
                <a:spcPts val="100"/>
              </a:spcBef>
              <a:tabLst>
                <a:tab pos="2496820"/>
              </a:tabLst>
            </a:pPr>
            <a:r>
              <a:rPr lang="en-US" b="1" spc="-5">
                <a:effectLst>
                  <a:outerShdw blurRad="38100" dist="38100" dir="2700000" algn="tl">
                    <a:srgbClr val="000000">
                      <a:alpha val="43137"/>
                    </a:srgbClr>
                  </a:outerShdw>
                </a:effectLst>
              </a:rPr>
              <a:t>XV6 – bootmain.c</a:t>
            </a:r>
            <a:endParaRPr b="1" spc="-5">
              <a:effectLst>
                <a:outerShdw blurRad="38100" dist="38100" dir="2700000" algn="tl">
                  <a:srgbClr val="000000">
                    <a:alpha val="43137"/>
                  </a:srgbClr>
                </a:outerShdw>
              </a:effectLst>
            </a:endParaRPr>
          </a:p>
        </p:txBody>
      </p:sp>
      <p:sp>
        <p:nvSpPr>
          <p:cNvPr id="22" name="TextBox 21">
            <a:extLst>
              <a:ext uri="{FF2B5EF4-FFF2-40B4-BE49-F238E27FC236}">
                <a16:creationId xmlns:a16="http://schemas.microsoft.com/office/drawing/2014/main" id="{12841828-15DB-4D4B-B77D-0BBF8B1FF165}"/>
              </a:ext>
            </a:extLst>
          </p:cNvPr>
          <p:cNvSpPr txBox="1"/>
          <p:nvPr/>
        </p:nvSpPr>
        <p:spPr>
          <a:xfrm>
            <a:off x="1092200" y="5168115"/>
            <a:ext cx="6161314" cy="369332"/>
          </a:xfrm>
          <a:prstGeom prst="rect">
            <a:avLst/>
          </a:prstGeom>
          <a:noFill/>
        </p:spPr>
        <p:txBody>
          <a:bodyPr wrap="square">
            <a:spAutoFit/>
          </a:bodyPr>
          <a:lstStyle>
            <a:defPPr>
              <a:defRPr lang="en-US"/>
            </a:defPPr>
          </a:lstStyle>
          <a:p>
            <a:pPr/>
            <a:endParaRPr lang="en-US"/>
          </a:p>
        </p:txBody>
      </p:sp>
      <p:pic>
        <p:nvPicPr>
          <p:cNvPr id="3074" name="Picture 2">
            <a:extLst>
              <a:ext uri="{FF2B5EF4-FFF2-40B4-BE49-F238E27FC236}">
                <a16:creationId xmlns:a16="http://schemas.microsoft.com/office/drawing/2014/main" id="{DE59AE36-9E0C-48E4-A3E7-FC924D8EAFD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20998" y="248023"/>
            <a:ext cx="5622993" cy="6401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BAD141C-F607-49F3-B0F1-1F14E6D8746E}"/>
              </a:ext>
            </a:extLst>
          </p:cNvPr>
          <p:cNvPicPr>
            <a:picLocks noChangeAspect="1"/>
          </p:cNvPicPr>
          <p:nvPr/>
        </p:nvPicPr>
        <p:blipFill>
          <a:blip r:embed="rId5"/>
          <a:srcRect l="1180" t="24603" r="65636" b="28195"/>
          <a:stretch>
            <a:fillRect/>
          </a:stretch>
        </p:blipFill>
        <p:spPr>
          <a:xfrm>
            <a:off x="145481" y="1211064"/>
            <a:ext cx="6161314" cy="4927434"/>
          </a:xfrm>
          <a:prstGeom prst="rect">
            <a:avLst/>
          </a:prstGeom>
        </p:spPr>
      </p:pic>
      <p:pic>
        <p:nvPicPr>
          <p:cNvPr id="17" name="Picture 16">
            <a:extLst>
              <a:ext uri="{FF2B5EF4-FFF2-40B4-BE49-F238E27FC236}">
                <a16:creationId xmlns:a16="http://schemas.microsoft.com/office/drawing/2014/main" id="{38BFF945-A59B-403D-AFE8-058798D30906}"/>
              </a:ext>
            </a:extLst>
          </p:cNvPr>
          <p:cNvPicPr>
            <a:picLocks noChangeAspect="1"/>
          </p:cNvPicPr>
          <p:nvPr/>
        </p:nvPicPr>
        <p:blipFill>
          <a:blip r:embed="rId6"/>
          <a:srcRect l="1165" t="71395" r="79954" b="12392"/>
          <a:stretch>
            <a:fillRect/>
          </a:stretch>
        </p:blipFill>
        <p:spPr>
          <a:xfrm>
            <a:off x="3171460" y="1901594"/>
            <a:ext cx="3328176" cy="1606820"/>
          </a:xfrm>
          <a:prstGeom prst="rect">
            <a:avLst/>
          </a:prstGeom>
        </p:spPr>
      </p:pic>
      <p:grpSp>
        <p:nvGrpSpPr>
          <p:cNvPr id="31" name="Group 30">
            <a:extLst>
              <a:ext uri="{FF2B5EF4-FFF2-40B4-BE49-F238E27FC236}">
                <a16:creationId xmlns:a16="http://schemas.microsoft.com/office/drawing/2014/main" id="{4551BCA7-4574-49D4-99FA-14A60B3DB912}"/>
              </a:ext>
            </a:extLst>
          </p:cNvPr>
          <p:cNvGrpSpPr/>
          <p:nvPr/>
        </p:nvGrpSpPr>
        <p:grpSpPr>
          <a:xfrm>
            <a:off x="6502980" y="1210843"/>
            <a:ext cx="5788612" cy="5372549"/>
            <a:chOff x="6502980" y="1210843"/>
            <a:chExt cx="5788612" cy="5372549"/>
          </a:xfrm>
        </p:grpSpPr>
        <p:pic>
          <p:nvPicPr>
            <p:cNvPr id="7" name="Picture 6">
              <a:extLst>
                <a:ext uri="{FF2B5EF4-FFF2-40B4-BE49-F238E27FC236}">
                  <a16:creationId xmlns:a16="http://schemas.microsoft.com/office/drawing/2014/main" id="{965A6A57-06D4-4E65-9341-0727406D37E4}"/>
                </a:ext>
              </a:extLst>
            </p:cNvPr>
            <p:cNvPicPr>
              <a:picLocks noChangeAspect="1"/>
            </p:cNvPicPr>
            <p:nvPr/>
          </p:nvPicPr>
          <p:blipFill>
            <a:blip r:embed="rId7"/>
            <a:srcRect l="1194" t="35177" r="74299" b="26758"/>
            <a:stretch>
              <a:fillRect/>
            </a:stretch>
          </p:blipFill>
          <p:spPr>
            <a:xfrm>
              <a:off x="6502980" y="1210843"/>
              <a:ext cx="5685677" cy="4965108"/>
            </a:xfrm>
            <a:prstGeom prst="rect">
              <a:avLst/>
            </a:prstGeom>
          </p:spPr>
        </p:pic>
        <p:sp>
          <p:nvSpPr>
            <p:cNvPr id="24" name="TextBox 23">
              <a:extLst>
                <a:ext uri="{FF2B5EF4-FFF2-40B4-BE49-F238E27FC236}">
                  <a16:creationId xmlns:a16="http://schemas.microsoft.com/office/drawing/2014/main" id="{1A838693-91C6-47AC-88CF-F40C2FE81654}"/>
                </a:ext>
              </a:extLst>
            </p:cNvPr>
            <p:cNvSpPr txBox="1"/>
            <p:nvPr/>
          </p:nvSpPr>
          <p:spPr>
            <a:xfrm>
              <a:off x="9024411" y="4837050"/>
              <a:ext cx="2331719" cy="369332"/>
            </a:xfrm>
            <a:prstGeom prst="rect">
              <a:avLst/>
            </a:prstGeom>
            <a:noFill/>
          </p:spPr>
          <p:txBody>
            <a:bodyPr wrap="square">
              <a:spAutoFit/>
            </a:bodyPr>
            <a:lstStyle>
              <a:defPPr>
                <a:defRPr lang="en-US"/>
              </a:defPPr>
            </a:lstStyle>
            <a:p>
              <a:pPr/>
              <a:r>
                <a:rPr lang="en-US"/>
                <a:t>// Set ready register</a:t>
              </a:r>
            </a:p>
          </p:txBody>
        </p:sp>
        <p:sp>
          <p:nvSpPr>
            <p:cNvPr id="27" name="TextBox 26">
              <a:extLst>
                <a:ext uri="{FF2B5EF4-FFF2-40B4-BE49-F238E27FC236}">
                  <a16:creationId xmlns:a16="http://schemas.microsoft.com/office/drawing/2014/main" id="{3EF0ABA5-C104-42E4-BA51-7DB8A3044387}"/>
                </a:ext>
              </a:extLst>
            </p:cNvPr>
            <p:cNvSpPr txBox="1"/>
            <p:nvPr/>
          </p:nvSpPr>
          <p:spPr>
            <a:xfrm>
              <a:off x="9523774" y="2825909"/>
              <a:ext cx="2767818" cy="646331"/>
            </a:xfrm>
            <a:prstGeom prst="rect">
              <a:avLst/>
            </a:prstGeom>
            <a:noFill/>
          </p:spPr>
          <p:txBody>
            <a:bodyPr wrap="square">
              <a:spAutoFit/>
            </a:bodyPr>
            <a:lstStyle>
              <a:defPPr>
                <a:defRPr lang="en-US"/>
              </a:defPPr>
            </a:lstStyle>
            <a:p>
              <a:pPr/>
              <a:r>
                <a:rPr lang="en-IN"/>
                <a:t>// store value of '1' into the number of sectors register</a:t>
              </a:r>
              <a:endParaRPr lang="en-US"/>
            </a:p>
          </p:txBody>
        </p:sp>
        <p:sp>
          <p:nvSpPr>
            <p:cNvPr id="29" name="TextBox 28">
              <a:extLst>
                <a:ext uri="{FF2B5EF4-FFF2-40B4-BE49-F238E27FC236}">
                  <a16:creationId xmlns:a16="http://schemas.microsoft.com/office/drawing/2014/main" id="{F30ABFD3-583B-426F-90DB-6F065B8263B8}"/>
                </a:ext>
              </a:extLst>
            </p:cNvPr>
            <p:cNvSpPr txBox="1"/>
            <p:nvPr/>
          </p:nvSpPr>
          <p:spPr>
            <a:xfrm>
              <a:off x="9928220" y="3831479"/>
              <a:ext cx="2363372" cy="646331"/>
            </a:xfrm>
            <a:prstGeom prst="rect">
              <a:avLst/>
            </a:prstGeom>
            <a:noFill/>
          </p:spPr>
          <p:txBody>
            <a:bodyPr wrap="square">
              <a:spAutoFit/>
            </a:bodyPr>
            <a:lstStyle>
              <a:defPPr>
                <a:defRPr lang="en-US"/>
              </a:defPPr>
            </a:lstStyle>
            <a:p>
              <a:pPr/>
              <a:r>
                <a:rPr lang="en-IN"/>
                <a:t>// set the sector offset registers </a:t>
              </a:r>
              <a:endParaRPr lang="en-US"/>
            </a:p>
          </p:txBody>
        </p:sp>
        <p:sp>
          <p:nvSpPr>
            <p:cNvPr id="32" name="TextBox 31">
              <a:extLst>
                <a:ext uri="{FF2B5EF4-FFF2-40B4-BE49-F238E27FC236}">
                  <a16:creationId xmlns:a16="http://schemas.microsoft.com/office/drawing/2014/main" id="{A4B2C346-3165-4A3D-B42A-6C07CE82C68E}"/>
                </a:ext>
              </a:extLst>
            </p:cNvPr>
            <p:cNvSpPr txBox="1"/>
            <p:nvPr/>
          </p:nvSpPr>
          <p:spPr>
            <a:xfrm>
              <a:off x="6906088" y="5937061"/>
              <a:ext cx="3938277" cy="646331"/>
            </a:xfrm>
            <a:prstGeom prst="rect">
              <a:avLst/>
            </a:prstGeom>
            <a:noFill/>
          </p:spPr>
          <p:txBody>
            <a:bodyPr wrap="square">
              <a:spAutoFit/>
            </a:bodyPr>
            <a:lstStyle>
              <a:defPPr>
                <a:defRPr lang="en-US"/>
              </a:defPPr>
            </a:lstStyle>
            <a:p>
              <a:pPr/>
              <a:r>
                <a:rPr lang="en-IN"/>
                <a:t>//insl: write buffer gets written 128 times from the register via CPU.</a:t>
              </a:r>
              <a:endParaRPr lang="en-US"/>
            </a:p>
          </p:txBody>
        </p:sp>
      </p:grpSp>
    </p:spTree>
    <p:extLst>
      <p:ext uri="{BB962C8B-B14F-4D97-AF65-F5344CB8AC3E}">
        <p14:creationId xmlns:p14="http://schemas.microsoft.com/office/powerpoint/2010/main" val="24588444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10"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nodeType="clickPar">
                      <p:stCondLst>
                        <p:cond delay="indefinite"/>
                      </p:stCondLst>
                      <p:childTnLst>
                        <p:par>
                          <p:cTn id="15" fill="hold" nodeType="after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0" name="Oval 9">
            <a:extLst>
              <a:ext uri="{FF2B5EF4-FFF2-40B4-BE49-F238E27FC236}">
                <a16:creationId xmlns:a16="http://schemas.microsoft.com/office/drawing/2014/main" id="{60C078A9-63B9-4F92-AE33-0965CF9A1E5D}"/>
              </a:ext>
            </a:extLst>
          </p:cNvPr>
          <p:cNvSpPr/>
          <p:nvPr/>
        </p:nvSpPr>
        <p:spPr>
          <a:xfrm>
            <a:off x="88135" y="1489049"/>
            <a:ext cx="2672862" cy="90091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2400" err="1"/>
              <a:t>bootasm.s</a:t>
            </a:r>
            <a:endParaRPr lang="en-US" sz="2400"/>
          </a:p>
        </p:txBody>
      </p:sp>
      <p:sp>
        <p:nvSpPr>
          <p:cNvPr id="17" name="Oval 16">
            <a:extLst>
              <a:ext uri="{FF2B5EF4-FFF2-40B4-BE49-F238E27FC236}">
                <a16:creationId xmlns:a16="http://schemas.microsoft.com/office/drawing/2014/main" id="{D6D9B1F6-7662-4866-A286-2B192D70D1D1}"/>
              </a:ext>
            </a:extLst>
          </p:cNvPr>
          <p:cNvSpPr/>
          <p:nvPr/>
        </p:nvSpPr>
        <p:spPr>
          <a:xfrm>
            <a:off x="88135" y="2978541"/>
            <a:ext cx="2672862" cy="90091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sz="2400" err="1"/>
              <a:t>bootmain.c</a:t>
            </a:r>
            <a:endParaRPr lang="en-US" sz="2400"/>
          </a:p>
        </p:txBody>
      </p:sp>
      <p:sp>
        <p:nvSpPr>
          <p:cNvPr id="18" name="Oval 17">
            <a:extLst>
              <a:ext uri="{FF2B5EF4-FFF2-40B4-BE49-F238E27FC236}">
                <a16:creationId xmlns:a16="http://schemas.microsoft.com/office/drawing/2014/main" id="{23D7BEBA-6F09-4021-84A9-4D172F1F0E4B}"/>
              </a:ext>
            </a:extLst>
          </p:cNvPr>
          <p:cNvSpPr/>
          <p:nvPr/>
        </p:nvSpPr>
        <p:spPr>
          <a:xfrm>
            <a:off x="174788" y="4426161"/>
            <a:ext cx="2672862" cy="9009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2400"/>
              <a:t>entry</a:t>
            </a:r>
          </a:p>
        </p:txBody>
      </p:sp>
      <p:sp>
        <p:nvSpPr>
          <p:cNvPr id="20" name="Oval 19">
            <a:extLst>
              <a:ext uri="{FF2B5EF4-FFF2-40B4-BE49-F238E27FC236}">
                <a16:creationId xmlns:a16="http://schemas.microsoft.com/office/drawing/2014/main" id="{0BAFC21C-AD8D-47DF-868F-B4F22A8BF970}"/>
              </a:ext>
            </a:extLst>
          </p:cNvPr>
          <p:cNvSpPr/>
          <p:nvPr/>
        </p:nvSpPr>
        <p:spPr>
          <a:xfrm>
            <a:off x="3337675" y="4426161"/>
            <a:ext cx="2672862" cy="900917"/>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2400" err="1"/>
              <a:t>entrypgdir</a:t>
            </a:r>
            <a:endParaRPr lang="en-US" sz="2400"/>
          </a:p>
        </p:txBody>
      </p:sp>
      <p:sp>
        <p:nvSpPr>
          <p:cNvPr id="22" name="Oval 21">
            <a:extLst>
              <a:ext uri="{FF2B5EF4-FFF2-40B4-BE49-F238E27FC236}">
                <a16:creationId xmlns:a16="http://schemas.microsoft.com/office/drawing/2014/main" id="{4103799D-FA2A-486C-9254-0476CC7D4BC3}"/>
              </a:ext>
            </a:extLst>
          </p:cNvPr>
          <p:cNvSpPr/>
          <p:nvPr/>
        </p:nvSpPr>
        <p:spPr>
          <a:xfrm>
            <a:off x="9173943" y="4405851"/>
            <a:ext cx="2672862" cy="90091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2400"/>
              <a:t>main()</a:t>
            </a:r>
          </a:p>
        </p:txBody>
      </p:sp>
      <p:cxnSp>
        <p:nvCxnSpPr>
          <p:cNvPr id="26" name="Straight Arrow Connector 25">
            <a:extLst>
              <a:ext uri="{FF2B5EF4-FFF2-40B4-BE49-F238E27FC236}">
                <a16:creationId xmlns:a16="http://schemas.microsoft.com/office/drawing/2014/main" id="{E26AE1D0-1187-4849-9F17-B4D295D94600}"/>
              </a:ext>
            </a:extLst>
          </p:cNvPr>
          <p:cNvCxnSpPr>
            <a:stCxn id="10" idx="4"/>
            <a:endCxn id="17" idx="0"/>
          </p:cNvCxnSpPr>
          <p:nvPr/>
        </p:nvCxnSpPr>
        <p:spPr>
          <a:xfrm flipH="1">
            <a:off x="1424566" y="2389966"/>
            <a:ext cx="0" cy="588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8A5992D-00D9-446B-A23C-FF55944A1D3A}"/>
              </a:ext>
            </a:extLst>
          </p:cNvPr>
          <p:cNvCxnSpPr/>
          <p:nvPr/>
        </p:nvCxnSpPr>
        <p:spPr>
          <a:xfrm flipH="1">
            <a:off x="1403687" y="3837586"/>
            <a:ext cx="0" cy="588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E9A7109-5578-4F9B-9D24-EF65FE901CF5}"/>
              </a:ext>
            </a:extLst>
          </p:cNvPr>
          <p:cNvCxnSpPr>
            <a:stCxn id="18" idx="6"/>
            <a:endCxn id="20" idx="2"/>
          </p:cNvCxnSpPr>
          <p:nvPr/>
        </p:nvCxnSpPr>
        <p:spPr>
          <a:xfrm>
            <a:off x="2847650" y="4876620"/>
            <a:ext cx="4900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6EB1DAB-2A4B-479B-8321-D2BE16F1554E}"/>
              </a:ext>
            </a:extLst>
          </p:cNvPr>
          <p:cNvCxnSpPr>
            <a:endCxn id="44" idx="2"/>
          </p:cNvCxnSpPr>
          <p:nvPr/>
        </p:nvCxnSpPr>
        <p:spPr>
          <a:xfrm flipV="1">
            <a:off x="6010537" y="4852629"/>
            <a:ext cx="245272" cy="23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E43D4B0-3DD5-438C-B515-E41B4C2A4EF2}"/>
              </a:ext>
            </a:extLst>
          </p:cNvPr>
          <p:cNvSpPr txBox="1"/>
          <p:nvPr/>
        </p:nvSpPr>
        <p:spPr>
          <a:xfrm>
            <a:off x="174787" y="5435648"/>
            <a:ext cx="2586209"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t>Defines a Page and creates a page directory entrypgdir</a:t>
            </a:r>
            <a:endParaRPr lang="en-US"/>
          </a:p>
        </p:txBody>
      </p:sp>
      <p:sp>
        <p:nvSpPr>
          <p:cNvPr id="38" name="TextBox 37">
            <a:extLst>
              <a:ext uri="{FF2B5EF4-FFF2-40B4-BE49-F238E27FC236}">
                <a16:creationId xmlns:a16="http://schemas.microsoft.com/office/drawing/2014/main" id="{B33EC457-92A8-4F1C-9329-15CBDE583324}"/>
              </a:ext>
            </a:extLst>
          </p:cNvPr>
          <p:cNvSpPr txBox="1"/>
          <p:nvPr/>
        </p:nvSpPr>
        <p:spPr>
          <a:xfrm>
            <a:off x="3337675" y="5502331"/>
            <a:ext cx="2797482"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t>Virtual to Physical address Mapping is done</a:t>
            </a:r>
          </a:p>
        </p:txBody>
      </p:sp>
      <p:sp>
        <p:nvSpPr>
          <p:cNvPr id="42" name="TextBox 41">
            <a:extLst>
              <a:ext uri="{FF2B5EF4-FFF2-40B4-BE49-F238E27FC236}">
                <a16:creationId xmlns:a16="http://schemas.microsoft.com/office/drawing/2014/main" id="{4A7765AE-E67B-43F0-BDFA-B7E20B8993B8}"/>
              </a:ext>
            </a:extLst>
          </p:cNvPr>
          <p:cNvSpPr txBox="1"/>
          <p:nvPr/>
        </p:nvSpPr>
        <p:spPr>
          <a:xfrm>
            <a:off x="9173943" y="5617346"/>
            <a:ext cx="279748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t>Kernel execution starts</a:t>
            </a:r>
          </a:p>
        </p:txBody>
      </p:sp>
      <p:sp>
        <p:nvSpPr>
          <p:cNvPr id="44" name="Oval 43">
            <a:extLst>
              <a:ext uri="{FF2B5EF4-FFF2-40B4-BE49-F238E27FC236}">
                <a16:creationId xmlns:a16="http://schemas.microsoft.com/office/drawing/2014/main" id="{6BAC4E39-FEAB-42D1-ABB2-6F25E7102419}"/>
              </a:ext>
            </a:extLst>
          </p:cNvPr>
          <p:cNvSpPr/>
          <p:nvPr/>
        </p:nvSpPr>
        <p:spPr>
          <a:xfrm>
            <a:off x="6255809" y="4402170"/>
            <a:ext cx="2672862" cy="90091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sz="2400"/>
              <a:t>paging and stack</a:t>
            </a:r>
          </a:p>
        </p:txBody>
      </p:sp>
      <p:cxnSp>
        <p:nvCxnSpPr>
          <p:cNvPr id="48" name="Straight Arrow Connector 47">
            <a:extLst>
              <a:ext uri="{FF2B5EF4-FFF2-40B4-BE49-F238E27FC236}">
                <a16:creationId xmlns:a16="http://schemas.microsoft.com/office/drawing/2014/main" id="{DC25B258-F54A-4987-9560-C14FC6ECA30F}"/>
              </a:ext>
            </a:extLst>
          </p:cNvPr>
          <p:cNvCxnSpPr>
            <a:stCxn id="44" idx="6"/>
          </p:cNvCxnSpPr>
          <p:nvPr/>
        </p:nvCxnSpPr>
        <p:spPr>
          <a:xfrm flipV="1">
            <a:off x="8928671" y="4852479"/>
            <a:ext cx="245272" cy="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8628979-9212-4C7A-93BD-DA6C9EDB0FEB}"/>
              </a:ext>
            </a:extLst>
          </p:cNvPr>
          <p:cNvSpPr txBox="1"/>
          <p:nvPr/>
        </p:nvSpPr>
        <p:spPr>
          <a:xfrm>
            <a:off x="6550528" y="5502331"/>
            <a:ext cx="2339551"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t>Turns on paging and set stack pointer for kernel</a:t>
            </a:r>
          </a:p>
        </p:txBody>
      </p:sp>
      <p:sp>
        <p:nvSpPr>
          <p:cNvPr id="6" name="TextBox 5">
            <a:extLst>
              <a:ext uri="{FF2B5EF4-FFF2-40B4-BE49-F238E27FC236}">
                <a16:creationId xmlns:a16="http://schemas.microsoft.com/office/drawing/2014/main" id="{47F963D7-E4CA-439F-B6A6-399A389EF5CA}"/>
              </a:ext>
            </a:extLst>
          </p:cNvPr>
          <p:cNvSpPr txBox="1"/>
          <p:nvPr/>
        </p:nvSpPr>
        <p:spPr>
          <a:xfrm>
            <a:off x="11197677" y="2746862"/>
            <a:ext cx="1442341" cy="646331"/>
          </a:xfrm>
          <a:prstGeom prst="rect">
            <a:avLst/>
          </a:prstGeom>
          <a:noFill/>
        </p:spPr>
        <p:txBody>
          <a:bodyPr wrap="square" rtlCol="0">
            <a:spAutoFit/>
          </a:bodyPr>
          <a:lstStyle>
            <a:defPPr>
              <a:defRPr lang="en-US"/>
            </a:defPPr>
          </a:lstStyle>
          <a:p>
            <a:pPr/>
            <a:r>
              <a:rPr lang="en-US"/>
              <a:t>4 MB</a:t>
            </a:r>
          </a:p>
          <a:p>
            <a:pPr/>
            <a:r>
              <a:rPr lang="en-US"/>
              <a:t>0</a:t>
            </a:r>
          </a:p>
        </p:txBody>
      </p:sp>
      <p:graphicFrame>
        <p:nvGraphicFramePr>
          <p:cNvPr id="7" name="Table 15">
            <a:extLst>
              <a:ext uri="{FF2B5EF4-FFF2-40B4-BE49-F238E27FC236}">
                <a16:creationId xmlns:a16="http://schemas.microsoft.com/office/drawing/2014/main" id="{C033CAB8-241D-4616-8CDD-0482FCB505F0}"/>
              </a:ext>
            </a:extLst>
          </p:cNvPr>
          <p:cNvGraphicFramePr>
            <a:graphicFrameLocks noGrp="1"/>
          </p:cNvGraphicFramePr>
          <p:nvPr>
            <p:extLst>
              <p:ext uri="{D42A27DB-BD31-4B8C-83A1-F6EECF244321}">
                <p14:modId xmlns:p14="http://schemas.microsoft.com/office/powerpoint/2010/main" val="2575541905"/>
              </p:ext>
            </p:extLst>
          </p:nvPr>
        </p:nvGraphicFramePr>
        <p:xfrm>
          <a:off x="2218118" y="310970"/>
          <a:ext cx="1085755" cy="741680"/>
        </p:xfrm>
        <a:graphic>
          <a:graphicData uri="http://schemas.openxmlformats.org/drawingml/2006/table">
            <a:tbl>
              <a:tblPr firstRow="1" bandRow="1">
                <a:tableStyleId>{5C22544A-7EE6-4342-B048-85BDC9FD1C3A}</a:tableStyleId>
              </a:tblPr>
              <a:tblGrid>
                <a:gridCol w="1085755">
                  <a:extLst>
                    <a:ext uri="{9D8B030D-6E8A-4147-A177-3AD203B41FA5}">
                      <a16:colId xmlns:a16="http://schemas.microsoft.com/office/drawing/2014/main" val="4217815251"/>
                    </a:ext>
                  </a:extLst>
                </a:gridCol>
              </a:tblGrid>
              <a:tr h="370840">
                <a:tc>
                  <a:txBody>
                    <a:bodyPr vert="horz" wrap="square"/>
                    <a:lstStyle>
                      <a:defPPr/>
                    </a:lstStyle>
                    <a:p>
                      <a:pPr/>
                      <a:endParaRPr lang="en-US"/>
                    </a:p>
                  </a:txBody>
                  <a:tcPr/>
                </a:tc>
                <a:extLst>
                  <a:ext uri="{0D108BD9-81ED-4DB2-BD59-A6C34878D82A}">
                    <a16:rowId xmlns:a16="http://schemas.microsoft.com/office/drawing/2014/main" val="2606352307"/>
                  </a:ext>
                </a:extLst>
              </a:tr>
              <a:tr h="370840">
                <a:tc>
                  <a:txBody>
                    <a:bodyPr vert="horz" wrap="square"/>
                    <a:lstStyle>
                      <a:defPPr/>
                    </a:lstStyle>
                    <a:p>
                      <a:pPr/>
                      <a:endParaRPr lang="en-US"/>
                    </a:p>
                  </a:txBody>
                  <a:tcPr/>
                </a:tc>
                <a:extLst>
                  <a:ext uri="{0D108BD9-81ED-4DB2-BD59-A6C34878D82A}">
                    <a16:rowId xmlns:a16="http://schemas.microsoft.com/office/drawing/2014/main" val="1813956207"/>
                  </a:ext>
                </a:extLst>
              </a:tr>
            </a:tbl>
          </a:graphicData>
        </a:graphic>
      </p:graphicFrame>
      <p:sp>
        <p:nvSpPr>
          <p:cNvPr id="16" name="TextBox 15">
            <a:extLst>
              <a:ext uri="{FF2B5EF4-FFF2-40B4-BE49-F238E27FC236}">
                <a16:creationId xmlns:a16="http://schemas.microsoft.com/office/drawing/2014/main" id="{4344C593-B00C-433F-B87B-D52AE6F7B211}"/>
              </a:ext>
            </a:extLst>
          </p:cNvPr>
          <p:cNvSpPr txBox="1"/>
          <p:nvPr/>
        </p:nvSpPr>
        <p:spPr>
          <a:xfrm>
            <a:off x="1736237" y="1038411"/>
            <a:ext cx="2049518" cy="369332"/>
          </a:xfrm>
          <a:prstGeom prst="rect">
            <a:avLst/>
          </a:prstGeom>
          <a:noFill/>
        </p:spPr>
        <p:txBody>
          <a:bodyPr wrap="square" rtlCol="0">
            <a:spAutoFit/>
          </a:bodyPr>
          <a:lstStyle>
            <a:defPPr>
              <a:defRPr lang="en-US"/>
            </a:defPPr>
          </a:lstStyle>
          <a:p>
            <a:pPr algn="ctr"/>
            <a:r>
              <a:rPr lang="en-US" err="1"/>
              <a:t>enrypgdir</a:t>
            </a:r>
            <a:endParaRPr lang="en-US"/>
          </a:p>
        </p:txBody>
      </p:sp>
      <p:sp>
        <p:nvSpPr>
          <p:cNvPr id="46" name="TextBox 45">
            <a:extLst>
              <a:ext uri="{FF2B5EF4-FFF2-40B4-BE49-F238E27FC236}">
                <a16:creationId xmlns:a16="http://schemas.microsoft.com/office/drawing/2014/main" id="{4FB2D06C-D0E6-428E-85FF-8880DF6D3BDF}"/>
              </a:ext>
            </a:extLst>
          </p:cNvPr>
          <p:cNvSpPr txBox="1"/>
          <p:nvPr/>
        </p:nvSpPr>
        <p:spPr>
          <a:xfrm rot="5400000">
            <a:off x="4991163" y="1005334"/>
            <a:ext cx="461665" cy="6253077"/>
          </a:xfrm>
          <a:prstGeom prst="rect">
            <a:avLst/>
          </a:prstGeom>
        </p:spPr>
        <p:style>
          <a:lnRef idx="2">
            <a:schemeClr val="accent1"/>
          </a:lnRef>
          <a:fillRef idx="1">
            <a:schemeClr val="lt1"/>
          </a:fillRef>
          <a:effectRef idx="0">
            <a:schemeClr val="accent1"/>
          </a:effectRef>
          <a:fontRef idx="minor">
            <a:schemeClr val="dk1"/>
          </a:fontRef>
        </p:style>
        <p:txBody>
          <a:bodyPr vert="vert270"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t>First Address Space</a:t>
            </a:r>
          </a:p>
        </p:txBody>
      </p:sp>
      <p:grpSp>
        <p:nvGrpSpPr>
          <p:cNvPr id="39" name="Group 38">
            <a:extLst>
              <a:ext uri="{FF2B5EF4-FFF2-40B4-BE49-F238E27FC236}">
                <a16:creationId xmlns:a16="http://schemas.microsoft.com/office/drawing/2014/main" id="{427A2386-3863-44D6-9BD0-51E22068902E}"/>
              </a:ext>
            </a:extLst>
          </p:cNvPr>
          <p:cNvGrpSpPr/>
          <p:nvPr/>
        </p:nvGrpSpPr>
        <p:grpSpPr>
          <a:xfrm>
            <a:off x="4386982" y="556395"/>
            <a:ext cx="6830308" cy="2913599"/>
            <a:chOff x="2728851" y="3668927"/>
            <a:chExt cx="6830308" cy="2913599"/>
          </a:xfrm>
        </p:grpSpPr>
        <p:sp>
          <p:nvSpPr>
            <p:cNvPr id="40" name="Rectangle 39">
              <a:extLst>
                <a:ext uri="{FF2B5EF4-FFF2-40B4-BE49-F238E27FC236}">
                  <a16:creationId xmlns:a16="http://schemas.microsoft.com/office/drawing/2014/main" id="{A7A2C11A-B1D5-48D4-A84A-DA43FEEA1FAE}"/>
                </a:ext>
              </a:extLst>
            </p:cNvPr>
            <p:cNvSpPr/>
            <p:nvPr/>
          </p:nvSpPr>
          <p:spPr>
            <a:xfrm>
              <a:off x="4120055" y="3682943"/>
              <a:ext cx="2049518" cy="25711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endParaRPr lang="en-US"/>
            </a:p>
          </p:txBody>
        </p:sp>
        <p:sp>
          <p:nvSpPr>
            <p:cNvPr id="41" name="Rectangle 40">
              <a:extLst>
                <a:ext uri="{FF2B5EF4-FFF2-40B4-BE49-F238E27FC236}">
                  <a16:creationId xmlns:a16="http://schemas.microsoft.com/office/drawing/2014/main" id="{66529BAC-02DB-4936-B9E6-249E67E02DFE}"/>
                </a:ext>
              </a:extLst>
            </p:cNvPr>
            <p:cNvSpPr/>
            <p:nvPr/>
          </p:nvSpPr>
          <p:spPr>
            <a:xfrm>
              <a:off x="7509641" y="3668927"/>
              <a:ext cx="2049518" cy="2571172"/>
            </a:xfrm>
            <a:prstGeom prst="rec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endParaRPr lang="en-US"/>
            </a:p>
          </p:txBody>
        </p:sp>
        <p:sp>
          <p:nvSpPr>
            <p:cNvPr id="43" name="TextBox 42">
              <a:extLst>
                <a:ext uri="{FF2B5EF4-FFF2-40B4-BE49-F238E27FC236}">
                  <a16:creationId xmlns:a16="http://schemas.microsoft.com/office/drawing/2014/main" id="{1F39D982-84D2-4657-8136-6395E227F369}"/>
                </a:ext>
              </a:extLst>
            </p:cNvPr>
            <p:cNvSpPr txBox="1"/>
            <p:nvPr/>
          </p:nvSpPr>
          <p:spPr>
            <a:xfrm>
              <a:off x="7462546" y="6213194"/>
              <a:ext cx="2049518" cy="369332"/>
            </a:xfrm>
            <a:prstGeom prst="rect">
              <a:avLst/>
            </a:prstGeom>
            <a:noFill/>
          </p:spPr>
          <p:txBody>
            <a:bodyPr wrap="square" rtlCol="0">
              <a:spAutoFit/>
            </a:bodyPr>
            <a:lstStyle>
              <a:defPPr>
                <a:defRPr lang="en-US"/>
              </a:defPPr>
            </a:lstStyle>
            <a:p>
              <a:pPr algn="ctr"/>
              <a:r>
                <a:rPr lang="en-US"/>
                <a:t>Physical Memory</a:t>
              </a:r>
            </a:p>
          </p:txBody>
        </p:sp>
        <p:sp>
          <p:nvSpPr>
            <p:cNvPr id="45" name="TextBox 44">
              <a:extLst>
                <a:ext uri="{FF2B5EF4-FFF2-40B4-BE49-F238E27FC236}">
                  <a16:creationId xmlns:a16="http://schemas.microsoft.com/office/drawing/2014/main" id="{C84C3907-C9C7-45A7-A6EA-804DE55647B3}"/>
                </a:ext>
              </a:extLst>
            </p:cNvPr>
            <p:cNvSpPr txBox="1"/>
            <p:nvPr/>
          </p:nvSpPr>
          <p:spPr>
            <a:xfrm>
              <a:off x="4046482" y="6195961"/>
              <a:ext cx="2049518" cy="369332"/>
            </a:xfrm>
            <a:prstGeom prst="rect">
              <a:avLst/>
            </a:prstGeom>
            <a:noFill/>
          </p:spPr>
          <p:txBody>
            <a:bodyPr wrap="square" rtlCol="0">
              <a:spAutoFit/>
            </a:bodyPr>
            <a:lstStyle>
              <a:defPPr>
                <a:defRPr lang="en-US"/>
              </a:defPPr>
            </a:lstStyle>
            <a:p>
              <a:pPr algn="ctr"/>
              <a:r>
                <a:rPr lang="en-US"/>
                <a:t>Virtual Memory</a:t>
              </a:r>
            </a:p>
          </p:txBody>
        </p:sp>
        <p:sp>
          <p:nvSpPr>
            <p:cNvPr id="47" name="Rectangle 46">
              <a:extLst>
                <a:ext uri="{FF2B5EF4-FFF2-40B4-BE49-F238E27FC236}">
                  <a16:creationId xmlns:a16="http://schemas.microsoft.com/office/drawing/2014/main" id="{2E742E3B-A8E4-4AA3-9A9A-8DE7717B4EB7}"/>
                </a:ext>
              </a:extLst>
            </p:cNvPr>
            <p:cNvSpPr/>
            <p:nvPr/>
          </p:nvSpPr>
          <p:spPr>
            <a:xfrm>
              <a:off x="4104289" y="6006663"/>
              <a:ext cx="2055884" cy="236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50" name="Rectangle 49">
              <a:extLst>
                <a:ext uri="{FF2B5EF4-FFF2-40B4-BE49-F238E27FC236}">
                  <a16:creationId xmlns:a16="http://schemas.microsoft.com/office/drawing/2014/main" id="{848841C5-C02E-4E84-9627-5DF4B3D53349}"/>
                </a:ext>
              </a:extLst>
            </p:cNvPr>
            <p:cNvSpPr/>
            <p:nvPr/>
          </p:nvSpPr>
          <p:spPr>
            <a:xfrm>
              <a:off x="7503275" y="5987738"/>
              <a:ext cx="2055884" cy="236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51" name="Rectangle 50">
              <a:extLst>
                <a:ext uri="{FF2B5EF4-FFF2-40B4-BE49-F238E27FC236}">
                  <a16:creationId xmlns:a16="http://schemas.microsoft.com/office/drawing/2014/main" id="{71CFDAA5-539F-41F4-AE67-567AC3F8A058}"/>
                </a:ext>
              </a:extLst>
            </p:cNvPr>
            <p:cNvSpPr/>
            <p:nvPr/>
          </p:nvSpPr>
          <p:spPr>
            <a:xfrm>
              <a:off x="4120055" y="4251206"/>
              <a:ext cx="2055884" cy="236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52" name="TextBox 51">
              <a:extLst>
                <a:ext uri="{FF2B5EF4-FFF2-40B4-BE49-F238E27FC236}">
                  <a16:creationId xmlns:a16="http://schemas.microsoft.com/office/drawing/2014/main" id="{075D33B7-D42C-4693-82FB-7EA54FBEAB13}"/>
                </a:ext>
              </a:extLst>
            </p:cNvPr>
            <p:cNvSpPr txBox="1"/>
            <p:nvPr/>
          </p:nvSpPr>
          <p:spPr>
            <a:xfrm>
              <a:off x="3325311" y="5785668"/>
              <a:ext cx="1442341" cy="646331"/>
            </a:xfrm>
            <a:prstGeom prst="rect">
              <a:avLst/>
            </a:prstGeom>
            <a:noFill/>
          </p:spPr>
          <p:txBody>
            <a:bodyPr wrap="square" rtlCol="0">
              <a:spAutoFit/>
            </a:bodyPr>
            <a:lstStyle>
              <a:defPPr>
                <a:defRPr lang="en-US"/>
              </a:defPPr>
            </a:lstStyle>
            <a:p>
              <a:pPr/>
              <a:r>
                <a:rPr lang="en-US"/>
                <a:t>4 MB</a:t>
              </a:r>
            </a:p>
            <a:p>
              <a:pPr/>
              <a:r>
                <a:rPr lang="en-US"/>
                <a:t>0</a:t>
              </a:r>
            </a:p>
          </p:txBody>
        </p:sp>
        <p:sp>
          <p:nvSpPr>
            <p:cNvPr id="53" name="TextBox 52">
              <a:extLst>
                <a:ext uri="{FF2B5EF4-FFF2-40B4-BE49-F238E27FC236}">
                  <a16:creationId xmlns:a16="http://schemas.microsoft.com/office/drawing/2014/main" id="{DB65ED91-FE75-4421-98D6-3DD80771ED51}"/>
                </a:ext>
              </a:extLst>
            </p:cNvPr>
            <p:cNvSpPr txBox="1"/>
            <p:nvPr/>
          </p:nvSpPr>
          <p:spPr>
            <a:xfrm>
              <a:off x="2728851" y="3997678"/>
              <a:ext cx="1442341" cy="646331"/>
            </a:xfrm>
            <a:prstGeom prst="rect">
              <a:avLst/>
            </a:prstGeom>
            <a:noFill/>
          </p:spPr>
          <p:txBody>
            <a:bodyPr wrap="square" rtlCol="0">
              <a:spAutoFit/>
            </a:bodyPr>
            <a:lstStyle>
              <a:defPPr>
                <a:defRPr lang="en-US"/>
              </a:defPPr>
            </a:lstStyle>
            <a:p>
              <a:pPr/>
              <a:r>
                <a:rPr lang="en-US"/>
                <a:t>2GB + 4 MB</a:t>
              </a:r>
            </a:p>
            <a:p>
              <a:pPr/>
              <a:r>
                <a:rPr lang="en-US"/>
                <a:t>2GB</a:t>
              </a:r>
            </a:p>
          </p:txBody>
        </p:sp>
        <p:cxnSp>
          <p:nvCxnSpPr>
            <p:cNvPr id="54" name="Straight Connector 53">
              <a:extLst>
                <a:ext uri="{FF2B5EF4-FFF2-40B4-BE49-F238E27FC236}">
                  <a16:creationId xmlns:a16="http://schemas.microsoft.com/office/drawing/2014/main" id="{8AD43207-5DC9-4FC0-A112-6C196DCCB294}"/>
                </a:ext>
              </a:extLst>
            </p:cNvPr>
            <p:cNvCxnSpPr/>
            <p:nvPr/>
          </p:nvCxnSpPr>
          <p:spPr>
            <a:xfrm>
              <a:off x="6175939" y="6240099"/>
              <a:ext cx="1288829" cy="1401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B1DE34-8E72-4AAD-BFE7-B833A2312668}"/>
                </a:ext>
              </a:extLst>
            </p:cNvPr>
            <p:cNvCxnSpPr/>
            <p:nvPr/>
          </p:nvCxnSpPr>
          <p:spPr>
            <a:xfrm>
              <a:off x="6205046" y="5999655"/>
              <a:ext cx="1288829" cy="1401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DFF4712-E954-46DB-86E3-8104194DADF1}"/>
                </a:ext>
              </a:extLst>
            </p:cNvPr>
            <p:cNvCxnSpPr/>
            <p:nvPr/>
          </p:nvCxnSpPr>
          <p:spPr>
            <a:xfrm>
              <a:off x="6200902" y="4490657"/>
              <a:ext cx="1302373" cy="179754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F4CAE7-9CF9-476A-948A-8D7270E40E91}"/>
                </a:ext>
              </a:extLst>
            </p:cNvPr>
            <p:cNvCxnSpPr/>
            <p:nvPr/>
          </p:nvCxnSpPr>
          <p:spPr>
            <a:xfrm>
              <a:off x="6195699" y="4233954"/>
              <a:ext cx="1302373" cy="179754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922480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1000"/>
                                        <p:tgtEl>
                                          <p:spTgt spid="44"/>
                                        </p:tgtEl>
                                      </p:cBhvr>
                                    </p:animEffect>
                                    <p:anim calcmode="lin" valueType="num">
                                      <p:cBhvr>
                                        <p:cTn id="33" dur="1000" fill="hold"/>
                                        <p:tgtEl>
                                          <p:spTgt spid="44"/>
                                        </p:tgtEl>
                                        <p:attrNameLst>
                                          <p:attrName>ppt_x</p:attrName>
                                        </p:attrNameLst>
                                      </p:cBhvr>
                                      <p:tavLst>
                                        <p:tav tm="0">
                                          <p:val>
                                            <p:strVal val="#ppt_x"/>
                                          </p:val>
                                        </p:tav>
                                        <p:tav tm="100000">
                                          <p:val>
                                            <p:strVal val="#ppt_x"/>
                                          </p:val>
                                        </p:tav>
                                      </p:tavLst>
                                    </p:anim>
                                    <p:anim calcmode="lin" valueType="num">
                                      <p:cBhvr>
                                        <p:cTn id="34" dur="1000" fill="hold"/>
                                        <p:tgtEl>
                                          <p:spTgt spid="4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1000"/>
                                        <p:tgtEl>
                                          <p:spTgt spid="49"/>
                                        </p:tgtEl>
                                      </p:cBhvr>
                                    </p:animEffect>
                                    <p:anim calcmode="lin" valueType="num">
                                      <p:cBhvr>
                                        <p:cTn id="38" dur="1000" fill="hold"/>
                                        <p:tgtEl>
                                          <p:spTgt spid="49"/>
                                        </p:tgtEl>
                                        <p:attrNameLst>
                                          <p:attrName>ppt_x</p:attrName>
                                        </p:attrNameLst>
                                      </p:cBhvr>
                                      <p:tavLst>
                                        <p:tav tm="0">
                                          <p:val>
                                            <p:strVal val="#ppt_x"/>
                                          </p:val>
                                        </p:tav>
                                        <p:tav tm="100000">
                                          <p:val>
                                            <p:strVal val="#ppt_x"/>
                                          </p:val>
                                        </p:tav>
                                      </p:tavLst>
                                    </p:anim>
                                    <p:anim calcmode="lin" valueType="num">
                                      <p:cBhvr>
                                        <p:cTn id="39" dur="1000" fill="hold"/>
                                        <p:tgtEl>
                                          <p:spTgt spid="4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1000"/>
                                        <p:tgtEl>
                                          <p:spTgt spid="42"/>
                                        </p:tgtEl>
                                      </p:cBhvr>
                                    </p:animEffect>
                                    <p:anim calcmode="lin" valueType="num">
                                      <p:cBhvr>
                                        <p:cTn id="48" dur="1000" fill="hold"/>
                                        <p:tgtEl>
                                          <p:spTgt spid="42"/>
                                        </p:tgtEl>
                                        <p:attrNameLst>
                                          <p:attrName>ppt_x</p:attrName>
                                        </p:attrNameLst>
                                      </p:cBhvr>
                                      <p:tavLst>
                                        <p:tav tm="0">
                                          <p:val>
                                            <p:strVal val="#ppt_x"/>
                                          </p:val>
                                        </p:tav>
                                        <p:tav tm="100000">
                                          <p:val>
                                            <p:strVal val="#ppt_x"/>
                                          </p:val>
                                        </p:tav>
                                      </p:tavLst>
                                    </p:anim>
                                    <p:anim calcmode="lin" valueType="num">
                                      <p:cBhvr>
                                        <p:cTn id="49" dur="1000" fill="hold"/>
                                        <p:tgtEl>
                                          <p:spTgt spid="4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1000"/>
                                        <p:tgtEl>
                                          <p:spTgt spid="30"/>
                                        </p:tgtEl>
                                      </p:cBhvr>
                                    </p:animEffect>
                                    <p:anim calcmode="lin" valueType="num">
                                      <p:cBhvr>
                                        <p:cTn id="53" dur="1000" fill="hold"/>
                                        <p:tgtEl>
                                          <p:spTgt spid="30"/>
                                        </p:tgtEl>
                                        <p:attrNameLst>
                                          <p:attrName>ppt_x</p:attrName>
                                        </p:attrNameLst>
                                      </p:cBhvr>
                                      <p:tavLst>
                                        <p:tav tm="0">
                                          <p:val>
                                            <p:strVal val="#ppt_x"/>
                                          </p:val>
                                        </p:tav>
                                        <p:tav tm="100000">
                                          <p:val>
                                            <p:strVal val="#ppt_x"/>
                                          </p:val>
                                        </p:tav>
                                      </p:tavLst>
                                    </p:anim>
                                    <p:anim calcmode="lin" valueType="num">
                                      <p:cBhvr>
                                        <p:cTn id="54" dur="1000" fill="hold"/>
                                        <p:tgtEl>
                                          <p:spTgt spid="3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1000"/>
                                        <p:tgtEl>
                                          <p:spTgt spid="34"/>
                                        </p:tgtEl>
                                      </p:cBhvr>
                                    </p:animEffect>
                                    <p:anim calcmode="lin" valueType="num">
                                      <p:cBhvr>
                                        <p:cTn id="58" dur="1000" fill="hold"/>
                                        <p:tgtEl>
                                          <p:spTgt spid="34"/>
                                        </p:tgtEl>
                                        <p:attrNameLst>
                                          <p:attrName>ppt_x</p:attrName>
                                        </p:attrNameLst>
                                      </p:cBhvr>
                                      <p:tavLst>
                                        <p:tav tm="0">
                                          <p:val>
                                            <p:strVal val="#ppt_x"/>
                                          </p:val>
                                        </p:tav>
                                        <p:tav tm="100000">
                                          <p:val>
                                            <p:strVal val="#ppt_x"/>
                                          </p:val>
                                        </p:tav>
                                      </p:tavLst>
                                    </p:anim>
                                    <p:anim calcmode="lin" valueType="num">
                                      <p:cBhvr>
                                        <p:cTn id="59" dur="1000" fill="hold"/>
                                        <p:tgtEl>
                                          <p:spTgt spid="34"/>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1000"/>
                                        <p:tgtEl>
                                          <p:spTgt spid="48"/>
                                        </p:tgtEl>
                                      </p:cBhvr>
                                    </p:animEffect>
                                    <p:anim calcmode="lin" valueType="num">
                                      <p:cBhvr>
                                        <p:cTn id="63" dur="1000" fill="hold"/>
                                        <p:tgtEl>
                                          <p:spTgt spid="48"/>
                                        </p:tgtEl>
                                        <p:attrNameLst>
                                          <p:attrName>ppt_x</p:attrName>
                                        </p:attrNameLst>
                                      </p:cBhvr>
                                      <p:tavLst>
                                        <p:tav tm="0">
                                          <p:val>
                                            <p:strVal val="#ppt_x"/>
                                          </p:val>
                                        </p:tav>
                                        <p:tav tm="100000">
                                          <p:val>
                                            <p:strVal val="#ppt_x"/>
                                          </p:val>
                                        </p:tav>
                                      </p:tavLst>
                                    </p:anim>
                                    <p:anim calcmode="lin" valueType="num">
                                      <p:cBhvr>
                                        <p:cTn id="64" dur="1000" fill="hold"/>
                                        <p:tgtEl>
                                          <p:spTgt spid="48"/>
                                        </p:tgtEl>
                                        <p:attrNameLst>
                                          <p:attrName>ppt_y</p:attrName>
                                        </p:attrNameLst>
                                      </p:cBhvr>
                                      <p:tavLst>
                                        <p:tav tm="0">
                                          <p:val>
                                            <p:strVal val="#ppt_y+.1"/>
                                          </p:val>
                                        </p:tav>
                                        <p:tav tm="100000">
                                          <p:val>
                                            <p:strVal val="#ppt_y"/>
                                          </p:val>
                                        </p:tav>
                                      </p:tavLst>
                                    </p:anim>
                                  </p:childTnLst>
                                </p:cTn>
                              </p:par>
                              <p:par>
                                <p:cTn id="65" presetID="10"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fade">
                                      <p:cBhvr>
                                        <p:cTn id="70" dur="500"/>
                                        <p:tgtEl>
                                          <p:spTgt spid="6"/>
                                        </p:tgtEl>
                                      </p:cBhvr>
                                    </p:animEffect>
                                  </p:childTnLst>
                                </p:cTn>
                              </p:par>
                              <p:par>
                                <p:cTn id="71" presetID="10"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2" grpId="0"/>
      <p:bldP spid="36" grpId="0"/>
      <p:bldP spid="38" grpId="0"/>
      <p:bldP spid="42" grpId="0"/>
      <p:bldP spid="44" grpId="0"/>
      <p:bldP spid="49" grpId="0"/>
      <p:bldP spid="6" grpId="0"/>
      <p:bldP spid="16" grpId="0"/>
      <p:bldP spid="46" grpId="0"/>
    </p:bldLst>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7" name="TextBox 16">
            <a:extLst>
              <a:ext uri="{FF2B5EF4-FFF2-40B4-BE49-F238E27FC236}">
                <a16:creationId xmlns:a16="http://schemas.microsoft.com/office/drawing/2014/main" id="{DBEFE6C6-42E1-4BBB-8EA9-C1D83902388F}"/>
              </a:ext>
            </a:extLst>
          </p:cNvPr>
          <p:cNvSpPr txBox="1"/>
          <p:nvPr/>
        </p:nvSpPr>
        <p:spPr>
          <a:xfrm>
            <a:off x="335587" y="1464588"/>
            <a:ext cx="10881703" cy="4524315"/>
          </a:xfrm>
          <a:prstGeom prst="rect">
            <a:avLst/>
          </a:prstGeom>
          <a:noFill/>
        </p:spPr>
        <p:txBody>
          <a:bodyPr wrap="square">
            <a:spAutoFit/>
          </a:bodyPr>
          <a:lstStyle>
            <a:defPPr>
              <a:defRPr lang="en-US"/>
            </a:defPPr>
          </a:lstStyle>
          <a:p>
            <a:pPr marL="457200" indent="-457200">
              <a:buFont typeface="+mj-lt"/>
              <a:buAutoNum type="arabicPeriod"/>
            </a:pPr>
            <a:r>
              <a:rPr lang="en-IN" sz="2400"/>
              <a:t>The xv6 bootloader loads the kernel code in low physical memory (starting at 1MB, after leaving the first 1MB for use by I/O devices), and starts executing the kernel at </a:t>
            </a:r>
            <a:r>
              <a:rPr lang="en-IN" sz="2400" b="1"/>
              <a:t>entry</a:t>
            </a:r>
            <a:r>
              <a:rPr lang="en-IN" sz="2400"/>
              <a:t>.</a:t>
            </a:r>
          </a:p>
          <a:p>
            <a:pPr marL="457200" indent="-457200">
              <a:buFont typeface="+mj-lt"/>
              <a:buAutoNum type="arabicPeriod"/>
            </a:pPr>
            <a:r>
              <a:rPr lang="en-IN" sz="2400"/>
              <a:t>The entry code first turns on support for large pages (4MB), and sets up the first page table </a:t>
            </a:r>
            <a:r>
              <a:rPr lang="en-IN" sz="2400" b="1" err="1"/>
              <a:t>entrypgdir.</a:t>
            </a:r>
          </a:p>
          <a:p>
            <a:pPr marL="457200" indent="-457200">
              <a:buFont typeface="+mj-lt"/>
              <a:buAutoNum type="arabicPeriod"/>
            </a:pPr>
            <a:r>
              <a:rPr lang="en-IN" sz="2400"/>
              <a:t>The first entry of this page table </a:t>
            </a:r>
            <a:r>
              <a:rPr lang="en-IN" sz="2400" b="1"/>
              <a:t>maps virtual addresses [0, 4MB] to physical addresses [0,4MB],</a:t>
            </a:r>
            <a:r>
              <a:rPr lang="en-IN" sz="2400"/>
              <a:t> to enable the entry code that resides in the low virtual address space to run.</a:t>
            </a:r>
          </a:p>
          <a:p>
            <a:pPr marL="457200" indent="-457200">
              <a:buFont typeface="+mj-lt"/>
              <a:buAutoNum type="arabicPeriod"/>
            </a:pPr>
            <a:r>
              <a:rPr lang="en-IN" sz="2400"/>
              <a:t>The second entry in this page table is easier to follow</a:t>
            </a:r>
            <a:r>
              <a:rPr lang="en-IN" sz="2400" b="1"/>
              <a:t>: it maps [KERNBASE, KERNBASE+4MB] to[0, 4MB], </a:t>
            </a:r>
            <a:r>
              <a:rPr lang="en-IN" sz="2400"/>
              <a:t>to enable the first 4MB of kernel code in the high virtual address space to run after MMU is turned on. </a:t>
            </a:r>
          </a:p>
          <a:p>
            <a:pPr marL="457200" indent="-457200">
              <a:buFont typeface="+mj-lt"/>
              <a:buAutoNum type="arabicPeriod"/>
            </a:pPr>
            <a:endParaRPr lang="en-IN" sz="2400"/>
          </a:p>
        </p:txBody>
      </p:sp>
      <p:sp>
        <p:nvSpPr>
          <p:cNvPr id="16" name="object 2">
            <a:extLst>
              <a:ext uri="{FF2B5EF4-FFF2-40B4-BE49-F238E27FC236}">
                <a16:creationId xmlns:a16="http://schemas.microsoft.com/office/drawing/2014/main" id="{4C9018E3-BB3F-43E5-AF14-F2CD9E95341C}"/>
              </a:ext>
            </a:extLst>
          </p:cNvPr>
          <p:cNvSpPr txBox="1">
            <a:spLocks noGrp="1"/>
          </p:cNvSpPr>
          <p:nvPr>
            <p:ph type="title"/>
          </p:nvPr>
        </p:nvSpPr>
        <p:spPr>
          <a:xfrm>
            <a:off x="335587" y="555589"/>
            <a:ext cx="10688479" cy="622222"/>
          </a:xfrm>
          <a:prstGeom prst="rect">
            <a:avLst/>
          </a:prstGeom>
        </p:spPr>
        <p:txBody>
          <a:bodyPr vert="horz" wrap="square" lIns="0" tIns="12700" rIns="0" bIns="0" rtlCol="0">
            <a:spAutoFit/>
          </a:bodyPr>
          <a:lstStyle>
            <a:defPPr/>
          </a:lstStyle>
          <a:p>
            <a:pPr/>
            <a:r>
              <a:rPr lang="en-IN" sz="4400" b="1">
                <a:effectLst>
                  <a:outerShdw blurRad="38100" dist="38100" dir="2700000" algn="tl">
                    <a:srgbClr val="000000">
                      <a:alpha val="43137"/>
                    </a:srgbClr>
                  </a:outerShdw>
                </a:effectLst>
              </a:rPr>
              <a:t>The First Address Space</a:t>
            </a:r>
          </a:p>
        </p:txBody>
      </p:sp>
    </p:spTree>
    <p:extLst>
      <p:ext uri="{BB962C8B-B14F-4D97-AF65-F5344CB8AC3E}">
        <p14:creationId xmlns:p14="http://schemas.microsoft.com/office/powerpoint/2010/main" val="2905246552"/>
      </p:ext>
    </p:extLst>
  </p:cSld>
  <p:clrMapOvr>
    <a:masterClrMapping/>
  </p:clrMapOvr>
  <p:transition/>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7" name="TextBox 16">
            <a:extLst>
              <a:ext uri="{FF2B5EF4-FFF2-40B4-BE49-F238E27FC236}">
                <a16:creationId xmlns:a16="http://schemas.microsoft.com/office/drawing/2014/main" id="{DBEFE6C6-42E1-4BBB-8EA9-C1D83902388F}"/>
              </a:ext>
            </a:extLst>
          </p:cNvPr>
          <p:cNvSpPr txBox="1"/>
          <p:nvPr/>
        </p:nvSpPr>
        <p:spPr>
          <a:xfrm>
            <a:off x="284321" y="1105179"/>
            <a:ext cx="6965510" cy="4524315"/>
          </a:xfrm>
          <a:prstGeom prst="rect">
            <a:avLst/>
          </a:prstGeom>
          <a:noFill/>
        </p:spPr>
        <p:txBody>
          <a:bodyPr wrap="square">
            <a:spAutoFit/>
          </a:bodyPr>
          <a:lstStyle>
            <a:defPPr>
              <a:defRPr lang="en-US"/>
            </a:defPPr>
          </a:lstStyle>
          <a:p>
            <a:pPr/>
            <a:r>
              <a:rPr lang="en-IN"/>
              <a:t>1036 # By convention, the _start symbol specifies the ELF entry point.</a:t>
            </a:r>
          </a:p>
          <a:p>
            <a:pPr/>
            <a:r>
              <a:rPr lang="en-IN"/>
              <a:t>1037 # Since we haven’t set up virtual memory yet, our entry point is</a:t>
            </a:r>
          </a:p>
          <a:p>
            <a:pPr/>
            <a:r>
              <a:rPr lang="en-IN"/>
              <a:t>1038 # the physical address of ’entry’.</a:t>
            </a:r>
          </a:p>
          <a:p>
            <a:pPr/>
            <a:r>
              <a:rPr lang="en-IN"/>
              <a:t>1039 .globl _start</a:t>
            </a:r>
          </a:p>
          <a:p>
            <a:pPr/>
            <a:r>
              <a:rPr lang="en-IN"/>
              <a:t>1040 </a:t>
            </a:r>
            <a:r>
              <a:rPr lang="en-IN" b="1"/>
              <a:t>_start = V2P_WO(entry)</a:t>
            </a:r>
          </a:p>
          <a:p>
            <a:pPr/>
            <a:r>
              <a:rPr lang="en-IN"/>
              <a:t>1041</a:t>
            </a:r>
          </a:p>
          <a:p>
            <a:pPr/>
            <a:r>
              <a:rPr lang="en-IN"/>
              <a:t>1042 # Entering xv6 on boot processor, with paging off.</a:t>
            </a:r>
          </a:p>
          <a:p>
            <a:pPr/>
            <a:r>
              <a:rPr lang="en-IN"/>
              <a:t>1043 .globl entry</a:t>
            </a:r>
          </a:p>
          <a:p>
            <a:pPr/>
            <a:r>
              <a:rPr lang="en-IN"/>
              <a:t>1044 </a:t>
            </a:r>
            <a:r>
              <a:rPr lang="en-IN" b="1"/>
              <a:t>entry:</a:t>
            </a:r>
          </a:p>
          <a:p>
            <a:pPr/>
            <a:r>
              <a:rPr lang="en-IN">
                <a:solidFill>
                  <a:srgbClr val="002060"/>
                </a:solidFill>
              </a:rPr>
              <a:t>1045 # </a:t>
            </a:r>
            <a:r>
              <a:rPr lang="en-IN" b="1">
                <a:solidFill>
                  <a:srgbClr val="002060"/>
                </a:solidFill>
              </a:rPr>
              <a:t>Turn on page size extension for 4Mbyte pages</a:t>
            </a:r>
          </a:p>
          <a:p>
            <a:pPr/>
            <a:r>
              <a:rPr lang="en-IN"/>
              <a:t>1046 movl %cr4, %eax</a:t>
            </a:r>
            <a:endParaRPr lang="en-IN"/>
          </a:p>
          <a:p>
            <a:pPr/>
            <a:r>
              <a:rPr lang="en-IN"/>
              <a:t>1047 </a:t>
            </a:r>
            <a:r>
              <a:rPr lang="en-IN" b="1" err="1"/>
              <a:t>orl $(CR4_PSE), %eax</a:t>
            </a:r>
            <a:endParaRPr lang="en-IN" b="1"/>
          </a:p>
          <a:p>
            <a:pPr/>
            <a:r>
              <a:rPr lang="en-IN"/>
              <a:t>1048 movl %eax, %cr4</a:t>
            </a:r>
          </a:p>
          <a:p>
            <a:pPr/>
            <a:r>
              <a:rPr lang="en-US" b="1">
                <a:solidFill>
                  <a:srgbClr val="002060"/>
                </a:solidFill>
              </a:rPr>
              <a:t>1049 # Set page directory </a:t>
            </a:r>
          </a:p>
          <a:p>
            <a:pPr/>
            <a:r>
              <a:rPr lang="en-US"/>
              <a:t>1050 movl $(V2P_WO(</a:t>
            </a:r>
            <a:r>
              <a:rPr lang="en-US" b="1" err="1"/>
              <a:t>entrypgdir</a:t>
            </a:r>
            <a:r>
              <a:rPr lang="en-US"/>
              <a:t>)), %eax </a:t>
            </a:r>
          </a:p>
          <a:p>
            <a:pPr/>
            <a:r>
              <a:rPr lang="en-US"/>
              <a:t>1051 movl %eax, %cr3 </a:t>
            </a:r>
          </a:p>
        </p:txBody>
      </p:sp>
      <p:sp>
        <p:nvSpPr>
          <p:cNvPr id="21" name="TextBox 20">
            <a:extLst>
              <a:ext uri="{FF2B5EF4-FFF2-40B4-BE49-F238E27FC236}">
                <a16:creationId xmlns:a16="http://schemas.microsoft.com/office/drawing/2014/main" id="{345A581C-ABE0-483E-A91A-8FF150D384D5}"/>
              </a:ext>
            </a:extLst>
          </p:cNvPr>
          <p:cNvSpPr txBox="1"/>
          <p:nvPr/>
        </p:nvSpPr>
        <p:spPr>
          <a:xfrm>
            <a:off x="1101672" y="5769604"/>
            <a:ext cx="7502962"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0207 #define KERNBASE 0x80000000 // First kernel virtual address</a:t>
            </a:r>
          </a:p>
          <a:p>
            <a:pPr/>
            <a:r>
              <a:rPr lang="en-US"/>
              <a:t>0210 #define V2P(a) (((uint) (a)) − KERNBASE)</a:t>
            </a:r>
          </a:p>
          <a:p>
            <a:pPr/>
            <a:r>
              <a:rPr lang="en-US"/>
              <a:t>0213 #define V2P_WO(x) ((x) − KERNBASE) // same as V2P, but without casts</a:t>
            </a:r>
          </a:p>
        </p:txBody>
      </p:sp>
      <p:sp>
        <p:nvSpPr>
          <p:cNvPr id="28" name="TextBox 27">
            <a:extLst>
              <a:ext uri="{FF2B5EF4-FFF2-40B4-BE49-F238E27FC236}">
                <a16:creationId xmlns:a16="http://schemas.microsoft.com/office/drawing/2014/main" id="{88D77768-ABE5-4CAF-9420-838067A1F419}"/>
              </a:ext>
            </a:extLst>
          </p:cNvPr>
          <p:cNvSpPr txBox="1"/>
          <p:nvPr/>
        </p:nvSpPr>
        <p:spPr>
          <a:xfrm>
            <a:off x="5699648" y="3460091"/>
            <a:ext cx="5240692"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marL="457200" indent="-457200">
              <a:buFont typeface="+mj-lt"/>
              <a:buAutoNum type="arabicPeriod"/>
            </a:pPr>
            <a:r>
              <a:rPr lang="en-IN" sz="1800"/>
              <a:t>The xv6 bootloader loads the kernel code in low physical memory (starting at 1MB, after leaving the first 1MB for use by I/O devices), and starts executing the kernel at </a:t>
            </a:r>
            <a:r>
              <a:rPr lang="en-IN" sz="1800" b="1"/>
              <a:t>entry</a:t>
            </a:r>
            <a:r>
              <a:rPr lang="en-IN" sz="1800"/>
              <a:t>.</a:t>
            </a:r>
          </a:p>
        </p:txBody>
      </p:sp>
      <p:sp>
        <p:nvSpPr>
          <p:cNvPr id="30" name="TextBox 29">
            <a:extLst>
              <a:ext uri="{FF2B5EF4-FFF2-40B4-BE49-F238E27FC236}">
                <a16:creationId xmlns:a16="http://schemas.microsoft.com/office/drawing/2014/main" id="{060E30B4-98CA-458F-9F59-1E5A7DBB7119}"/>
              </a:ext>
            </a:extLst>
          </p:cNvPr>
          <p:cNvSpPr txBox="1"/>
          <p:nvPr/>
        </p:nvSpPr>
        <p:spPr>
          <a:xfrm>
            <a:off x="4726543" y="4876112"/>
            <a:ext cx="6101254"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sz="1800"/>
              <a:t>2. The entry code first turns on support for large pages (4MB), and sets up the first page table entrypgdir.</a:t>
            </a:r>
          </a:p>
        </p:txBody>
      </p:sp>
      <p:sp>
        <p:nvSpPr>
          <p:cNvPr id="34" name="TextBox 33">
            <a:extLst>
              <a:ext uri="{FF2B5EF4-FFF2-40B4-BE49-F238E27FC236}">
                <a16:creationId xmlns:a16="http://schemas.microsoft.com/office/drawing/2014/main" id="{078EED5C-0B14-4124-B213-735BD2A3B141}"/>
              </a:ext>
            </a:extLst>
          </p:cNvPr>
          <p:cNvSpPr txBox="1"/>
          <p:nvPr/>
        </p:nvSpPr>
        <p:spPr>
          <a:xfrm>
            <a:off x="284321" y="289123"/>
            <a:ext cx="6101254" cy="769441"/>
          </a:xfrm>
          <a:prstGeom prst="rect">
            <a:avLst/>
          </a:prstGeom>
          <a:noFill/>
        </p:spPr>
        <p:txBody>
          <a:bodyPr wrap="square">
            <a:spAutoFit/>
          </a:bodyPr>
          <a:lstStyle>
            <a:defPPr>
              <a:defRPr lang="en-US"/>
            </a:defPPr>
          </a:lstStyle>
          <a:p>
            <a:pPr/>
            <a:r>
              <a:rPr lang="en-IN" sz="4400" b="1"/>
              <a:t>The First Address Space</a:t>
            </a:r>
            <a:endParaRPr lang="en-US" sz="4400"/>
          </a:p>
        </p:txBody>
      </p:sp>
      <p:pic>
        <p:nvPicPr>
          <p:cNvPr id="5" name="Picture 4">
            <a:extLst>
              <a:ext uri="{FF2B5EF4-FFF2-40B4-BE49-F238E27FC236}">
                <a16:creationId xmlns:a16="http://schemas.microsoft.com/office/drawing/2014/main" id="{A40C84CE-6353-4C5E-ACCC-978BCAC420FC}"/>
              </a:ext>
            </a:extLst>
          </p:cNvPr>
          <p:cNvPicPr>
            <a:picLocks noChangeAspect="1"/>
          </p:cNvPicPr>
          <p:nvPr/>
        </p:nvPicPr>
        <p:blipFill>
          <a:blip r:embed="rId4"/>
          <a:srcRect l="1917" t="7117" r="43591" b="72705"/>
          <a:stretch>
            <a:fillRect/>
          </a:stretch>
        </p:blipFill>
        <p:spPr>
          <a:xfrm>
            <a:off x="5548239" y="1713084"/>
            <a:ext cx="6643761" cy="1383094"/>
          </a:xfrm>
          <a:prstGeom prst="rect">
            <a:avLst/>
          </a:prstGeom>
        </p:spPr>
      </p:pic>
    </p:spTree>
    <p:extLst>
      <p:ext uri="{BB962C8B-B14F-4D97-AF65-F5344CB8AC3E}">
        <p14:creationId xmlns:p14="http://schemas.microsoft.com/office/powerpoint/2010/main" val="3931474610"/>
      </p:ext>
    </p:extLst>
  </p:cSld>
  <p:clrMapOvr>
    <a:masterClrMapping/>
  </p:clrMapOvr>
  <p:transition/>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TextBox 15">
            <a:extLst>
              <a:ext uri="{FF2B5EF4-FFF2-40B4-BE49-F238E27FC236}">
                <a16:creationId xmlns:a16="http://schemas.microsoft.com/office/drawing/2014/main" id="{BABDBA7D-394F-4334-AF51-DA44E560A5FE}"/>
              </a:ext>
            </a:extLst>
          </p:cNvPr>
          <p:cNvSpPr txBox="1"/>
          <p:nvPr/>
        </p:nvSpPr>
        <p:spPr>
          <a:xfrm>
            <a:off x="145481" y="292707"/>
            <a:ext cx="8276355" cy="3416320"/>
          </a:xfrm>
          <a:prstGeom prst="rect">
            <a:avLst/>
          </a:prstGeom>
          <a:noFill/>
        </p:spPr>
        <p:txBody>
          <a:bodyPr wrap="square">
            <a:spAutoFit/>
          </a:bodyPr>
          <a:lstStyle>
            <a:defPPr>
              <a:defRPr lang="en-US"/>
            </a:defPPr>
          </a:lstStyle>
          <a:p>
            <a:pPr/>
            <a:r>
              <a:rPr lang="en-US"/>
              <a:t>1300 // The boot page table used in entry.S and entryother.S.</a:t>
            </a:r>
          </a:p>
          <a:p>
            <a:pPr/>
            <a:r>
              <a:rPr lang="en-US"/>
              <a:t>1301 // Page directories (and page tables) must start on page boundaries,</a:t>
            </a:r>
          </a:p>
          <a:p>
            <a:pPr/>
            <a:r>
              <a:rPr lang="en-US"/>
              <a:t>1302 // hence the __aligned__ attribute.</a:t>
            </a:r>
          </a:p>
          <a:p>
            <a:pPr/>
            <a:r>
              <a:rPr lang="en-US"/>
              <a:t>1303 // PTE_PS in a page directory entry enables 4Mbyte pages.</a:t>
            </a:r>
          </a:p>
          <a:p>
            <a:pPr/>
            <a:r>
              <a:rPr lang="en-US"/>
              <a:t>1304</a:t>
            </a:r>
          </a:p>
          <a:p>
            <a:pPr/>
            <a:r>
              <a:rPr lang="en-US"/>
              <a:t>1305 __attribute__((__aligned__(PGSIZE)))</a:t>
            </a:r>
          </a:p>
          <a:p>
            <a:pPr/>
            <a:r>
              <a:rPr lang="en-US"/>
              <a:t>1306 </a:t>
            </a:r>
            <a:r>
              <a:rPr lang="en-US" b="1" err="1">
                <a:solidFill>
                  <a:srgbClr val="002060"/>
                </a:solidFill>
              </a:rPr>
              <a:t>pde_t entrypgdir</a:t>
            </a:r>
            <a:r>
              <a:rPr lang="en-US"/>
              <a:t>[NPDENTRIES] = {</a:t>
            </a:r>
          </a:p>
          <a:p>
            <a:pPr/>
            <a:r>
              <a:rPr lang="en-US"/>
              <a:t>1307 // Map VA’s [0, 4MB) to PA’s [0, 4MB)</a:t>
            </a:r>
          </a:p>
          <a:p>
            <a:pPr/>
            <a:r>
              <a:rPr lang="en-US"/>
              <a:t>1308 [0] = (0) | PTE_P | PTE_W | PTE_PS,</a:t>
            </a:r>
          </a:p>
          <a:p>
            <a:pPr/>
            <a:r>
              <a:rPr lang="en-US"/>
              <a:t>1309 // Map VA’s [KERNBASE, KERNBASE+4MB) to PA’s [0, 4MB)</a:t>
            </a:r>
          </a:p>
          <a:p>
            <a:pPr/>
            <a:r>
              <a:rPr lang="en-US"/>
              <a:t>1310 [KERNBASE&gt;&gt;PDXSHIFT] = (0) | PTE_P | PTE_W | PTE_PS,</a:t>
            </a:r>
          </a:p>
          <a:p>
            <a:pPr/>
            <a:r>
              <a:rPr lang="en-US"/>
              <a:t>1311 };</a:t>
            </a:r>
          </a:p>
        </p:txBody>
      </p:sp>
      <p:sp>
        <p:nvSpPr>
          <p:cNvPr id="29" name="TextBox 28">
            <a:extLst>
              <a:ext uri="{FF2B5EF4-FFF2-40B4-BE49-F238E27FC236}">
                <a16:creationId xmlns:a16="http://schemas.microsoft.com/office/drawing/2014/main" id="{D9340465-637D-469A-92DB-348C6523AEF1}"/>
              </a:ext>
            </a:extLst>
          </p:cNvPr>
          <p:cNvSpPr txBox="1"/>
          <p:nvPr/>
        </p:nvSpPr>
        <p:spPr>
          <a:xfrm>
            <a:off x="6982155" y="5956311"/>
            <a:ext cx="1442341" cy="646331"/>
          </a:xfrm>
          <a:prstGeom prst="rect">
            <a:avLst/>
          </a:prstGeom>
          <a:noFill/>
        </p:spPr>
        <p:txBody>
          <a:bodyPr wrap="square" rtlCol="0">
            <a:spAutoFit/>
          </a:bodyPr>
          <a:lstStyle>
            <a:defPPr>
              <a:defRPr lang="en-US"/>
            </a:defPPr>
          </a:lstStyle>
          <a:p>
            <a:pPr/>
            <a:r>
              <a:rPr lang="en-US"/>
              <a:t>4 MB</a:t>
            </a:r>
          </a:p>
          <a:p>
            <a:pPr/>
            <a:r>
              <a:rPr lang="en-US"/>
              <a:t>0</a:t>
            </a:r>
          </a:p>
        </p:txBody>
      </p:sp>
      <p:grpSp>
        <p:nvGrpSpPr>
          <p:cNvPr id="47" name="Group 46">
            <a:extLst>
              <a:ext uri="{FF2B5EF4-FFF2-40B4-BE49-F238E27FC236}">
                <a16:creationId xmlns:a16="http://schemas.microsoft.com/office/drawing/2014/main" id="{882DC08F-5015-4A18-A06C-5D90A62D2F30}"/>
              </a:ext>
            </a:extLst>
          </p:cNvPr>
          <p:cNvGrpSpPr/>
          <p:nvPr/>
        </p:nvGrpSpPr>
        <p:grpSpPr>
          <a:xfrm>
            <a:off x="145481" y="3880548"/>
            <a:ext cx="6830308" cy="2913599"/>
            <a:chOff x="2728851" y="3668927"/>
            <a:chExt cx="6830308" cy="2913599"/>
          </a:xfrm>
        </p:grpSpPr>
        <p:sp>
          <p:nvSpPr>
            <p:cNvPr id="5" name="Rectangle 4">
              <a:extLst>
                <a:ext uri="{FF2B5EF4-FFF2-40B4-BE49-F238E27FC236}">
                  <a16:creationId xmlns:a16="http://schemas.microsoft.com/office/drawing/2014/main" id="{0E250F28-E3D3-4E91-B841-5FC849A9F30C}"/>
                </a:ext>
              </a:extLst>
            </p:cNvPr>
            <p:cNvSpPr/>
            <p:nvPr/>
          </p:nvSpPr>
          <p:spPr>
            <a:xfrm>
              <a:off x="4120055" y="3682943"/>
              <a:ext cx="2049518" cy="25711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endParaRPr lang="en-US"/>
            </a:p>
          </p:txBody>
        </p:sp>
        <p:sp>
          <p:nvSpPr>
            <p:cNvPr id="6" name="Rectangle 5">
              <a:extLst>
                <a:ext uri="{FF2B5EF4-FFF2-40B4-BE49-F238E27FC236}">
                  <a16:creationId xmlns:a16="http://schemas.microsoft.com/office/drawing/2014/main" id="{43FD3723-FD3A-44BE-9DD2-57DAF17D5D28}"/>
                </a:ext>
              </a:extLst>
            </p:cNvPr>
            <p:cNvSpPr/>
            <p:nvPr/>
          </p:nvSpPr>
          <p:spPr>
            <a:xfrm>
              <a:off x="7509641" y="3668927"/>
              <a:ext cx="2049518" cy="2571172"/>
            </a:xfrm>
            <a:prstGeom prst="rec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endParaRPr lang="en-US"/>
            </a:p>
          </p:txBody>
        </p:sp>
        <p:sp>
          <p:nvSpPr>
            <p:cNvPr id="10" name="TextBox 9">
              <a:extLst>
                <a:ext uri="{FF2B5EF4-FFF2-40B4-BE49-F238E27FC236}">
                  <a16:creationId xmlns:a16="http://schemas.microsoft.com/office/drawing/2014/main" id="{8722BB51-5D43-43C1-84D7-74F3F4452481}"/>
                </a:ext>
              </a:extLst>
            </p:cNvPr>
            <p:cNvSpPr txBox="1"/>
            <p:nvPr/>
          </p:nvSpPr>
          <p:spPr>
            <a:xfrm>
              <a:off x="7462546" y="6213194"/>
              <a:ext cx="2049518" cy="369332"/>
            </a:xfrm>
            <a:prstGeom prst="rect">
              <a:avLst/>
            </a:prstGeom>
            <a:noFill/>
          </p:spPr>
          <p:txBody>
            <a:bodyPr wrap="square" rtlCol="0">
              <a:spAutoFit/>
            </a:bodyPr>
            <a:lstStyle>
              <a:defPPr>
                <a:defRPr lang="en-US"/>
              </a:defPPr>
            </a:lstStyle>
            <a:p>
              <a:pPr algn="ctr"/>
              <a:r>
                <a:rPr lang="en-US"/>
                <a:t>Physical Memory</a:t>
              </a:r>
            </a:p>
          </p:txBody>
        </p:sp>
        <p:sp>
          <p:nvSpPr>
            <p:cNvPr id="19" name="TextBox 18">
              <a:extLst>
                <a:ext uri="{FF2B5EF4-FFF2-40B4-BE49-F238E27FC236}">
                  <a16:creationId xmlns:a16="http://schemas.microsoft.com/office/drawing/2014/main" id="{29B072E3-2B8E-4350-A94A-82510328182A}"/>
                </a:ext>
              </a:extLst>
            </p:cNvPr>
            <p:cNvSpPr txBox="1"/>
            <p:nvPr/>
          </p:nvSpPr>
          <p:spPr>
            <a:xfrm>
              <a:off x="4046482" y="6195961"/>
              <a:ext cx="2049518" cy="369332"/>
            </a:xfrm>
            <a:prstGeom prst="rect">
              <a:avLst/>
            </a:prstGeom>
            <a:noFill/>
          </p:spPr>
          <p:txBody>
            <a:bodyPr wrap="square" rtlCol="0">
              <a:spAutoFit/>
            </a:bodyPr>
            <a:lstStyle>
              <a:defPPr>
                <a:defRPr lang="en-US"/>
              </a:defPPr>
            </a:lstStyle>
            <a:p>
              <a:pPr algn="ctr"/>
              <a:r>
                <a:rPr lang="en-US"/>
                <a:t>Virtual Memory</a:t>
              </a:r>
            </a:p>
          </p:txBody>
        </p:sp>
        <p:sp>
          <p:nvSpPr>
            <p:cNvPr id="22" name="Rectangle 21">
              <a:extLst>
                <a:ext uri="{FF2B5EF4-FFF2-40B4-BE49-F238E27FC236}">
                  <a16:creationId xmlns:a16="http://schemas.microsoft.com/office/drawing/2014/main" id="{C0A9937B-AA34-4285-8197-B362EA5EFD25}"/>
                </a:ext>
              </a:extLst>
            </p:cNvPr>
            <p:cNvSpPr/>
            <p:nvPr/>
          </p:nvSpPr>
          <p:spPr>
            <a:xfrm>
              <a:off x="4104289" y="6006663"/>
              <a:ext cx="2055884" cy="236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24" name="Rectangle 23">
              <a:extLst>
                <a:ext uri="{FF2B5EF4-FFF2-40B4-BE49-F238E27FC236}">
                  <a16:creationId xmlns:a16="http://schemas.microsoft.com/office/drawing/2014/main" id="{D8789FD5-E347-4F74-BC62-9154E3CE7DE7}"/>
                </a:ext>
              </a:extLst>
            </p:cNvPr>
            <p:cNvSpPr/>
            <p:nvPr/>
          </p:nvSpPr>
          <p:spPr>
            <a:xfrm>
              <a:off x="7503275" y="5987738"/>
              <a:ext cx="2055884" cy="236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26" name="Rectangle 25">
              <a:extLst>
                <a:ext uri="{FF2B5EF4-FFF2-40B4-BE49-F238E27FC236}">
                  <a16:creationId xmlns:a16="http://schemas.microsoft.com/office/drawing/2014/main" id="{66A9867C-7BF4-4876-BF05-C254B1A345A1}"/>
                </a:ext>
              </a:extLst>
            </p:cNvPr>
            <p:cNvSpPr/>
            <p:nvPr/>
          </p:nvSpPr>
          <p:spPr>
            <a:xfrm>
              <a:off x="4120055" y="4251206"/>
              <a:ext cx="2055884" cy="236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27" name="TextBox 26">
              <a:extLst>
                <a:ext uri="{FF2B5EF4-FFF2-40B4-BE49-F238E27FC236}">
                  <a16:creationId xmlns:a16="http://schemas.microsoft.com/office/drawing/2014/main" id="{B5AE552A-1439-4E85-92AD-A1A775403874}"/>
                </a:ext>
              </a:extLst>
            </p:cNvPr>
            <p:cNvSpPr txBox="1"/>
            <p:nvPr/>
          </p:nvSpPr>
          <p:spPr>
            <a:xfrm>
              <a:off x="3325311" y="5785668"/>
              <a:ext cx="1442341" cy="646331"/>
            </a:xfrm>
            <a:prstGeom prst="rect">
              <a:avLst/>
            </a:prstGeom>
            <a:noFill/>
          </p:spPr>
          <p:txBody>
            <a:bodyPr wrap="square" rtlCol="0">
              <a:spAutoFit/>
            </a:bodyPr>
            <a:lstStyle>
              <a:defPPr>
                <a:defRPr lang="en-US"/>
              </a:defPPr>
            </a:lstStyle>
            <a:p>
              <a:pPr/>
              <a:r>
                <a:rPr lang="en-US"/>
                <a:t>4 MB</a:t>
              </a:r>
            </a:p>
            <a:p>
              <a:pPr/>
              <a:r>
                <a:rPr lang="en-US"/>
                <a:t>0</a:t>
              </a:r>
            </a:p>
          </p:txBody>
        </p:sp>
        <p:sp>
          <p:nvSpPr>
            <p:cNvPr id="31" name="TextBox 30">
              <a:extLst>
                <a:ext uri="{FF2B5EF4-FFF2-40B4-BE49-F238E27FC236}">
                  <a16:creationId xmlns:a16="http://schemas.microsoft.com/office/drawing/2014/main" id="{879ECACC-8639-4BC9-9990-F384495C3C30}"/>
                </a:ext>
              </a:extLst>
            </p:cNvPr>
            <p:cNvSpPr txBox="1"/>
            <p:nvPr/>
          </p:nvSpPr>
          <p:spPr>
            <a:xfrm>
              <a:off x="2728851" y="3997678"/>
              <a:ext cx="1442341" cy="646331"/>
            </a:xfrm>
            <a:prstGeom prst="rect">
              <a:avLst/>
            </a:prstGeom>
            <a:noFill/>
          </p:spPr>
          <p:txBody>
            <a:bodyPr wrap="square" rtlCol="0">
              <a:spAutoFit/>
            </a:bodyPr>
            <a:lstStyle>
              <a:defPPr>
                <a:defRPr lang="en-US"/>
              </a:defPPr>
            </a:lstStyle>
            <a:p>
              <a:pPr/>
              <a:r>
                <a:rPr lang="en-US"/>
                <a:t>2GB + 4 MB</a:t>
              </a:r>
            </a:p>
            <a:p>
              <a:pPr/>
              <a:r>
                <a:rPr lang="en-US"/>
                <a:t>2GB</a:t>
              </a:r>
            </a:p>
          </p:txBody>
        </p:sp>
        <p:cxnSp>
          <p:nvCxnSpPr>
            <p:cNvPr id="40" name="Straight Connector 39">
              <a:extLst>
                <a:ext uri="{FF2B5EF4-FFF2-40B4-BE49-F238E27FC236}">
                  <a16:creationId xmlns:a16="http://schemas.microsoft.com/office/drawing/2014/main" id="{E1782904-E3C9-44CA-A57D-3F2973959422}"/>
                </a:ext>
              </a:extLst>
            </p:cNvPr>
            <p:cNvCxnSpPr/>
            <p:nvPr/>
          </p:nvCxnSpPr>
          <p:spPr>
            <a:xfrm>
              <a:off x="6175939" y="6240099"/>
              <a:ext cx="1288829" cy="1401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0497D58-967C-4D31-B9C2-695566460E99}"/>
                </a:ext>
              </a:extLst>
            </p:cNvPr>
            <p:cNvCxnSpPr/>
            <p:nvPr/>
          </p:nvCxnSpPr>
          <p:spPr>
            <a:xfrm>
              <a:off x="6205046" y="5999655"/>
              <a:ext cx="1288829" cy="1401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B71F6BC-4972-4935-9CE7-B8849637A2EE}"/>
                </a:ext>
              </a:extLst>
            </p:cNvPr>
            <p:cNvCxnSpPr/>
            <p:nvPr/>
          </p:nvCxnSpPr>
          <p:spPr>
            <a:xfrm>
              <a:off x="6200902" y="4490657"/>
              <a:ext cx="1302373" cy="179754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74E69C5-D919-425B-BD86-D76843D36F76}"/>
                </a:ext>
              </a:extLst>
            </p:cNvPr>
            <p:cNvCxnSpPr/>
            <p:nvPr/>
          </p:nvCxnSpPr>
          <p:spPr>
            <a:xfrm>
              <a:off x="6195699" y="4233954"/>
              <a:ext cx="1302373" cy="179754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D7470D01-62F2-4668-B2F9-AEC2D262A080}"/>
              </a:ext>
            </a:extLst>
          </p:cNvPr>
          <p:cNvSpPr txBox="1"/>
          <p:nvPr/>
        </p:nvSpPr>
        <p:spPr>
          <a:xfrm>
            <a:off x="6325593" y="1336139"/>
            <a:ext cx="5866407"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marL="457200" indent="-457200">
              <a:buFont typeface="+mj-lt"/>
              <a:buAutoNum type="arabicPeriod"/>
            </a:pPr>
            <a:r>
              <a:rPr lang="en-IN" sz="1800"/>
              <a:t>The first entry of this page table table maps virtual addresses [0, 4MB] to physical addresses [0,4MB], to enable the entry code that resides in the low virtual address space to run.</a:t>
            </a:r>
          </a:p>
          <a:p>
            <a:pPr marL="457200" indent="-457200">
              <a:buFont typeface="+mj-lt"/>
              <a:buAutoNum type="arabicPeriod"/>
            </a:pPr>
            <a:r>
              <a:rPr lang="en-IN" sz="1800"/>
              <a:t>The second entry in this page table is easier to follow: it maps [KERNBASE, KERNBASE+4MB] to[0, 4MB], to enable the first 4MB of kernel code in the high virtual address space to run after MMU is turned on. </a:t>
            </a:r>
          </a:p>
        </p:txBody>
      </p:sp>
      <p:sp>
        <p:nvSpPr>
          <p:cNvPr id="30" name="TextBox 29">
            <a:extLst>
              <a:ext uri="{FF2B5EF4-FFF2-40B4-BE49-F238E27FC236}">
                <a16:creationId xmlns:a16="http://schemas.microsoft.com/office/drawing/2014/main" id="{0FB830BA-F969-4073-9B4B-ACBBE72E8C12}"/>
              </a:ext>
            </a:extLst>
          </p:cNvPr>
          <p:cNvSpPr txBox="1"/>
          <p:nvPr/>
        </p:nvSpPr>
        <p:spPr>
          <a:xfrm>
            <a:off x="7894513" y="298314"/>
            <a:ext cx="3322777" cy="769441"/>
          </a:xfrm>
          <a:prstGeom prst="rect">
            <a:avLst/>
          </a:prstGeom>
          <a:noFill/>
        </p:spPr>
        <p:txBody>
          <a:bodyPr wrap="square">
            <a:spAutoFit/>
          </a:bodyPr>
          <a:lstStyle>
            <a:defPPr>
              <a:defRPr lang="en-US"/>
            </a:defPPr>
          </a:lstStyle>
          <a:p>
            <a:pPr/>
            <a:r>
              <a:rPr lang="en-US" sz="4400" b="1" err="1">
                <a:solidFill>
                  <a:srgbClr val="002060"/>
                </a:solidFill>
              </a:rPr>
              <a:t>entrypgdir</a:t>
            </a:r>
            <a:endParaRPr lang="en-US" sz="4400"/>
          </a:p>
        </p:txBody>
      </p:sp>
    </p:spTree>
    <p:extLst>
      <p:ext uri="{BB962C8B-B14F-4D97-AF65-F5344CB8AC3E}">
        <p14:creationId xmlns:p14="http://schemas.microsoft.com/office/powerpoint/2010/main" val="1243212016"/>
      </p:ext>
    </p:extLst>
  </p:cSld>
  <p:clrMapOvr>
    <a:masterClrMapping/>
  </p:clrMapOvr>
  <p:transition/>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grpSp>
        <p:nvGrpSpPr>
          <p:cNvPr id="17" name="그룹 50">
            <a:extLst>
              <a:ext uri="{FF2B5EF4-FFF2-40B4-BE49-F238E27FC236}">
                <a16:creationId xmlns:a16="http://schemas.microsoft.com/office/drawing/2014/main" id="{867B06DB-FEA1-4850-82A2-452203D8411A}"/>
              </a:ext>
            </a:extLst>
          </p:cNvPr>
          <p:cNvGrpSpPr/>
          <p:nvPr/>
        </p:nvGrpSpPr>
        <p:grpSpPr>
          <a:xfrm>
            <a:off x="191697" y="1472168"/>
            <a:ext cx="3168650" cy="4176712"/>
            <a:chOff x="581763" y="1412776"/>
            <a:chExt cx="1974013" cy="4176464"/>
          </a:xfrm>
        </p:grpSpPr>
        <p:sp>
          <p:nvSpPr>
            <p:cNvPr id="18" name="TextBox 51">
              <a:extLst>
                <a:ext uri="{FF2B5EF4-FFF2-40B4-BE49-F238E27FC236}">
                  <a16:creationId xmlns:a16="http://schemas.microsoft.com/office/drawing/2014/main" id="{15250719-29BF-4DBF-AADB-F55DBC5C43DB}"/>
                </a:ext>
              </a:extLst>
            </p:cNvPr>
            <p:cNvSpPr txBox="1">
              <a:spLocks noChangeArrowheads="1"/>
            </p:cNvSpPr>
            <p:nvPr/>
          </p:nvSpPr>
          <p:spPr bwMode="auto">
            <a:xfrm>
              <a:off x="647563" y="1412776"/>
              <a:ext cx="5508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400">
                  <a:solidFill>
                    <a:srgbClr val="000000"/>
                  </a:solidFill>
                  <a:latin typeface="Malgun Gothic" panose="020b0503020000020004" pitchFamily="34" charset="-127"/>
                </a:rPr>
                <a:t>0KB</a:t>
              </a:r>
              <a:endParaRPr lang="ko-KR" altLang="en-US" sz="1400">
                <a:solidFill>
                  <a:srgbClr val="000000"/>
                </a:solidFill>
                <a:latin typeface="Malgun Gothic" panose="020b0503020000020004" pitchFamily="34" charset="-127"/>
              </a:endParaRPr>
            </a:p>
          </p:txBody>
        </p:sp>
        <p:sp>
          <p:nvSpPr>
            <p:cNvPr id="19" name="TextBox 52">
              <a:extLst>
                <a:ext uri="{FF2B5EF4-FFF2-40B4-BE49-F238E27FC236}">
                  <a16:creationId xmlns:a16="http://schemas.microsoft.com/office/drawing/2014/main" id="{D2EA844B-9A5E-4F68-8592-DBF582CF1B4F}"/>
                </a:ext>
              </a:extLst>
            </p:cNvPr>
            <p:cNvSpPr txBox="1">
              <a:spLocks noChangeArrowheads="1"/>
            </p:cNvSpPr>
            <p:nvPr/>
          </p:nvSpPr>
          <p:spPr bwMode="auto">
            <a:xfrm>
              <a:off x="581763" y="2266999"/>
              <a:ext cx="6120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400">
                  <a:solidFill>
                    <a:srgbClr val="000000"/>
                  </a:solidFill>
                  <a:latin typeface="Malgun Gothic" panose="020b0503020000020004" pitchFamily="34" charset="-127"/>
                </a:rPr>
                <a:t>64KB</a:t>
              </a:r>
              <a:endParaRPr lang="ko-KR" altLang="en-US" sz="1400">
                <a:solidFill>
                  <a:srgbClr val="000000"/>
                </a:solidFill>
                <a:latin typeface="Malgun Gothic" panose="020b0503020000020004" pitchFamily="34" charset="-127"/>
              </a:endParaRPr>
            </a:p>
          </p:txBody>
        </p:sp>
        <p:sp>
          <p:nvSpPr>
            <p:cNvPr id="20" name="TextBox 53">
              <a:extLst>
                <a:ext uri="{FF2B5EF4-FFF2-40B4-BE49-F238E27FC236}">
                  <a16:creationId xmlns:a16="http://schemas.microsoft.com/office/drawing/2014/main" id="{1FF7C0C5-2C16-45D1-B7C3-8FC7E99FD1D0}"/>
                </a:ext>
              </a:extLst>
            </p:cNvPr>
            <p:cNvSpPr txBox="1">
              <a:spLocks noChangeArrowheads="1"/>
            </p:cNvSpPr>
            <p:nvPr/>
          </p:nvSpPr>
          <p:spPr bwMode="auto">
            <a:xfrm>
              <a:off x="581763" y="5281463"/>
              <a:ext cx="5712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400">
                  <a:solidFill>
                    <a:srgbClr val="000000"/>
                  </a:solidFill>
                  <a:latin typeface="Malgun Gothic" panose="020b0503020000020004" pitchFamily="34" charset="-127"/>
                </a:rPr>
                <a:t>max</a:t>
              </a:r>
              <a:endParaRPr lang="ko-KR" altLang="en-US" sz="1400">
                <a:solidFill>
                  <a:srgbClr val="000000"/>
                </a:solidFill>
                <a:latin typeface="Malgun Gothic" panose="020b0503020000020004" pitchFamily="34" charset="-127"/>
              </a:endParaRPr>
            </a:p>
          </p:txBody>
        </p:sp>
        <p:sp>
          <p:nvSpPr>
            <p:cNvPr id="21" name="직사각형 54">
              <a:extLst>
                <a:ext uri="{FF2B5EF4-FFF2-40B4-BE49-F238E27FC236}">
                  <a16:creationId xmlns:a16="http://schemas.microsoft.com/office/drawing/2014/main" id="{68E0FBE3-B717-4B59-B061-E0F10476CA57}"/>
                </a:ext>
              </a:extLst>
            </p:cNvPr>
            <p:cNvSpPr/>
            <p:nvPr/>
          </p:nvSpPr>
          <p:spPr>
            <a:xfrm>
              <a:off x="1223614" y="1558817"/>
              <a:ext cx="1332162" cy="861961"/>
            </a:xfrm>
            <a:prstGeom prst="rect">
              <a:avLst/>
            </a:prstGeom>
            <a:solidFill>
              <a:schemeClr val="accent1">
                <a:lumMod val="60000"/>
                <a:lumOff val="40000"/>
              </a:schemeClr>
            </a:solidFill>
            <a:ln w="12700">
              <a:solidFill>
                <a:schemeClr val="tx1"/>
              </a:solidFill>
            </a:ln>
            <a:effectLst>
              <a:outerShdw dist="20000"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Operating System</a:t>
              </a:r>
            </a:p>
            <a:p>
              <a:pPr algn="ctr">
                <a:defRPr/>
              </a:pPr>
              <a:r>
                <a:rPr lang="en-US" altLang="ko-KR" sz="1200">
                  <a:solidFill>
                    <a:prstClr val="black"/>
                  </a:solidFill>
                  <a:latin typeface="맑은 고딕" pitchFamily="50" charset="-127"/>
                  <a:cs typeface="Courier New" pitchFamily="49" charset="0"/>
                </a:rPr>
                <a:t>(code, data, etc.)</a:t>
              </a:r>
              <a:endParaRPr lang="ko-KR" altLang="en-US" sz="1200">
                <a:solidFill>
                  <a:prstClr val="black"/>
                </a:solidFill>
                <a:latin typeface="맑은 고딕" pitchFamily="50" charset="-127"/>
                <a:cs typeface="Courier New" pitchFamily="49" charset="0"/>
              </a:endParaRPr>
            </a:p>
          </p:txBody>
        </p:sp>
        <p:sp>
          <p:nvSpPr>
            <p:cNvPr id="22" name="직사각형 55">
              <a:extLst>
                <a:ext uri="{FF2B5EF4-FFF2-40B4-BE49-F238E27FC236}">
                  <a16:creationId xmlns:a16="http://schemas.microsoft.com/office/drawing/2014/main" id="{738F2871-D0E0-44D5-A228-97714873278F}"/>
                </a:ext>
              </a:extLst>
            </p:cNvPr>
            <p:cNvSpPr/>
            <p:nvPr/>
          </p:nvSpPr>
          <p:spPr>
            <a:xfrm>
              <a:off x="1223614" y="2420778"/>
              <a:ext cx="1332162" cy="3066868"/>
            </a:xfrm>
            <a:prstGeom prst="rect">
              <a:avLst/>
            </a:prstGeom>
            <a:solidFill>
              <a:schemeClr val="bg1"/>
            </a:solidFill>
            <a:ln w="12700">
              <a:solidFill>
                <a:schemeClr val="tx1"/>
              </a:solidFill>
            </a:ln>
            <a:effectLst>
              <a:outerShdw dist="20000"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Current</a:t>
              </a:r>
            </a:p>
            <a:p>
              <a:pPr algn="ctr">
                <a:defRPr/>
              </a:pPr>
              <a:r>
                <a:rPr lang="en-US" altLang="ko-KR" sz="1400">
                  <a:solidFill>
                    <a:prstClr val="black"/>
                  </a:solidFill>
                  <a:latin typeface="맑은 고딕" pitchFamily="50" charset="-127"/>
                  <a:cs typeface="Courier New" pitchFamily="49" charset="0"/>
                </a:rPr>
                <a:t>Program</a:t>
              </a:r>
            </a:p>
            <a:p>
              <a:pPr algn="ctr">
                <a:defRPr/>
              </a:pPr>
              <a:r>
                <a:rPr lang="en-US" altLang="ko-KR" sz="1200">
                  <a:solidFill>
                    <a:prstClr val="black"/>
                  </a:solidFill>
                  <a:latin typeface="맑은 고딕" pitchFamily="50" charset="-127"/>
                  <a:cs typeface="Courier New" pitchFamily="49" charset="0"/>
                </a:rPr>
                <a:t>(code, data, etc.)</a:t>
              </a:r>
              <a:endParaRPr lang="ko-KR" altLang="en-US" sz="1200">
                <a:solidFill>
                  <a:prstClr val="black"/>
                </a:solidFill>
                <a:latin typeface="맑은 고딕" pitchFamily="50" charset="-127"/>
                <a:cs typeface="Courier New" pitchFamily="49" charset="0"/>
              </a:endParaRPr>
            </a:p>
          </p:txBody>
        </p:sp>
      </p:grpSp>
      <p:sp>
        <p:nvSpPr>
          <p:cNvPr id="23" name="Rectangle 22">
            <a:extLst>
              <a:ext uri="{FF2B5EF4-FFF2-40B4-BE49-F238E27FC236}">
                <a16:creationId xmlns:a16="http://schemas.microsoft.com/office/drawing/2014/main" id="{20955DFE-11E0-46BD-9F5C-94DA5CB72CE4}"/>
              </a:ext>
            </a:extLst>
          </p:cNvPr>
          <p:cNvSpPr/>
          <p:nvPr/>
        </p:nvSpPr>
        <p:spPr>
          <a:xfrm>
            <a:off x="44068" y="5815649"/>
            <a:ext cx="4771762" cy="757130"/>
          </a:xfrm>
          <a:prstGeom prst="rect">
            <a:avLst/>
          </a:prstGeom>
        </p:spPr>
        <p:txBody>
          <a:bodyPr wrap="square">
            <a:spAutoFit/>
          </a:bodyPr>
          <a:lstStyle>
            <a:defPPr>
              <a:defRPr lang="en-US"/>
            </a:defPPr>
          </a:lstStyle>
          <a:p>
            <a:pPr algn="ctr">
              <a:lnSpc>
                <a:spcPct val="90000"/>
              </a:lnSpc>
            </a:pPr>
            <a:r>
              <a:rPr lang="en-US" altLang="en-US" sz="2400" err="1"/>
              <a:t>Uniprogramming:  </a:t>
            </a:r>
          </a:p>
          <a:p>
            <a:pPr algn="ctr">
              <a:lnSpc>
                <a:spcPct val="90000"/>
              </a:lnSpc>
            </a:pPr>
            <a:r>
              <a:rPr lang="en-US" altLang="en-US" sz="2400"/>
              <a:t>One process runs at a time</a:t>
            </a:r>
          </a:p>
        </p:txBody>
      </p:sp>
      <p:grpSp>
        <p:nvGrpSpPr>
          <p:cNvPr id="24" name="Group 23">
            <a:extLst>
              <a:ext uri="{FF2B5EF4-FFF2-40B4-BE49-F238E27FC236}">
                <a16:creationId xmlns:a16="http://schemas.microsoft.com/office/drawing/2014/main" id="{2A7BCC0F-E53B-4BDE-BC72-7F14543A3E6A}"/>
              </a:ext>
            </a:extLst>
          </p:cNvPr>
          <p:cNvGrpSpPr/>
          <p:nvPr/>
        </p:nvGrpSpPr>
        <p:grpSpPr>
          <a:xfrm>
            <a:off x="3948494" y="985206"/>
            <a:ext cx="3087687" cy="4575175"/>
            <a:chOff x="8208963" y="1198563"/>
            <a:chExt cx="3087687" cy="4575175"/>
          </a:xfrm>
        </p:grpSpPr>
        <p:sp>
          <p:nvSpPr>
            <p:cNvPr id="25" name="TextBox 12">
              <a:extLst>
                <a:ext uri="{FF2B5EF4-FFF2-40B4-BE49-F238E27FC236}">
                  <a16:creationId xmlns:a16="http://schemas.microsoft.com/office/drawing/2014/main" id="{03969C56-0017-4AC8-9779-67FA33E947B6}"/>
                </a:ext>
              </a:extLst>
            </p:cNvPr>
            <p:cNvSpPr txBox="1">
              <a:spLocks noChangeArrowheads="1"/>
            </p:cNvSpPr>
            <p:nvPr/>
          </p:nvSpPr>
          <p:spPr bwMode="auto">
            <a:xfrm>
              <a:off x="8253413" y="1198563"/>
              <a:ext cx="803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0KB</a:t>
              </a:r>
              <a:endParaRPr lang="ko-KR" altLang="en-US" sz="1200">
                <a:solidFill>
                  <a:srgbClr val="000000"/>
                </a:solidFill>
                <a:latin typeface="Malgun Gothic" panose="020b0503020000020004" pitchFamily="34" charset="-127"/>
              </a:endParaRPr>
            </a:p>
          </p:txBody>
        </p:sp>
        <p:sp>
          <p:nvSpPr>
            <p:cNvPr id="26" name="TextBox 13">
              <a:extLst>
                <a:ext uri="{FF2B5EF4-FFF2-40B4-BE49-F238E27FC236}">
                  <a16:creationId xmlns:a16="http://schemas.microsoft.com/office/drawing/2014/main" id="{7CCC0860-ECBD-40EE-9675-5DD10328DEEF}"/>
                </a:ext>
              </a:extLst>
            </p:cNvPr>
            <p:cNvSpPr txBox="1">
              <a:spLocks noChangeArrowheads="1"/>
            </p:cNvSpPr>
            <p:nvPr/>
          </p:nvSpPr>
          <p:spPr bwMode="auto">
            <a:xfrm>
              <a:off x="8208963" y="1682750"/>
              <a:ext cx="892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64KB</a:t>
              </a:r>
              <a:endParaRPr lang="ko-KR" altLang="en-US" sz="1200">
                <a:solidFill>
                  <a:srgbClr val="000000"/>
                </a:solidFill>
                <a:latin typeface="Malgun Gothic" panose="020b0503020000020004" pitchFamily="34" charset="-127"/>
              </a:endParaRPr>
            </a:p>
          </p:txBody>
        </p:sp>
        <p:sp>
          <p:nvSpPr>
            <p:cNvPr id="27" name="직사각형 15">
              <a:extLst>
                <a:ext uri="{FF2B5EF4-FFF2-40B4-BE49-F238E27FC236}">
                  <a16:creationId xmlns:a16="http://schemas.microsoft.com/office/drawing/2014/main" id="{3AA64F58-91C2-4667-8BCB-B00D4794E2D2}"/>
                </a:ext>
              </a:extLst>
            </p:cNvPr>
            <p:cNvSpPr/>
            <p:nvPr/>
          </p:nvSpPr>
          <p:spPr>
            <a:xfrm>
              <a:off x="9139238" y="1352550"/>
              <a:ext cx="2044700" cy="498475"/>
            </a:xfrm>
            <a:prstGeom prst="rect">
              <a:avLst/>
            </a:prstGeom>
            <a:solidFill>
              <a:schemeClr val="accent1">
                <a:lumMod val="60000"/>
                <a:lumOff val="40000"/>
              </a:schemeClr>
            </a:solidFill>
            <a:ln w="12700">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Operating System</a:t>
              </a:r>
            </a:p>
            <a:p>
              <a:pPr algn="ctr">
                <a:defRPr/>
              </a:pPr>
              <a:r>
                <a:rPr lang="en-US" altLang="ko-KR" sz="1200">
                  <a:solidFill>
                    <a:prstClr val="black"/>
                  </a:solidFill>
                  <a:latin typeface="맑은 고딕" pitchFamily="50" charset="-127"/>
                  <a:cs typeface="Courier New" pitchFamily="49" charset="0"/>
                </a:rPr>
                <a:t>(code, data, etc.)</a:t>
              </a:r>
              <a:endParaRPr lang="ko-KR" altLang="en-US" sz="1200">
                <a:solidFill>
                  <a:prstClr val="black"/>
                </a:solidFill>
                <a:latin typeface="맑은 고딕" pitchFamily="50" charset="-127"/>
                <a:cs typeface="Courier New" pitchFamily="49" charset="0"/>
              </a:endParaRPr>
            </a:p>
          </p:txBody>
        </p:sp>
        <p:sp>
          <p:nvSpPr>
            <p:cNvPr id="28" name="직사각형 16">
              <a:extLst>
                <a:ext uri="{FF2B5EF4-FFF2-40B4-BE49-F238E27FC236}">
                  <a16:creationId xmlns:a16="http://schemas.microsoft.com/office/drawing/2014/main" id="{B2514C7A-0354-4B62-A364-5C39B0FD344A}"/>
                </a:ext>
              </a:extLst>
            </p:cNvPr>
            <p:cNvSpPr/>
            <p:nvPr/>
          </p:nvSpPr>
          <p:spPr>
            <a:xfrm>
              <a:off x="9139238" y="2355850"/>
              <a:ext cx="2044700" cy="498475"/>
            </a:xfrm>
            <a:prstGeom prst="rect">
              <a:avLst/>
            </a:prstGeom>
            <a:no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Process C</a:t>
              </a:r>
            </a:p>
            <a:p>
              <a:pPr algn="ctr">
                <a:defRPr/>
              </a:pPr>
              <a:r>
                <a:rPr lang="en-US" altLang="ko-KR" sz="1200">
                  <a:solidFill>
                    <a:prstClr val="black"/>
                  </a:solidFill>
                  <a:latin typeface="맑은 고딕" pitchFamily="50" charset="-127"/>
                  <a:cs typeface="Courier New" pitchFamily="49" charset="0"/>
                </a:rPr>
                <a:t>(code, data, etc.)</a:t>
              </a:r>
              <a:endParaRPr lang="ko-KR" altLang="en-US" sz="1200">
                <a:solidFill>
                  <a:prstClr val="black"/>
                </a:solidFill>
                <a:latin typeface="맑은 고딕" pitchFamily="50" charset="-127"/>
                <a:cs typeface="Courier New" pitchFamily="49" charset="0"/>
              </a:endParaRPr>
            </a:p>
          </p:txBody>
        </p:sp>
        <p:sp>
          <p:nvSpPr>
            <p:cNvPr id="29" name="직사각형 17">
              <a:extLst>
                <a:ext uri="{FF2B5EF4-FFF2-40B4-BE49-F238E27FC236}">
                  <a16:creationId xmlns:a16="http://schemas.microsoft.com/office/drawing/2014/main" id="{DADCF31D-0402-4937-B0AC-3ECFD7B41B63}"/>
                </a:ext>
              </a:extLst>
            </p:cNvPr>
            <p:cNvSpPr/>
            <p:nvPr/>
          </p:nvSpPr>
          <p:spPr>
            <a:xfrm>
              <a:off x="9139238" y="1851025"/>
              <a:ext cx="2044700" cy="504825"/>
            </a:xfrm>
            <a:prstGeom prst="rect">
              <a:avLst/>
            </a:prstGeom>
            <a:pattFill prst="dkUpDiag">
              <a:fgClr>
                <a:schemeClr val="tx2">
                  <a:lumMod val="20000"/>
                  <a:lumOff val="80000"/>
                </a:schemeClr>
              </a:fgClr>
              <a:bgClr>
                <a:schemeClr val="bg1"/>
              </a:bgClr>
            </a:pattFill>
            <a:ln w="12700">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Free</a:t>
              </a:r>
              <a:endParaRPr lang="ko-KR" altLang="en-US" sz="1400">
                <a:solidFill>
                  <a:prstClr val="black"/>
                </a:solidFill>
                <a:latin typeface="맑은 고딕" pitchFamily="50" charset="-127"/>
                <a:cs typeface="Courier New" pitchFamily="49" charset="0"/>
              </a:endParaRPr>
            </a:p>
          </p:txBody>
        </p:sp>
        <p:sp>
          <p:nvSpPr>
            <p:cNvPr id="30" name="직사각형 18">
              <a:extLst>
                <a:ext uri="{FF2B5EF4-FFF2-40B4-BE49-F238E27FC236}">
                  <a16:creationId xmlns:a16="http://schemas.microsoft.com/office/drawing/2014/main" id="{292BEB5D-4132-4E65-9A78-D56ED76A9656}"/>
                </a:ext>
              </a:extLst>
            </p:cNvPr>
            <p:cNvSpPr/>
            <p:nvPr/>
          </p:nvSpPr>
          <p:spPr>
            <a:xfrm>
              <a:off x="9139238" y="2854325"/>
              <a:ext cx="2044700" cy="498475"/>
            </a:xfrm>
            <a:prstGeom prst="rect">
              <a:avLst/>
            </a:prstGeom>
            <a:no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Process B</a:t>
              </a:r>
            </a:p>
            <a:p>
              <a:pPr algn="ctr">
                <a:defRPr/>
              </a:pPr>
              <a:r>
                <a:rPr lang="en-US" altLang="ko-KR" sz="1200">
                  <a:solidFill>
                    <a:prstClr val="black"/>
                  </a:solidFill>
                  <a:latin typeface="맑은 고딕" pitchFamily="50" charset="-127"/>
                  <a:cs typeface="Courier New" pitchFamily="49" charset="0"/>
                </a:rPr>
                <a:t>(code, data, etc.)</a:t>
              </a:r>
              <a:endParaRPr lang="ko-KR" altLang="en-US" sz="1200">
                <a:solidFill>
                  <a:prstClr val="black"/>
                </a:solidFill>
                <a:latin typeface="맑은 고딕" pitchFamily="50" charset="-127"/>
                <a:cs typeface="Courier New" pitchFamily="49" charset="0"/>
              </a:endParaRPr>
            </a:p>
          </p:txBody>
        </p:sp>
        <p:sp>
          <p:nvSpPr>
            <p:cNvPr id="31" name="직사각형 19">
              <a:extLst>
                <a:ext uri="{FF2B5EF4-FFF2-40B4-BE49-F238E27FC236}">
                  <a16:creationId xmlns:a16="http://schemas.microsoft.com/office/drawing/2014/main" id="{F504979A-3327-4AB6-85CF-C76A4C496E66}"/>
                </a:ext>
              </a:extLst>
            </p:cNvPr>
            <p:cNvSpPr/>
            <p:nvPr/>
          </p:nvSpPr>
          <p:spPr>
            <a:xfrm>
              <a:off x="9139238" y="3352800"/>
              <a:ext cx="2044700" cy="504825"/>
            </a:xfrm>
            <a:prstGeom prst="rect">
              <a:avLst/>
            </a:prstGeom>
            <a:pattFill prst="dkUpDiag">
              <a:fgClr>
                <a:schemeClr val="tx2">
                  <a:lumMod val="20000"/>
                  <a:lumOff val="80000"/>
                </a:schemeClr>
              </a:fgClr>
              <a:bgClr>
                <a:schemeClr val="bg1"/>
              </a:bgClr>
            </a:pattFill>
            <a:ln w="12700">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Free</a:t>
              </a:r>
              <a:endParaRPr lang="ko-KR" altLang="en-US" sz="1400">
                <a:solidFill>
                  <a:prstClr val="black"/>
                </a:solidFill>
                <a:latin typeface="맑은 고딕" pitchFamily="50" charset="-127"/>
                <a:cs typeface="Courier New" pitchFamily="49" charset="0"/>
              </a:endParaRPr>
            </a:p>
          </p:txBody>
        </p:sp>
        <p:sp>
          <p:nvSpPr>
            <p:cNvPr id="32" name="직사각형 20">
              <a:extLst>
                <a:ext uri="{FF2B5EF4-FFF2-40B4-BE49-F238E27FC236}">
                  <a16:creationId xmlns:a16="http://schemas.microsoft.com/office/drawing/2014/main" id="{7914A312-59C6-4F1E-801C-0FEAC64F2062}"/>
                </a:ext>
              </a:extLst>
            </p:cNvPr>
            <p:cNvSpPr/>
            <p:nvPr/>
          </p:nvSpPr>
          <p:spPr>
            <a:xfrm>
              <a:off x="9139238" y="3857625"/>
              <a:ext cx="2044700" cy="996950"/>
            </a:xfrm>
            <a:prstGeom prst="rect">
              <a:avLst/>
            </a:prstGeom>
            <a:no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Process A</a:t>
              </a:r>
            </a:p>
            <a:p>
              <a:pPr algn="ctr">
                <a:defRPr/>
              </a:pPr>
              <a:r>
                <a:rPr lang="en-US" altLang="ko-KR" sz="1200">
                  <a:solidFill>
                    <a:prstClr val="black"/>
                  </a:solidFill>
                  <a:latin typeface="맑은 고딕" pitchFamily="50" charset="-127"/>
                  <a:cs typeface="Courier New" pitchFamily="49" charset="0"/>
                </a:rPr>
                <a:t>(code, data, etc.)</a:t>
              </a:r>
              <a:endParaRPr lang="ko-KR" altLang="en-US" sz="1200">
                <a:solidFill>
                  <a:prstClr val="black"/>
                </a:solidFill>
                <a:latin typeface="맑은 고딕" pitchFamily="50" charset="-127"/>
                <a:cs typeface="Courier New" pitchFamily="49" charset="0"/>
              </a:endParaRPr>
            </a:p>
          </p:txBody>
        </p:sp>
        <p:sp>
          <p:nvSpPr>
            <p:cNvPr id="33" name="TextBox 22">
              <a:extLst>
                <a:ext uri="{FF2B5EF4-FFF2-40B4-BE49-F238E27FC236}">
                  <a16:creationId xmlns:a16="http://schemas.microsoft.com/office/drawing/2014/main" id="{52AC5034-AD9B-4B5C-A0FF-1F31CDECB839}"/>
                </a:ext>
              </a:extLst>
            </p:cNvPr>
            <p:cNvSpPr txBox="1">
              <a:spLocks noChangeArrowheads="1"/>
            </p:cNvSpPr>
            <p:nvPr/>
          </p:nvSpPr>
          <p:spPr bwMode="auto">
            <a:xfrm>
              <a:off x="8975725" y="5465763"/>
              <a:ext cx="2320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en-US" altLang="ko-KR" sz="1400" b="1">
                  <a:solidFill>
                    <a:srgbClr val="000000"/>
                  </a:solidFill>
                  <a:latin typeface="Malgun Gothic" panose="020b0503020000020004" pitchFamily="34" charset="-127"/>
                </a:rPr>
                <a:t>Physical Memory</a:t>
              </a:r>
              <a:endParaRPr lang="ko-KR" altLang="en-US" sz="1400" b="1">
                <a:solidFill>
                  <a:srgbClr val="000000"/>
                </a:solidFill>
                <a:latin typeface="Malgun Gothic" panose="020b0503020000020004" pitchFamily="34" charset="-127"/>
              </a:endParaRPr>
            </a:p>
          </p:txBody>
        </p:sp>
        <p:sp>
          <p:nvSpPr>
            <p:cNvPr id="35" name="직사각형 24">
              <a:extLst>
                <a:ext uri="{FF2B5EF4-FFF2-40B4-BE49-F238E27FC236}">
                  <a16:creationId xmlns:a16="http://schemas.microsoft.com/office/drawing/2014/main" id="{1A537170-99E9-46BF-ADD8-7EA6EBC5AA5E}"/>
                </a:ext>
              </a:extLst>
            </p:cNvPr>
            <p:cNvSpPr/>
            <p:nvPr/>
          </p:nvSpPr>
          <p:spPr>
            <a:xfrm>
              <a:off x="9139238" y="4860925"/>
              <a:ext cx="2044700" cy="503238"/>
            </a:xfrm>
            <a:prstGeom prst="rect">
              <a:avLst/>
            </a:prstGeom>
            <a:pattFill prst="dkUpDiag">
              <a:fgClr>
                <a:schemeClr val="tx2">
                  <a:lumMod val="20000"/>
                  <a:lumOff val="80000"/>
                </a:schemeClr>
              </a:fgClr>
              <a:bgClr>
                <a:schemeClr val="bg1"/>
              </a:bgClr>
            </a:pattFill>
            <a:ln w="12700">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Free</a:t>
              </a:r>
              <a:endParaRPr lang="ko-KR" altLang="en-US" sz="1400">
                <a:solidFill>
                  <a:prstClr val="black"/>
                </a:solidFill>
                <a:latin typeface="맑은 고딕" pitchFamily="50" charset="-127"/>
                <a:cs typeface="Courier New" pitchFamily="49" charset="0"/>
              </a:endParaRPr>
            </a:p>
          </p:txBody>
        </p:sp>
        <p:sp>
          <p:nvSpPr>
            <p:cNvPr id="36" name="TextBox 25">
              <a:extLst>
                <a:ext uri="{FF2B5EF4-FFF2-40B4-BE49-F238E27FC236}">
                  <a16:creationId xmlns:a16="http://schemas.microsoft.com/office/drawing/2014/main" id="{B13324C3-6594-4ED7-A6CD-DCA987227FB7}"/>
                </a:ext>
              </a:extLst>
            </p:cNvPr>
            <p:cNvSpPr txBox="1">
              <a:spLocks noChangeArrowheads="1"/>
            </p:cNvSpPr>
            <p:nvPr/>
          </p:nvSpPr>
          <p:spPr bwMode="auto">
            <a:xfrm>
              <a:off x="8208963" y="2184400"/>
              <a:ext cx="8921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128KB</a:t>
              </a:r>
              <a:endParaRPr lang="ko-KR" altLang="en-US" sz="1200">
                <a:solidFill>
                  <a:srgbClr val="000000"/>
                </a:solidFill>
                <a:latin typeface="Malgun Gothic" panose="020b0503020000020004" pitchFamily="34" charset="-127"/>
              </a:endParaRPr>
            </a:p>
          </p:txBody>
        </p:sp>
        <p:sp>
          <p:nvSpPr>
            <p:cNvPr id="37" name="TextBox 26">
              <a:extLst>
                <a:ext uri="{FF2B5EF4-FFF2-40B4-BE49-F238E27FC236}">
                  <a16:creationId xmlns:a16="http://schemas.microsoft.com/office/drawing/2014/main" id="{21C15FFD-0018-4F76-BC6D-5B6C9B491F93}"/>
                </a:ext>
              </a:extLst>
            </p:cNvPr>
            <p:cNvSpPr txBox="1">
              <a:spLocks noChangeArrowheads="1"/>
            </p:cNvSpPr>
            <p:nvPr/>
          </p:nvSpPr>
          <p:spPr bwMode="auto">
            <a:xfrm>
              <a:off x="8208963" y="2716213"/>
              <a:ext cx="892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192KB</a:t>
              </a:r>
              <a:endParaRPr lang="ko-KR" altLang="en-US" sz="1200">
                <a:solidFill>
                  <a:srgbClr val="000000"/>
                </a:solidFill>
                <a:latin typeface="Malgun Gothic" panose="020b0503020000020004" pitchFamily="34" charset="-127"/>
              </a:endParaRPr>
            </a:p>
          </p:txBody>
        </p:sp>
        <p:sp>
          <p:nvSpPr>
            <p:cNvPr id="38" name="TextBox 27">
              <a:extLst>
                <a:ext uri="{FF2B5EF4-FFF2-40B4-BE49-F238E27FC236}">
                  <a16:creationId xmlns:a16="http://schemas.microsoft.com/office/drawing/2014/main" id="{AE38CE99-E344-4353-91EC-B7D8604179F7}"/>
                </a:ext>
              </a:extLst>
            </p:cNvPr>
            <p:cNvSpPr txBox="1">
              <a:spLocks noChangeArrowheads="1"/>
            </p:cNvSpPr>
            <p:nvPr/>
          </p:nvSpPr>
          <p:spPr bwMode="auto">
            <a:xfrm>
              <a:off x="8208963" y="3214688"/>
              <a:ext cx="8921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256KB</a:t>
              </a:r>
              <a:endParaRPr lang="ko-KR" altLang="en-US" sz="1200">
                <a:solidFill>
                  <a:srgbClr val="000000"/>
                </a:solidFill>
                <a:latin typeface="Malgun Gothic" panose="020b0503020000020004" pitchFamily="34" charset="-127"/>
              </a:endParaRPr>
            </a:p>
          </p:txBody>
        </p:sp>
        <p:sp>
          <p:nvSpPr>
            <p:cNvPr id="39" name="TextBox 28">
              <a:extLst>
                <a:ext uri="{FF2B5EF4-FFF2-40B4-BE49-F238E27FC236}">
                  <a16:creationId xmlns:a16="http://schemas.microsoft.com/office/drawing/2014/main" id="{B0F3E68C-E852-4F78-AFCA-DFDF5BB9D4BC}"/>
                </a:ext>
              </a:extLst>
            </p:cNvPr>
            <p:cNvSpPr txBox="1">
              <a:spLocks noChangeArrowheads="1"/>
            </p:cNvSpPr>
            <p:nvPr/>
          </p:nvSpPr>
          <p:spPr bwMode="auto">
            <a:xfrm>
              <a:off x="8208963" y="3719513"/>
              <a:ext cx="892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320KB</a:t>
              </a:r>
              <a:endParaRPr lang="ko-KR" altLang="en-US" sz="1200">
                <a:solidFill>
                  <a:srgbClr val="000000"/>
                </a:solidFill>
                <a:latin typeface="Malgun Gothic" panose="020b0503020000020004" pitchFamily="34" charset="-127"/>
              </a:endParaRPr>
            </a:p>
          </p:txBody>
        </p:sp>
        <p:sp>
          <p:nvSpPr>
            <p:cNvPr id="41" name="TextBox 30">
              <a:extLst>
                <a:ext uri="{FF2B5EF4-FFF2-40B4-BE49-F238E27FC236}">
                  <a16:creationId xmlns:a16="http://schemas.microsoft.com/office/drawing/2014/main" id="{08022552-0143-4F18-99DF-53DA84DFA029}"/>
                </a:ext>
              </a:extLst>
            </p:cNvPr>
            <p:cNvSpPr txBox="1">
              <a:spLocks noChangeArrowheads="1"/>
            </p:cNvSpPr>
            <p:nvPr/>
          </p:nvSpPr>
          <p:spPr bwMode="auto">
            <a:xfrm>
              <a:off x="8208963" y="4724400"/>
              <a:ext cx="8921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448KB</a:t>
              </a:r>
              <a:endParaRPr lang="ko-KR" altLang="en-US" sz="1200">
                <a:solidFill>
                  <a:srgbClr val="000000"/>
                </a:solidFill>
                <a:latin typeface="Malgun Gothic" panose="020b0503020000020004" pitchFamily="34" charset="-127"/>
              </a:endParaRPr>
            </a:p>
          </p:txBody>
        </p:sp>
        <p:sp>
          <p:nvSpPr>
            <p:cNvPr id="42" name="TextBox 31">
              <a:extLst>
                <a:ext uri="{FF2B5EF4-FFF2-40B4-BE49-F238E27FC236}">
                  <a16:creationId xmlns:a16="http://schemas.microsoft.com/office/drawing/2014/main" id="{1444812A-25E2-473A-9809-4F1A2CFE4F45}"/>
                </a:ext>
              </a:extLst>
            </p:cNvPr>
            <p:cNvSpPr txBox="1">
              <a:spLocks noChangeArrowheads="1"/>
            </p:cNvSpPr>
            <p:nvPr/>
          </p:nvSpPr>
          <p:spPr bwMode="auto">
            <a:xfrm>
              <a:off x="8208963" y="5189538"/>
              <a:ext cx="892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latinLnBrk="0" hangingPunct="1">
                <a:defRPr sz="1800" kern="1200">
                  <a:solidFill>
                    <a:schemeClr val="tx1"/>
                  </a:solidFill>
                  <a:latin typeface="Arial" pitchFamily="34" charset="0"/>
                  <a:ea typeface="+mn-ea"/>
                  <a:cs typeface="Arial" pitchFamily="34" charset="0"/>
                </a:defRPr>
              </a:lvl1pPr>
              <a:lvl2pPr marL="742950" indent="-285750" algn="l" defTabSz="914400" rtl="0" eaLnBrk="1" latinLnBrk="0" hangingPunct="1">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defRPr sz="1800" kern="1200">
                  <a:solidFill>
                    <a:schemeClr val="tx1"/>
                  </a:solidFill>
                  <a:latin typeface="Arial" pitchFamily="34" charset="0"/>
                  <a:ea typeface="+mn-ea"/>
                  <a:cs typeface="Arial" pitchFamily="34" charset="0"/>
                </a:defRPr>
              </a:lvl4pPr>
              <a:lvl5pPr marL="2057400" indent="-228600" algn="l" defTabSz="914400" rtl="0" eaLnBrk="1" latinLnBrk="0" hangingPunct="1">
                <a:defRPr sz="1800" kern="1200">
                  <a:solidFill>
                    <a:schemeClr val="tx1"/>
                  </a:solidFill>
                  <a:latin typeface="Arial" pitchFamily="34" charset="0"/>
                  <a:ea typeface="+mn-ea"/>
                  <a:cs typeface="Arial" pitchFamily="34" charset="0"/>
                </a:defRPr>
              </a:lvl5pPr>
              <a:lvl6pPr marL="25146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6pPr>
              <a:lvl7pPr marL="29718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7pPr>
              <a:lvl8pPr marL="3429000" indent="-228600" algn="l" defTabSz="914400" rtl="0" eaLnBrk="0" fontAlgn="base" latinLnBrk="0" hangingPunct="0">
                <a:spcBef>
                  <a:spcPct val="0"/>
                </a:spcBef>
                <a:spcAft>
                  <a:spcPct val="0"/>
                </a:spcAft>
                <a:defRPr sz="1800" kern="1200">
                  <a:solidFill>
                    <a:schemeClr val="tx1"/>
                  </a:solidFill>
                  <a:latin typeface="Arial" pitchFamily="34" charset="0"/>
                  <a:ea typeface="+mn-ea"/>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ko-KR" sz="1200">
                  <a:solidFill>
                    <a:srgbClr val="000000"/>
                  </a:solidFill>
                  <a:latin typeface="Malgun Gothic" panose="020b0503020000020004" pitchFamily="34" charset="-127"/>
                </a:rPr>
                <a:t>512KB</a:t>
              </a:r>
              <a:endParaRPr lang="ko-KR" altLang="en-US" sz="1200">
                <a:solidFill>
                  <a:srgbClr val="000000"/>
                </a:solidFill>
                <a:latin typeface="Malgun Gothic" panose="020b0503020000020004" pitchFamily="34" charset="-127"/>
              </a:endParaRPr>
            </a:p>
          </p:txBody>
        </p:sp>
      </p:grpSp>
      <p:sp>
        <p:nvSpPr>
          <p:cNvPr id="44" name="TextBox 43">
            <a:extLst>
              <a:ext uri="{FF2B5EF4-FFF2-40B4-BE49-F238E27FC236}">
                <a16:creationId xmlns:a16="http://schemas.microsoft.com/office/drawing/2014/main" id="{EA625FDF-D975-4E29-AD19-18D67906CA99}"/>
              </a:ext>
            </a:extLst>
          </p:cNvPr>
          <p:cNvSpPr txBox="1"/>
          <p:nvPr/>
        </p:nvSpPr>
        <p:spPr>
          <a:xfrm>
            <a:off x="7148062" y="1902851"/>
            <a:ext cx="4698743" cy="2308324"/>
          </a:xfrm>
          <a:prstGeom prst="rect">
            <a:avLst/>
          </a:prstGeom>
          <a:noFill/>
        </p:spPr>
        <p:txBody>
          <a:bodyPr wrap="square">
            <a:spAutoFit/>
          </a:bodyPr>
          <a:lstStyle>
            <a:defPPr>
              <a:defRPr lang="en-US"/>
            </a:defPPr>
          </a:lstStyle>
          <a:p>
            <a:pPr>
              <a:defRPr/>
            </a:pPr>
            <a:r>
              <a:rPr lang="en-US" altLang="ko-KR" sz="2400" b="1">
                <a:solidFill>
                  <a:schemeClr val="accent1"/>
                </a:solidFill>
              </a:rPr>
              <a:t>Load multiple processes </a:t>
            </a:r>
            <a:r>
              <a:rPr lang="en-US" altLang="ko-KR" sz="2400"/>
              <a:t>in memory.</a:t>
            </a:r>
          </a:p>
          <a:p>
            <a:pPr lvl="1">
              <a:defRPr/>
            </a:pPr>
            <a:r>
              <a:rPr lang="en-US" altLang="ko-KR" sz="2400"/>
              <a:t>Execute one for a short while.</a:t>
            </a:r>
          </a:p>
          <a:p>
            <a:pPr lvl="1">
              <a:defRPr/>
            </a:pPr>
            <a:r>
              <a:rPr lang="en-US" altLang="ko-KR" sz="2400"/>
              <a:t>Switch processes between them in memory.</a:t>
            </a:r>
          </a:p>
          <a:p>
            <a:pPr lvl="1">
              <a:defRPr/>
            </a:pPr>
            <a:r>
              <a:rPr lang="en-US" altLang="ko-KR" sz="2400"/>
              <a:t>Increase utilization and efficiency.</a:t>
            </a:r>
          </a:p>
        </p:txBody>
      </p:sp>
      <p:sp>
        <p:nvSpPr>
          <p:cNvPr id="47" name="Rectangle 46">
            <a:extLst>
              <a:ext uri="{FF2B5EF4-FFF2-40B4-BE49-F238E27FC236}">
                <a16:creationId xmlns:a16="http://schemas.microsoft.com/office/drawing/2014/main" id="{155F7920-28F4-48E6-81BC-48EDF169C327}"/>
              </a:ext>
            </a:extLst>
          </p:cNvPr>
          <p:cNvSpPr/>
          <p:nvPr/>
        </p:nvSpPr>
        <p:spPr>
          <a:xfrm>
            <a:off x="7006019" y="996849"/>
            <a:ext cx="3718390" cy="646331"/>
          </a:xfrm>
          <a:prstGeom prst="rect">
            <a:avLst/>
          </a:prstGeom>
        </p:spPr>
        <p:txBody>
          <a:bodyPr wrap="none">
            <a:spAutoFit/>
          </a:bodyPr>
          <a:lstStyle>
            <a:defPPr>
              <a:defRPr lang="en-US"/>
            </a:defPPr>
          </a:lstStyle>
          <a:p>
            <a:pPr/>
            <a:r>
              <a:rPr lang="en-US" altLang="ko-KR" sz="3600">
                <a:effectLst>
                  <a:outerShdw blurRad="38100" dist="38100" dir="2700000" algn="tl">
                    <a:srgbClr val="000000">
                      <a:alpha val="43137"/>
                    </a:srgbClr>
                  </a:outerShdw>
                </a:effectLst>
              </a:rPr>
              <a:t>Multiprogramming</a:t>
            </a:r>
            <a:endParaRPr lang="en-US" sz="3600">
              <a:effectLst>
                <a:outerShdw blurRad="38100" dist="38100" dir="2700000" algn="tl">
                  <a:srgbClr val="000000">
                    <a:alpha val="43137"/>
                  </a:srgbClr>
                </a:outerShdw>
              </a:effectLst>
            </a:endParaRPr>
          </a:p>
        </p:txBody>
      </p:sp>
      <p:sp>
        <p:nvSpPr>
          <p:cNvPr id="40" name="TextBox 39">
            <a:extLst>
              <a:ext uri="{FF2B5EF4-FFF2-40B4-BE49-F238E27FC236}">
                <a16:creationId xmlns:a16="http://schemas.microsoft.com/office/drawing/2014/main" id="{F3C617A5-0A9D-458D-A3C1-E212AF0E5851}"/>
              </a:ext>
            </a:extLst>
          </p:cNvPr>
          <p:cNvSpPr txBox="1"/>
          <p:nvPr/>
        </p:nvSpPr>
        <p:spPr>
          <a:xfrm>
            <a:off x="7410075" y="4432725"/>
            <a:ext cx="4590228" cy="15696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r>
              <a:rPr lang="en-IN" sz="2400" b="0" i="0">
                <a:solidFill>
                  <a:schemeClr val="bg1"/>
                </a:solidFill>
                <a:effectLst/>
              </a:rPr>
              <a:t>We need to have some kind of mechanism which can store one process at different locations of the memory.</a:t>
            </a:r>
            <a:endParaRPr lang="en-US" sz="2400">
              <a:solidFill>
                <a:schemeClr val="bg1"/>
              </a:solidFill>
            </a:endParaRPr>
          </a:p>
        </p:txBody>
      </p:sp>
      <p:sp>
        <p:nvSpPr>
          <p:cNvPr id="2" name="직사각형 20">
            <a:extLst>
              <a:ext uri="{FF2B5EF4-FFF2-40B4-BE49-F238E27FC236}">
                <a16:creationId xmlns:a16="http://schemas.microsoft.com/office/drawing/2014/main" id="{72217210-6EAE-45C7-ADDC-E198A6F7FE6F}"/>
              </a:ext>
            </a:extLst>
          </p:cNvPr>
          <p:cNvSpPr/>
          <p:nvPr/>
        </p:nvSpPr>
        <p:spPr>
          <a:xfrm>
            <a:off x="4394581" y="5644518"/>
            <a:ext cx="2044700" cy="996950"/>
          </a:xfrm>
          <a:prstGeom prst="rect">
            <a:avLst/>
          </a:prstGeom>
          <a:no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lIns="0" rIns="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defRPr/>
            </a:pPr>
            <a:r>
              <a:rPr lang="en-US" altLang="ko-KR" sz="1400">
                <a:solidFill>
                  <a:prstClr val="black"/>
                </a:solidFill>
                <a:latin typeface="맑은 고딕" pitchFamily="50" charset="-127"/>
                <a:cs typeface="Courier New" pitchFamily="49" charset="0"/>
              </a:rPr>
              <a:t>Process D</a:t>
            </a:r>
          </a:p>
          <a:p>
            <a:pPr algn="ctr">
              <a:defRPr/>
            </a:pPr>
            <a:r>
              <a:rPr lang="en-US" altLang="ko-KR" sz="1200">
                <a:solidFill>
                  <a:prstClr val="black"/>
                </a:solidFill>
                <a:latin typeface="맑은 고딕" pitchFamily="50" charset="-127"/>
                <a:cs typeface="Courier New" pitchFamily="49" charset="0"/>
              </a:rPr>
              <a:t>(code, data, etc.)</a:t>
            </a:r>
          </a:p>
          <a:p>
            <a:pPr algn="ctr">
              <a:defRPr/>
            </a:pPr>
            <a:r>
              <a:rPr lang="en-US" altLang="ko-KR" sz="1200">
                <a:solidFill>
                  <a:prstClr val="black"/>
                </a:solidFill>
                <a:latin typeface="맑은 고딕" pitchFamily="50" charset="-127"/>
                <a:cs typeface="Courier New" pitchFamily="49" charset="0"/>
              </a:rPr>
              <a:t>164KB</a:t>
            </a:r>
            <a:endParaRPr lang="ko-KR" altLang="en-US" sz="1200">
              <a:solidFill>
                <a:prstClr val="black"/>
              </a:solidFill>
              <a:latin typeface="맑은 고딕" pitchFamily="50" charset="-127"/>
              <a:cs typeface="Courier New" pitchFamily="49" charset="0"/>
            </a:endParaRPr>
          </a:p>
        </p:txBody>
      </p:sp>
    </p:spTree>
    <p:extLst>
      <p:ext uri="{BB962C8B-B14F-4D97-AF65-F5344CB8AC3E}">
        <p14:creationId xmlns:p14="http://schemas.microsoft.com/office/powerpoint/2010/main" val="41473990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after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additive="base">
                                        <p:cTn id="17" dur="500" fill="hold"/>
                                        <p:tgtEl>
                                          <p:spTgt spid="44"/>
                                        </p:tgtEl>
                                        <p:attrNameLst>
                                          <p:attrName>ppt_x</p:attrName>
                                        </p:attrNameLst>
                                      </p:cBhvr>
                                      <p:tavLst>
                                        <p:tav tm="0">
                                          <p:val>
                                            <p:strVal val="#ppt_x"/>
                                          </p:val>
                                        </p:tav>
                                        <p:tav tm="100000">
                                          <p:val>
                                            <p:strVal val="#ppt_x"/>
                                          </p:val>
                                        </p:tav>
                                      </p:tavLst>
                                    </p:anim>
                                    <p:anim calcmode="lin" valueType="num">
                                      <p:cBhvr additive="base">
                                        <p:cTn id="18" dur="500" fill="hold"/>
                                        <p:tgtEl>
                                          <p:spTgt spid="4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500" fill="hold"/>
                                        <p:tgtEl>
                                          <p:spTgt spid="47"/>
                                        </p:tgtEl>
                                        <p:attrNameLst>
                                          <p:attrName>ppt_x</p:attrName>
                                        </p:attrNameLst>
                                      </p:cBhvr>
                                      <p:tavLst>
                                        <p:tav tm="0">
                                          <p:val>
                                            <p:strVal val="#ppt_x"/>
                                          </p:val>
                                        </p:tav>
                                        <p:tav tm="100000">
                                          <p:val>
                                            <p:strVal val="#ppt_x"/>
                                          </p:val>
                                        </p:tav>
                                      </p:tavLst>
                                    </p:anim>
                                    <p:anim calcmode="lin" valueType="num">
                                      <p:cBhvr additive="base">
                                        <p:cTn id="2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after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500" fill="hold"/>
                                        <p:tgtEl>
                                          <p:spTgt spid="40"/>
                                        </p:tgtEl>
                                        <p:attrNameLst>
                                          <p:attrName>ppt_x</p:attrName>
                                        </p:attrNameLst>
                                      </p:cBhvr>
                                      <p:tavLst>
                                        <p:tav tm="0">
                                          <p:val>
                                            <p:strVal val="#ppt_x"/>
                                          </p:val>
                                        </p:tav>
                                        <p:tav tm="100000">
                                          <p:val>
                                            <p:strVal val="#ppt_x"/>
                                          </p:val>
                                        </p:tav>
                                      </p:tavLst>
                                    </p:anim>
                                    <p:anim calcmode="lin" valueType="num">
                                      <p:cBhvr additive="base">
                                        <p:cTn id="28" dur="500" fill="hold"/>
                                        <p:tgtEl>
                                          <p:spTgt spid="4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4" grpId="0"/>
      <p:bldP spid="47" grpId="0"/>
      <p:bldP spid="40" grpId="0"/>
      <p:bldP spid="2" grpId="0"/>
    </p:bldLst>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32" name="TextBox 31">
            <a:extLst>
              <a:ext uri="{FF2B5EF4-FFF2-40B4-BE49-F238E27FC236}">
                <a16:creationId xmlns:a16="http://schemas.microsoft.com/office/drawing/2014/main" id="{1BBC7314-E406-4981-AB27-91783E1804CE}"/>
              </a:ext>
            </a:extLst>
          </p:cNvPr>
          <p:cNvSpPr txBox="1"/>
          <p:nvPr/>
        </p:nvSpPr>
        <p:spPr>
          <a:xfrm>
            <a:off x="208573" y="1369232"/>
            <a:ext cx="6349882" cy="4524315"/>
          </a:xfrm>
          <a:prstGeom prst="rect">
            <a:avLst/>
          </a:prstGeom>
          <a:noFill/>
        </p:spPr>
        <p:txBody>
          <a:bodyPr wrap="square">
            <a:spAutoFit/>
          </a:bodyPr>
          <a:lstStyle>
            <a:defPPr>
              <a:defRPr lang="en-US"/>
            </a:defPPr>
          </a:lstStyle>
          <a:p>
            <a:pPr/>
            <a:r>
              <a:rPr lang="en-US" b="1"/>
              <a:t>1052 # Turn on paging</a:t>
            </a:r>
            <a:r>
              <a:rPr lang="en-US"/>
              <a:t>.</a:t>
            </a:r>
          </a:p>
          <a:p>
            <a:pPr/>
            <a:r>
              <a:rPr lang="en-US"/>
              <a:t>1053 movl %cr0, %eax</a:t>
            </a:r>
            <a:endParaRPr lang="en-US"/>
          </a:p>
          <a:p>
            <a:pPr/>
            <a:r>
              <a:rPr lang="en-US"/>
              <a:t>1054 orl $(CR0_PG|CR0_WP), %eax</a:t>
            </a:r>
            <a:endParaRPr lang="en-US"/>
          </a:p>
          <a:p>
            <a:pPr/>
            <a:r>
              <a:rPr lang="en-US"/>
              <a:t>1055 movl %eax, %cr0</a:t>
            </a:r>
          </a:p>
          <a:p>
            <a:pPr/>
            <a:r>
              <a:rPr lang="en-US"/>
              <a:t>1056</a:t>
            </a:r>
          </a:p>
          <a:p>
            <a:pPr/>
            <a:r>
              <a:rPr lang="en-US"/>
              <a:t>1057 </a:t>
            </a:r>
            <a:r>
              <a:rPr lang="en-US" b="1"/>
              <a:t># Set up the stack pointer.</a:t>
            </a:r>
          </a:p>
          <a:p>
            <a:pPr/>
            <a:r>
              <a:rPr lang="en-US" b="1"/>
              <a:t>1058 movl $(stack + KSTACKSIZE), %esp</a:t>
            </a:r>
            <a:endParaRPr lang="en-US" b="1"/>
          </a:p>
          <a:p>
            <a:pPr/>
            <a:r>
              <a:rPr lang="en-US"/>
              <a:t>1059</a:t>
            </a:r>
          </a:p>
          <a:p>
            <a:pPr/>
            <a:r>
              <a:rPr lang="en-US"/>
              <a:t>1060 # Jump to main(), and switch to executing at</a:t>
            </a:r>
          </a:p>
          <a:p>
            <a:pPr/>
            <a:r>
              <a:rPr lang="en-US"/>
              <a:t>1061 # high addresses. The indirect call is needed because</a:t>
            </a:r>
          </a:p>
          <a:p>
            <a:pPr/>
            <a:r>
              <a:rPr lang="en-US"/>
              <a:t>1062 # the assembler produces a PC−relative instruction</a:t>
            </a:r>
          </a:p>
          <a:p>
            <a:pPr/>
            <a:r>
              <a:rPr lang="en-US"/>
              <a:t>1063 # for a direct jump.</a:t>
            </a:r>
          </a:p>
          <a:p>
            <a:pPr/>
            <a:r>
              <a:rPr lang="en-US"/>
              <a:t>1064 </a:t>
            </a:r>
            <a:r>
              <a:rPr lang="en-US" b="1"/>
              <a:t>mov $main, %eax</a:t>
            </a:r>
            <a:endParaRPr lang="en-US" b="1"/>
          </a:p>
          <a:p>
            <a:pPr/>
            <a:r>
              <a:rPr lang="en-US"/>
              <a:t>1065 </a:t>
            </a:r>
            <a:r>
              <a:rPr lang="en-US" b="1" err="1"/>
              <a:t>jmp *%eax</a:t>
            </a:r>
            <a:endParaRPr lang="en-US" b="1"/>
          </a:p>
          <a:p>
            <a:pPr/>
            <a:r>
              <a:rPr lang="en-US"/>
              <a:t>1066</a:t>
            </a:r>
          </a:p>
          <a:p>
            <a:pPr/>
            <a:r>
              <a:rPr lang="en-US"/>
              <a:t>1067 .comm stack, KSTACKSIZE</a:t>
            </a:r>
          </a:p>
        </p:txBody>
      </p:sp>
      <p:sp>
        <p:nvSpPr>
          <p:cNvPr id="17" name="TextBox 16">
            <a:extLst>
              <a:ext uri="{FF2B5EF4-FFF2-40B4-BE49-F238E27FC236}">
                <a16:creationId xmlns:a16="http://schemas.microsoft.com/office/drawing/2014/main" id="{06A75E1A-966A-4635-A40F-6AE69F1A1069}"/>
              </a:ext>
            </a:extLst>
          </p:cNvPr>
          <p:cNvSpPr txBox="1"/>
          <p:nvPr/>
        </p:nvSpPr>
        <p:spPr>
          <a:xfrm>
            <a:off x="5882173" y="1527148"/>
            <a:ext cx="6101254"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Once a pointer to this page table is stored in CR3, MMU is turned on, the entry code creates a stack, and jumps to the main function in the kernel’s C code (line 1217). </a:t>
            </a:r>
            <a:endParaRPr lang="en-US"/>
          </a:p>
        </p:txBody>
      </p:sp>
      <p:sp>
        <p:nvSpPr>
          <p:cNvPr id="16" name="TextBox 15">
            <a:extLst>
              <a:ext uri="{FF2B5EF4-FFF2-40B4-BE49-F238E27FC236}">
                <a16:creationId xmlns:a16="http://schemas.microsoft.com/office/drawing/2014/main" id="{D1120AA5-97BF-4886-A8A4-42F4CF3A04F9}"/>
              </a:ext>
            </a:extLst>
          </p:cNvPr>
          <p:cNvSpPr txBox="1"/>
          <p:nvPr/>
        </p:nvSpPr>
        <p:spPr>
          <a:xfrm>
            <a:off x="284321" y="373359"/>
            <a:ext cx="6105378" cy="769441"/>
          </a:xfrm>
          <a:prstGeom prst="rect">
            <a:avLst/>
          </a:prstGeom>
          <a:noFill/>
        </p:spPr>
        <p:txBody>
          <a:bodyPr wrap="square">
            <a:spAutoFit/>
          </a:bodyPr>
          <a:lstStyle>
            <a:defPPr>
              <a:defRPr lang="en-US"/>
            </a:defPPr>
          </a:lstStyle>
          <a:p>
            <a:pPr/>
            <a:r>
              <a:rPr lang="en-US" sz="4400" b="1">
                <a:effectLst>
                  <a:outerShdw blurRad="38100" dist="38100" dir="2700000" algn="tl">
                    <a:srgbClr val="000000">
                      <a:alpha val="43137"/>
                    </a:srgbClr>
                  </a:outerShdw>
                </a:effectLst>
              </a:rPr>
              <a:t>Paging and Stack</a:t>
            </a:r>
          </a:p>
        </p:txBody>
      </p:sp>
    </p:spTree>
    <p:extLst>
      <p:ext uri="{BB962C8B-B14F-4D97-AF65-F5344CB8AC3E}">
        <p14:creationId xmlns:p14="http://schemas.microsoft.com/office/powerpoint/2010/main" val="3655244717"/>
      </p:ext>
    </p:extLst>
  </p:cSld>
  <p:clrMapOvr>
    <a:masterClrMapping/>
  </p:clrMapOvr>
  <p:transition/>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TextBox 15">
            <a:extLst>
              <a:ext uri="{FF2B5EF4-FFF2-40B4-BE49-F238E27FC236}">
                <a16:creationId xmlns:a16="http://schemas.microsoft.com/office/drawing/2014/main" id="{903A283F-338A-4A6C-A544-899339C86851}"/>
              </a:ext>
            </a:extLst>
          </p:cNvPr>
          <p:cNvSpPr txBox="1"/>
          <p:nvPr/>
        </p:nvSpPr>
        <p:spPr>
          <a:xfrm>
            <a:off x="4418133" y="286473"/>
            <a:ext cx="7773868" cy="6463308"/>
          </a:xfrm>
          <a:prstGeom prst="rect">
            <a:avLst/>
          </a:prstGeom>
          <a:noFill/>
        </p:spPr>
        <p:txBody>
          <a:bodyPr wrap="square">
            <a:spAutoFit/>
          </a:bodyPr>
          <a:lstStyle>
            <a:defPPr>
              <a:defRPr lang="en-US"/>
            </a:defPPr>
          </a:lstStyle>
          <a:p>
            <a:pPr/>
            <a:r>
              <a:rPr lang="en-US"/>
              <a:t>1216 int</a:t>
            </a:r>
          </a:p>
          <a:p>
            <a:pPr/>
            <a:r>
              <a:rPr lang="en-US"/>
              <a:t>1217 main(void)</a:t>
            </a:r>
          </a:p>
          <a:p>
            <a:pPr/>
            <a:r>
              <a:rPr lang="en-US"/>
              <a:t>1218 {</a:t>
            </a:r>
          </a:p>
          <a:p>
            <a:pPr/>
            <a:r>
              <a:rPr lang="en-US"/>
              <a:t>1219 </a:t>
            </a:r>
            <a:r>
              <a:rPr lang="en-US">
                <a:solidFill>
                  <a:srgbClr val="FF0000"/>
                </a:solidFill>
              </a:rPr>
              <a:t>kinit1(end, P2V(4*1024*1024)); </a:t>
            </a:r>
            <a:r>
              <a:rPr lang="en-US"/>
              <a:t>// phys page allocator</a:t>
            </a:r>
          </a:p>
          <a:p>
            <a:pPr/>
            <a:r>
              <a:rPr lang="en-US"/>
              <a:t>1220 </a:t>
            </a:r>
            <a:r>
              <a:rPr lang="en-US" err="1">
                <a:solidFill>
                  <a:srgbClr val="FF0000"/>
                </a:solidFill>
              </a:rPr>
              <a:t>kvmalloc(); </a:t>
            </a:r>
            <a:r>
              <a:rPr lang="en-US"/>
              <a:t>// kernel page table</a:t>
            </a:r>
          </a:p>
          <a:p>
            <a:pPr/>
            <a:r>
              <a:rPr lang="en-US"/>
              <a:t>1221 mpinit(); // detect other processors</a:t>
            </a:r>
          </a:p>
          <a:p>
            <a:pPr/>
            <a:r>
              <a:rPr lang="en-US"/>
              <a:t>1222 </a:t>
            </a:r>
            <a:r>
              <a:rPr lang="en-US" err="1">
                <a:solidFill>
                  <a:srgbClr val="FF0000"/>
                </a:solidFill>
              </a:rPr>
              <a:t>lapicinit()</a:t>
            </a:r>
            <a:r>
              <a:rPr lang="en-US"/>
              <a:t>; // interrupt controller</a:t>
            </a:r>
          </a:p>
          <a:p>
            <a:pPr/>
            <a:r>
              <a:rPr lang="en-US"/>
              <a:t>1223 </a:t>
            </a:r>
            <a:r>
              <a:rPr lang="en-US" err="1">
                <a:solidFill>
                  <a:srgbClr val="FF0000"/>
                </a:solidFill>
              </a:rPr>
              <a:t>seginit(); </a:t>
            </a:r>
            <a:r>
              <a:rPr lang="en-US"/>
              <a:t>// segment descriptors</a:t>
            </a:r>
          </a:p>
          <a:p>
            <a:pPr/>
            <a:r>
              <a:rPr lang="en-US"/>
              <a:t>1224 picinit(); // disable pic</a:t>
            </a:r>
          </a:p>
          <a:p>
            <a:pPr/>
            <a:r>
              <a:rPr lang="en-US"/>
              <a:t>1225 </a:t>
            </a:r>
            <a:r>
              <a:rPr lang="en-US" err="1">
                <a:solidFill>
                  <a:srgbClr val="FF0000"/>
                </a:solidFill>
              </a:rPr>
              <a:t>ioapicinit(); </a:t>
            </a:r>
            <a:r>
              <a:rPr lang="en-US"/>
              <a:t>// another interrupt controller</a:t>
            </a:r>
          </a:p>
          <a:p>
            <a:pPr/>
            <a:r>
              <a:rPr lang="en-US"/>
              <a:t>1226 consoleinit(); // console hardware</a:t>
            </a:r>
          </a:p>
          <a:p>
            <a:pPr/>
            <a:r>
              <a:rPr lang="en-US"/>
              <a:t>1227 uartinit(); // serial port</a:t>
            </a:r>
          </a:p>
          <a:p>
            <a:pPr/>
            <a:r>
              <a:rPr lang="en-US"/>
              <a:t>1228 </a:t>
            </a:r>
            <a:r>
              <a:rPr lang="en-US" err="1">
                <a:solidFill>
                  <a:srgbClr val="FF0000"/>
                </a:solidFill>
              </a:rPr>
              <a:t>pinit();</a:t>
            </a:r>
            <a:r>
              <a:rPr lang="en-US"/>
              <a:t> // process table</a:t>
            </a:r>
          </a:p>
          <a:p>
            <a:pPr/>
            <a:r>
              <a:rPr lang="en-US"/>
              <a:t>1229 </a:t>
            </a:r>
            <a:r>
              <a:rPr lang="en-US" err="1">
                <a:solidFill>
                  <a:srgbClr val="FF0000"/>
                </a:solidFill>
              </a:rPr>
              <a:t>tvinit()</a:t>
            </a:r>
            <a:r>
              <a:rPr lang="en-US"/>
              <a:t>; // trap vectors</a:t>
            </a:r>
          </a:p>
          <a:p>
            <a:pPr/>
            <a:r>
              <a:rPr lang="en-US"/>
              <a:t>1230 binit(); // buffer cache</a:t>
            </a:r>
          </a:p>
          <a:p>
            <a:pPr/>
            <a:r>
              <a:rPr lang="en-US"/>
              <a:t>1231 fileinit(); // file table</a:t>
            </a:r>
          </a:p>
          <a:p>
            <a:pPr/>
            <a:r>
              <a:rPr lang="en-US"/>
              <a:t>1232 </a:t>
            </a:r>
            <a:r>
              <a:rPr lang="en-US" err="1">
                <a:solidFill>
                  <a:srgbClr val="FF0000"/>
                </a:solidFill>
              </a:rPr>
              <a:t>ideinit(); </a:t>
            </a:r>
            <a:r>
              <a:rPr lang="en-US"/>
              <a:t>// disk</a:t>
            </a:r>
          </a:p>
          <a:p>
            <a:pPr/>
            <a:r>
              <a:rPr lang="en-US"/>
              <a:t>1233 startothers(); // start other processors</a:t>
            </a:r>
          </a:p>
          <a:p>
            <a:pPr/>
            <a:r>
              <a:rPr lang="en-US"/>
              <a:t>1234 </a:t>
            </a:r>
            <a:r>
              <a:rPr lang="en-US">
                <a:solidFill>
                  <a:srgbClr val="FF0000"/>
                </a:solidFill>
              </a:rPr>
              <a:t>kinit2(P2V(4*1024*1024), P2V(PHYSTOP)); </a:t>
            </a:r>
            <a:r>
              <a:rPr lang="en-US"/>
              <a:t>// must come after startothers()</a:t>
            </a:r>
          </a:p>
          <a:p>
            <a:pPr/>
            <a:r>
              <a:rPr lang="en-US"/>
              <a:t>1235 </a:t>
            </a:r>
            <a:r>
              <a:rPr lang="en-US" err="1">
                <a:solidFill>
                  <a:srgbClr val="FF0000"/>
                </a:solidFill>
              </a:rPr>
              <a:t>userinit(); </a:t>
            </a:r>
            <a:r>
              <a:rPr lang="en-US"/>
              <a:t>// first user process</a:t>
            </a:r>
          </a:p>
          <a:p>
            <a:pPr/>
            <a:r>
              <a:rPr lang="en-US"/>
              <a:t>1236 </a:t>
            </a:r>
            <a:r>
              <a:rPr lang="en-US" err="1">
                <a:solidFill>
                  <a:srgbClr val="FF0000"/>
                </a:solidFill>
              </a:rPr>
              <a:t>mpmain(); </a:t>
            </a:r>
            <a:r>
              <a:rPr lang="en-US"/>
              <a:t>// finish this processor’s setup</a:t>
            </a:r>
          </a:p>
          <a:p>
            <a:pPr/>
            <a:r>
              <a:rPr lang="en-US"/>
              <a:t>1237 }</a:t>
            </a:r>
          </a:p>
          <a:p>
            <a:pPr/>
            <a:r>
              <a:rPr lang="en-US"/>
              <a:t>1238 </a:t>
            </a:r>
          </a:p>
        </p:txBody>
      </p:sp>
      <p:sp>
        <p:nvSpPr>
          <p:cNvPr id="17" name="TextBox 16">
            <a:extLst>
              <a:ext uri="{FF2B5EF4-FFF2-40B4-BE49-F238E27FC236}">
                <a16:creationId xmlns:a16="http://schemas.microsoft.com/office/drawing/2014/main" id="{16553E89-910D-449E-9A0E-53942AE48CF6}"/>
              </a:ext>
            </a:extLst>
          </p:cNvPr>
          <p:cNvSpPr txBox="1"/>
          <p:nvPr/>
        </p:nvSpPr>
        <p:spPr>
          <a:xfrm>
            <a:off x="283125" y="334099"/>
            <a:ext cx="4064446" cy="1446550"/>
          </a:xfrm>
          <a:prstGeom prst="rect">
            <a:avLst/>
          </a:prstGeom>
          <a:noFill/>
        </p:spPr>
        <p:txBody>
          <a:bodyPr wrap="square">
            <a:spAutoFit/>
          </a:bodyPr>
          <a:lstStyle>
            <a:defPPr>
              <a:defRPr lang="en-US"/>
            </a:defPPr>
          </a:lstStyle>
          <a:p>
            <a:pPr/>
            <a:r>
              <a:rPr lang="en-US" sz="4400" b="1">
                <a:effectLst>
                  <a:outerShdw blurRad="38100" dist="38100" dir="2700000" algn="tl">
                    <a:srgbClr val="000000">
                      <a:alpha val="43137"/>
                    </a:srgbClr>
                  </a:outerShdw>
                </a:effectLst>
              </a:rPr>
              <a:t>Creating the first Process</a:t>
            </a:r>
          </a:p>
        </p:txBody>
      </p:sp>
      <p:sp>
        <p:nvSpPr>
          <p:cNvPr id="18" name="TextBox 17">
            <a:extLst>
              <a:ext uri="{FF2B5EF4-FFF2-40B4-BE49-F238E27FC236}">
                <a16:creationId xmlns:a16="http://schemas.microsoft.com/office/drawing/2014/main" id="{41198910-1709-4052-A9E7-3938E1287090}"/>
              </a:ext>
            </a:extLst>
          </p:cNvPr>
          <p:cNvSpPr txBox="1"/>
          <p:nvPr/>
        </p:nvSpPr>
        <p:spPr>
          <a:xfrm>
            <a:off x="562707" y="2460871"/>
            <a:ext cx="3784864"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b="1"/>
              <a:t>Initializes several devices and subsystems, </a:t>
            </a:r>
            <a:endParaRPr lang="en-US" b="1"/>
          </a:p>
        </p:txBody>
      </p:sp>
      <p:sp>
        <p:nvSpPr>
          <p:cNvPr id="19" name="TextBox 18">
            <a:extLst>
              <a:ext uri="{FF2B5EF4-FFF2-40B4-BE49-F238E27FC236}">
                <a16:creationId xmlns:a16="http://schemas.microsoft.com/office/drawing/2014/main" id="{ED58E41F-F2B0-4BEC-8DB3-C5A7E24DAB65}"/>
              </a:ext>
            </a:extLst>
          </p:cNvPr>
          <p:cNvSpPr txBox="1"/>
          <p:nvPr/>
        </p:nvSpPr>
        <p:spPr>
          <a:xfrm>
            <a:off x="562707" y="5089830"/>
            <a:ext cx="2883878"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b="1"/>
              <a:t>it creates the first process by calling userinit</a:t>
            </a:r>
            <a:endParaRPr lang="en-US" b="1"/>
          </a:p>
        </p:txBody>
      </p:sp>
    </p:spTree>
    <p:extLst>
      <p:ext uri="{BB962C8B-B14F-4D97-AF65-F5344CB8AC3E}">
        <p14:creationId xmlns:p14="http://schemas.microsoft.com/office/powerpoint/2010/main" val="3682779422"/>
      </p:ext>
    </p:extLst>
  </p:cSld>
  <p:clrMapOvr>
    <a:masterClrMapping/>
  </p:clrMapOvr>
  <p:transition/>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a:extLst>
              <a:ext uri="{FF2B5EF4-FFF2-40B4-BE49-F238E27FC236}">
                <a16:creationId xmlns:a16="http://schemas.microsoft.com/office/drawing/2014/main" id="{E6F8D17B-9457-4A2D-98CD-889C5DFA895C}"/>
              </a:ext>
            </a:extLst>
          </p:cNvPr>
          <p:cNvSpPr/>
          <p:nvPr/>
        </p:nvSpPr>
        <p:spPr>
          <a:xfrm>
            <a:off x="0" y="1446028"/>
            <a:ext cx="12192000" cy="4040372"/>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 name="Title 1">
            <a:extLst>
              <a:ext uri="{FF2B5EF4-FFF2-40B4-BE49-F238E27FC236}">
                <a16:creationId xmlns:a16="http://schemas.microsoft.com/office/drawing/2014/main" id="{6B46DE73-3A40-4B12-8697-E0C74FE3CF0C}"/>
              </a:ext>
            </a:extLst>
          </p:cNvPr>
          <p:cNvSpPr>
            <a:spLocks noGrp="1"/>
          </p:cNvSpPr>
          <p:nvPr>
            <p:ph type="ctrTitle"/>
          </p:nvPr>
        </p:nvSpPr>
        <p:spPr>
          <a:xfrm>
            <a:off x="0" y="2861021"/>
            <a:ext cx="12192000" cy="1907927"/>
          </a:xfrm>
        </p:spPr>
        <p:txBody>
          <a:bodyPr>
            <a:noAutofit/>
          </a:bodyPr>
          <a:lstStyle>
            <a:defPPr/>
          </a:lstStyle>
          <a:p>
            <a:pPr>
              <a:lnSpc>
                <a:spcPct val="150000"/>
              </a:lnSpc>
              <a:spcBef>
                <a:spcPts val="600"/>
              </a:spcBef>
              <a:spcAft>
                <a:spcPts val="600"/>
              </a:spcAft>
            </a:pPr>
            <a:br>
              <a:rPr lang="en-US" sz="7200" b="1" spc="50">
                <a:ln w="0"/>
                <a:solidFill>
                  <a:schemeClr val="bg1"/>
                </a:solidFill>
                <a:effectLst>
                  <a:innerShdw blurRad="63500" dist="50800" dir="13500000">
                    <a:srgbClr val="000000">
                      <a:alpha val="50000"/>
                    </a:srgbClr>
                  </a:innerShdw>
                </a:effectLst>
              </a:rPr>
            </a:br>
            <a:r>
              <a:rPr lang="en-US" sz="4800" b="1" i="0" u="none" strike="noStrike" spc="50">
                <a:ln w="0"/>
                <a:solidFill>
                  <a:schemeClr val="bg1"/>
                </a:solidFill>
                <a:effectLst>
                  <a:innerShdw blurRad="63500" dist="50800" dir="13500000">
                    <a:srgbClr val="000000">
                      <a:alpha val="50000"/>
                    </a:srgbClr>
                  </a:innerShdw>
                </a:effectLst>
                <a:latin typeface="Calibri" panose="020f0502020204030204" pitchFamily="34" charset="0"/>
              </a:rPr>
              <a:t>Operating Systems Design</a:t>
            </a:r>
            <a: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t>​</a:t>
            </a:r>
            <a:b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br>
            <a:r>
              <a:rPr lang="en-US" sz="4400" b="1" spc="50">
                <a:ln w="0"/>
                <a:solidFill>
                  <a:schemeClr val="bg1"/>
                </a:solidFill>
                <a:effectLst>
                  <a:innerShdw blurRad="63500" dist="50800" dir="13500000">
                    <a:srgbClr val="000000">
                      <a:alpha val="50000"/>
                    </a:srgbClr>
                  </a:innerShdw>
                </a:effectLst>
                <a:latin typeface="+mn-lt"/>
              </a:rPr>
              <a:t>Session 22: Page Table and Paging</a:t>
            </a:r>
            <a:endParaRPr lang="en-US" sz="3600" b="1" spc="50">
              <a:ln w="0"/>
              <a:solidFill>
                <a:schemeClr val="bg1"/>
              </a:solidFill>
              <a:effectLst>
                <a:innerShdw blurRad="63500" dist="50800" dir="13500000">
                  <a:srgbClr val="000000">
                    <a:alpha val="50000"/>
                  </a:srgbClr>
                </a:innerShdw>
              </a:effectLst>
              <a:latin typeface="+mn-lt"/>
            </a:endParaRPr>
          </a:p>
        </p:txBody>
      </p:sp>
      <p:sp>
        <p:nvSpPr>
          <p:cNvPr id="12" name="TextBox 11">
            <a:extLst>
              <a:ext uri="{FF2B5EF4-FFF2-40B4-BE49-F238E27FC236}">
                <a16:creationId xmlns:a16="http://schemas.microsoft.com/office/drawing/2014/main" id="{3854C4E1-D9BB-4CEF-B300-13701DFDCF8E}"/>
              </a:ext>
            </a:extLst>
          </p:cNvPr>
          <p:cNvSpPr txBox="1"/>
          <p:nvPr/>
        </p:nvSpPr>
        <p:spPr>
          <a:xfrm>
            <a:off x="0" y="1876396"/>
            <a:ext cx="12192000" cy="769441"/>
          </a:xfrm>
          <a:prstGeom prst="rect">
            <a:avLst/>
          </a:prstGeom>
          <a:noFill/>
        </p:spPr>
        <p:txBody>
          <a:bodyPr wrap="square">
            <a:spAutoFit/>
          </a:bodyPr>
          <a:lstStyle>
            <a:defPPr>
              <a:defRPr lang="en-US"/>
            </a:defPPr>
          </a:lstStyle>
          <a:p>
            <a:pPr algn="ctr"/>
            <a:r>
              <a:rPr lang="en-IN" sz="4400" b="1" spc="50">
                <a:ln w="0"/>
                <a:solidFill>
                  <a:schemeClr val="bg1"/>
                </a:solidFill>
                <a:effectLst>
                  <a:innerShdw blurRad="63500" dist="50800" dir="13500000">
                    <a:srgbClr val="000000">
                      <a:alpha val="50000"/>
                    </a:srgbClr>
                  </a:innerShdw>
                </a:effectLst>
              </a:rPr>
              <a:t>19CS2106R​</a:t>
            </a:r>
          </a:p>
        </p:txBody>
      </p:sp>
      <p:sp>
        <p:nvSpPr>
          <p:cNvPr id="14" name="TextBox 13">
            <a:extLst>
              <a:ext uri="{FF2B5EF4-FFF2-40B4-BE49-F238E27FC236}">
                <a16:creationId xmlns:a16="http://schemas.microsoft.com/office/drawing/2014/main" id="{84BAEC50-F360-44B5-9CD6-F2332A6A95AB}"/>
              </a:ext>
            </a:extLst>
          </p:cNvPr>
          <p:cNvSpPr txBox="1"/>
          <p:nvPr/>
        </p:nvSpPr>
        <p:spPr>
          <a:xfrm>
            <a:off x="2525086" y="6048017"/>
            <a:ext cx="6962163" cy="369332"/>
          </a:xfrm>
          <a:prstGeom prst="rect">
            <a:avLst/>
          </a:prstGeom>
          <a:noFill/>
        </p:spPr>
        <p:txBody>
          <a:bodyPr wrap="square">
            <a:spAutoFit/>
          </a:bodyPr>
          <a:lstStyle>
            <a:defPPr>
              <a:defRPr lang="en-US"/>
            </a:defPPr>
          </a:lstStyle>
          <a:p>
            <a:pPr algn="ctr"/>
            <a:r>
              <a:rPr lang="en-US" b="0" i="0">
                <a:solidFill>
                  <a:srgbClr val="898989"/>
                </a:solidFill>
                <a:effectLst/>
                <a:latin typeface="Calibri" panose="020f0502020204030204" pitchFamily="34" charset="0"/>
              </a:rPr>
              <a:t>© 2020 KL University </a:t>
            </a:r>
            <a:endParaRPr lang="en-IN"/>
          </a:p>
        </p:txBody>
      </p:sp>
      <p:pic>
        <p:nvPicPr>
          <p:cNvPr id="1026" name="Picture 2" descr="KL Deemed to be University Logo">
            <a:extLst>
              <a:ext uri="{FF2B5EF4-FFF2-40B4-BE49-F238E27FC236}">
                <a16:creationId xmlns:a16="http://schemas.microsoft.com/office/drawing/2014/main" id="{B40BD21A-190E-4213-8A75-AE891938F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8755"/>
          <a:stretch>
            <a:fillRect/>
          </a:stretch>
        </p:blipFill>
        <p:spPr bwMode="auto">
          <a:xfrm>
            <a:off x="4879800" y="201699"/>
            <a:ext cx="2432399" cy="102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755058"/>
      </p:ext>
    </p:extLst>
  </p:cSld>
  <p:clrMapOvr>
    <a:masterClrMapping/>
  </p:clrMapOvr>
  <p:transition/>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3" name="TextBox 42">
            <a:extLst>
              <a:ext uri="{FF2B5EF4-FFF2-40B4-BE49-F238E27FC236}">
                <a16:creationId xmlns:a16="http://schemas.microsoft.com/office/drawing/2014/main" id="{56B91D4B-2560-4370-80A9-D6237C87A927}"/>
              </a:ext>
            </a:extLst>
          </p:cNvPr>
          <p:cNvSpPr txBox="1"/>
          <p:nvPr/>
        </p:nvSpPr>
        <p:spPr>
          <a:xfrm>
            <a:off x="284321" y="1420721"/>
            <a:ext cx="10964072" cy="830997"/>
          </a:xfrm>
          <a:prstGeom prst="rect">
            <a:avLst/>
          </a:prstGeom>
          <a:noFill/>
        </p:spPr>
        <p:txBody>
          <a:bodyPr wrap="square">
            <a:spAutoFit/>
          </a:bodyPr>
          <a:lstStyle>
            <a:defPPr>
              <a:defRPr lang="en-US"/>
            </a:defPPr>
          </a:lstStyle>
          <a:p>
            <a:pPr/>
            <a:r>
              <a:rPr lang="en-IN" sz="2400" b="0" i="0">
                <a:solidFill>
                  <a:srgbClr val="000000"/>
                </a:solidFill>
                <a:effectLst/>
              </a:rPr>
              <a:t>The Idea behind paging is to divide the process in pages so that, we can store them in the memory at different non contiguous location. </a:t>
            </a:r>
            <a:endParaRPr lang="en-US" sz="2400"/>
          </a:p>
        </p:txBody>
      </p:sp>
      <p:sp>
        <p:nvSpPr>
          <p:cNvPr id="45" name="TextBox 44">
            <a:extLst>
              <a:ext uri="{FF2B5EF4-FFF2-40B4-BE49-F238E27FC236}">
                <a16:creationId xmlns:a16="http://schemas.microsoft.com/office/drawing/2014/main" id="{5A950BC7-4AE2-4694-AFD4-DFC5772256FA}"/>
              </a:ext>
            </a:extLst>
          </p:cNvPr>
          <p:cNvSpPr txBox="1"/>
          <p:nvPr/>
        </p:nvSpPr>
        <p:spPr>
          <a:xfrm>
            <a:off x="284321" y="2309253"/>
            <a:ext cx="6105378" cy="1569660"/>
          </a:xfrm>
          <a:prstGeom prst="rect">
            <a:avLst/>
          </a:prstGeom>
          <a:noFill/>
        </p:spPr>
        <p:txBody>
          <a:bodyPr wrap="square">
            <a:spAutoFit/>
          </a:bodyPr>
          <a:lstStyle>
            <a:defPPr>
              <a:defRPr lang="en-US"/>
            </a:defPPr>
          </a:lstStyle>
          <a:p>
            <a:pPr/>
            <a:r>
              <a:rPr lang="en-US" altLang="en-US" sz="2400">
                <a:effectLst>
                  <a:outerShdw blurRad="38100" dist="38100" dir="2700000" algn="tl">
                    <a:srgbClr val="000000">
                      <a:alpha val="43137"/>
                    </a:srgbClr>
                  </a:outerShdw>
                </a:effectLst>
              </a:rPr>
              <a:t>Frames:</a:t>
            </a:r>
          </a:p>
          <a:p>
            <a:pPr/>
            <a:r>
              <a:rPr lang="en-US" altLang="en-US" sz="2400"/>
              <a:t>Divide physical memory into fixed-sized blocks called frames. Size is power of 2, between 512 bytes and 16 Mbytes</a:t>
            </a:r>
          </a:p>
        </p:txBody>
      </p:sp>
      <p:sp>
        <p:nvSpPr>
          <p:cNvPr id="46" name="TextBox 45">
            <a:extLst>
              <a:ext uri="{FF2B5EF4-FFF2-40B4-BE49-F238E27FC236}">
                <a16:creationId xmlns:a16="http://schemas.microsoft.com/office/drawing/2014/main" id="{B6AC25E9-1C4E-4B80-8872-0376A2001AC5}"/>
              </a:ext>
            </a:extLst>
          </p:cNvPr>
          <p:cNvSpPr txBox="1"/>
          <p:nvPr/>
        </p:nvSpPr>
        <p:spPr>
          <a:xfrm>
            <a:off x="284321" y="4056199"/>
            <a:ext cx="6105378" cy="1200329"/>
          </a:xfrm>
          <a:prstGeom prst="rect">
            <a:avLst/>
          </a:prstGeom>
          <a:noFill/>
        </p:spPr>
        <p:txBody>
          <a:bodyPr wrap="square">
            <a:spAutoFit/>
          </a:bodyPr>
          <a:lstStyle>
            <a:defPPr>
              <a:defRPr lang="en-US"/>
            </a:defPPr>
          </a:lstStyle>
          <a:p>
            <a:pPr/>
            <a:r>
              <a:rPr lang="en-US" altLang="en-US" sz="2400">
                <a:effectLst>
                  <a:outerShdw blurRad="38100" dist="38100" dir="2700000" algn="tl">
                    <a:srgbClr val="000000">
                      <a:alpha val="43137"/>
                    </a:srgbClr>
                  </a:outerShdw>
                </a:effectLst>
              </a:rPr>
              <a:t>Pages</a:t>
            </a:r>
          </a:p>
          <a:p>
            <a:pPr/>
            <a:r>
              <a:rPr lang="en-US" altLang="en-US" sz="2400"/>
              <a:t>Divide Process logical memory into blocks of same size called pages</a:t>
            </a:r>
            <a:endParaRPr lang="en-US" sz="2400"/>
          </a:p>
        </p:txBody>
      </p:sp>
      <p:sp>
        <p:nvSpPr>
          <p:cNvPr id="48" name="TextBox 47">
            <a:extLst>
              <a:ext uri="{FF2B5EF4-FFF2-40B4-BE49-F238E27FC236}">
                <a16:creationId xmlns:a16="http://schemas.microsoft.com/office/drawing/2014/main" id="{DE12C4C4-A1CB-4F67-B852-D8DB28231B6E}"/>
              </a:ext>
            </a:extLst>
          </p:cNvPr>
          <p:cNvSpPr txBox="1"/>
          <p:nvPr/>
        </p:nvSpPr>
        <p:spPr>
          <a:xfrm>
            <a:off x="257519" y="5337998"/>
            <a:ext cx="6105378" cy="1200329"/>
          </a:xfrm>
          <a:prstGeom prst="rect">
            <a:avLst/>
          </a:prstGeom>
          <a:noFill/>
        </p:spPr>
        <p:txBody>
          <a:bodyPr wrap="square">
            <a:spAutoFit/>
          </a:bodyPr>
          <a:lstStyle>
            <a:defPPr>
              <a:defRPr lang="en-US"/>
            </a:defPPr>
          </a:lstStyle>
          <a:p>
            <a:pPr/>
            <a:r>
              <a:rPr lang="en-IN" sz="2400" b="0" i="0">
                <a:solidFill>
                  <a:srgbClr val="000000"/>
                </a:solidFill>
                <a:effectLst/>
              </a:rPr>
              <a:t>Pages of the process are brought into the main memory only when they are required otherwise they reside in the secondary storage.</a:t>
            </a:r>
            <a:endParaRPr lang="en-US" sz="2400"/>
          </a:p>
        </p:txBody>
      </p:sp>
      <p:pic>
        <p:nvPicPr>
          <p:cNvPr id="1026" name="Picture 2" descr="OS Paging">
            <a:extLst>
              <a:ext uri="{FF2B5EF4-FFF2-40B4-BE49-F238E27FC236}">
                <a16:creationId xmlns:a16="http://schemas.microsoft.com/office/drawing/2014/main" id="{01FC8742-4143-406E-B0BA-7DA9BACA7B1D}"/>
              </a:ext>
            </a:extLst>
          </p:cNvPr>
          <p:cNvPicPr>
            <a:picLocks noChangeAspect="1" noChangeArrowheads="1"/>
          </p:cNvPicPr>
          <p:nvPr/>
        </p:nvPicPr>
        <p:blipFill>
          <a:blip r:embed="rId3">
            <a:clrChange>
              <a:clrFrom>
                <a:srgbClr val="E6E6E6"/>
              </a:clrFrom>
              <a:clrTo>
                <a:srgbClr val="E6E6E6">
                  <a:alpha val="0"/>
                </a:srgbClr>
              </a:clrTo>
            </a:clrChange>
            <a:duotone>
              <a:prstClr val="black"/>
              <a:srgbClr val="BA1A1A">
                <a:tint val="45000"/>
                <a:satMod val="400000"/>
              </a:srgbClr>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bwMode="auto">
          <a:xfrm>
            <a:off x="6389699" y="2041777"/>
            <a:ext cx="5734050" cy="467677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702D7F3D-E4F6-4110-8179-C484F75098BB}"/>
              </a:ext>
            </a:extLst>
          </p:cNvPr>
          <p:cNvSpPr/>
          <p:nvPr/>
        </p:nvSpPr>
        <p:spPr>
          <a:xfrm>
            <a:off x="519441" y="431117"/>
            <a:ext cx="5938509" cy="769441"/>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stStyle>
          <a:p>
            <a:pPr/>
            <a:r>
              <a:rPr lang="en-US" sz="4400" b="1" cap="none" spc="0">
                <a:effectLst>
                  <a:outerShdw blurRad="38100" dist="38100" dir="2700000" algn="tl">
                    <a:srgbClr val="000000">
                      <a:alpha val="43137"/>
                    </a:srgbClr>
                  </a:outerShdw>
                </a:effectLst>
              </a:rPr>
              <a:t>Paging</a:t>
            </a:r>
          </a:p>
        </p:txBody>
      </p:sp>
    </p:spTree>
    <p:extLst>
      <p:ext uri="{BB962C8B-B14F-4D97-AF65-F5344CB8AC3E}">
        <p14:creationId xmlns:p14="http://schemas.microsoft.com/office/powerpoint/2010/main" val="4145786962"/>
      </p:ext>
    </p:extLst>
  </p:cSld>
  <p:clrMapOvr>
    <a:masterClrMapping/>
  </p:clrMapOvr>
  <p:transition/>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 name="TextBox 8">
            <a:extLst>
              <a:ext uri="{FF2B5EF4-FFF2-40B4-BE49-F238E27FC236}">
                <a16:creationId xmlns:a16="http://schemas.microsoft.com/office/drawing/2014/main" id="{F52ED551-5227-4957-9409-56ABF112BEA5}"/>
              </a:ext>
            </a:extLst>
          </p:cNvPr>
          <p:cNvSpPr txBox="1"/>
          <p:nvPr/>
        </p:nvSpPr>
        <p:spPr>
          <a:xfrm>
            <a:off x="283414" y="1425915"/>
            <a:ext cx="11694998" cy="830997"/>
          </a:xfrm>
          <a:prstGeom prst="rect">
            <a:avLst/>
          </a:prstGeom>
          <a:noFill/>
        </p:spPr>
        <p:txBody>
          <a:bodyPr wrap="square">
            <a:spAutoFit/>
          </a:bodyPr>
          <a:lstStyle>
            <a:defPPr>
              <a:defRPr lang="en-US"/>
            </a:defPPr>
          </a:lstStyle>
          <a:p>
            <a:pPr/>
            <a:r>
              <a:rPr lang="en-IN" sz="2400" b="0" i="0">
                <a:effectLst/>
              </a:rPr>
              <a:t>Page tables are the mechanism through which the operating system controls what memory addresses mean</a:t>
            </a:r>
            <a:endParaRPr lang="en-US" sz="2400"/>
          </a:p>
        </p:txBody>
      </p:sp>
      <p:sp>
        <p:nvSpPr>
          <p:cNvPr id="12" name="Rectangle 11">
            <a:extLst>
              <a:ext uri="{FF2B5EF4-FFF2-40B4-BE49-F238E27FC236}">
                <a16:creationId xmlns:a16="http://schemas.microsoft.com/office/drawing/2014/main" id="{1F843C42-B028-4913-AAFC-73CDF8A9F027}"/>
              </a:ext>
            </a:extLst>
          </p:cNvPr>
          <p:cNvSpPr/>
          <p:nvPr/>
        </p:nvSpPr>
        <p:spPr>
          <a:xfrm>
            <a:off x="345195" y="2358888"/>
            <a:ext cx="6032183" cy="1200329"/>
          </a:xfrm>
          <a:prstGeom prst="rect">
            <a:avLst/>
          </a:prstGeom>
        </p:spPr>
        <p:txBody>
          <a:bodyPr wrap="square">
            <a:spAutoFit/>
          </a:bodyPr>
          <a:lstStyle>
            <a:defPPr>
              <a:defRPr lang="en-US"/>
            </a:defPPr>
          </a:lstStyle>
          <a:p>
            <a:pPr/>
            <a:r>
              <a:rPr lang="en-US" altLang="en-US" sz="2400">
                <a:effectLst>
                  <a:outerShdw blurRad="38100" dist="38100" dir="2700000" algn="tl">
                    <a:srgbClr val="000000">
                      <a:alpha val="43137"/>
                    </a:srgbClr>
                  </a:outerShdw>
                </a:effectLst>
              </a:rPr>
              <a:t>Page Table:</a:t>
            </a:r>
          </a:p>
          <a:p>
            <a:pPr/>
            <a:r>
              <a:rPr lang="en-US" altLang="en-US" sz="2400"/>
              <a:t>Set up a page table to translate logical to physical addresses</a:t>
            </a:r>
          </a:p>
        </p:txBody>
      </p:sp>
      <p:sp>
        <p:nvSpPr>
          <p:cNvPr id="2" name="Rectangle 1">
            <a:extLst>
              <a:ext uri="{FF2B5EF4-FFF2-40B4-BE49-F238E27FC236}">
                <a16:creationId xmlns:a16="http://schemas.microsoft.com/office/drawing/2014/main" id="{7EBCEBF9-AD64-43BA-8332-2B00216D8FDD}"/>
              </a:ext>
            </a:extLst>
          </p:cNvPr>
          <p:cNvSpPr/>
          <p:nvPr/>
        </p:nvSpPr>
        <p:spPr>
          <a:xfrm>
            <a:off x="283414" y="369789"/>
            <a:ext cx="3229154"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stStyle>
          <a:p>
            <a:pPr algn="ctr"/>
            <a:r>
              <a:rPr lang="en-US" sz="5400" b="1" cap="none" spc="0">
                <a:effectLst/>
              </a:rPr>
              <a:t>Page Table</a:t>
            </a:r>
          </a:p>
        </p:txBody>
      </p:sp>
      <p:grpSp>
        <p:nvGrpSpPr>
          <p:cNvPr id="8" name="Group 7">
            <a:extLst>
              <a:ext uri="{FF2B5EF4-FFF2-40B4-BE49-F238E27FC236}">
                <a16:creationId xmlns:a16="http://schemas.microsoft.com/office/drawing/2014/main" id="{4DB718AD-C87A-49AE-8F22-2DAEC5BA9634}"/>
              </a:ext>
            </a:extLst>
          </p:cNvPr>
          <p:cNvGrpSpPr/>
          <p:nvPr/>
        </p:nvGrpSpPr>
        <p:grpSpPr>
          <a:xfrm>
            <a:off x="0" y="0"/>
            <a:ext cx="12192001" cy="6860735"/>
            <a:chExt cx="12192001" cy="6860735"/>
          </a:xfrm>
        </p:grpSpPr>
        <p:pic>
          <p:nvPicPr>
            <p:cNvPr id="13" name="Picture 2" descr="KL Deemed to be University Logo">
              <a:extLst>
                <a:ext uri="{FF2B5EF4-FFF2-40B4-BE49-F238E27FC236}">
                  <a16:creationId xmlns:a16="http://schemas.microsoft.com/office/drawing/2014/main" id="{F92CF623-71ED-4CE2-A86D-A43CF3EF9D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01A436E3-BD4D-4378-A722-FF7934A26993}"/>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1A33F55C-1C91-42C5-9943-AC2BAC95452C}"/>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6" name="Rectangle 15">
              <a:extLst>
                <a:ext uri="{FF2B5EF4-FFF2-40B4-BE49-F238E27FC236}">
                  <a16:creationId xmlns:a16="http://schemas.microsoft.com/office/drawing/2014/main" id="{9A044C6B-3446-414E-951C-8E853DFB7A06}"/>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7" name="Rectangle 16">
              <a:extLst>
                <a:ext uri="{FF2B5EF4-FFF2-40B4-BE49-F238E27FC236}">
                  <a16:creationId xmlns:a16="http://schemas.microsoft.com/office/drawing/2014/main" id="{7EF949FF-5AFC-4815-B352-AFD58CB454C1}"/>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8" name="Rectangle 17">
              <a:extLst>
                <a:ext uri="{FF2B5EF4-FFF2-40B4-BE49-F238E27FC236}">
                  <a16:creationId xmlns:a16="http://schemas.microsoft.com/office/drawing/2014/main" id="{EC22276A-E4E5-48E5-837B-C5549214F46D}"/>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9" name="Rectangle 18">
              <a:extLst>
                <a:ext uri="{FF2B5EF4-FFF2-40B4-BE49-F238E27FC236}">
                  <a16:creationId xmlns:a16="http://schemas.microsoft.com/office/drawing/2014/main" id="{EC2DE444-AD0F-45F2-B051-24A57A6382B0}"/>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0" name="Rectangle 19">
              <a:extLst>
                <a:ext uri="{FF2B5EF4-FFF2-40B4-BE49-F238E27FC236}">
                  <a16:creationId xmlns:a16="http://schemas.microsoft.com/office/drawing/2014/main" id="{F0363897-CFCA-4834-B1F9-BF4EFFE01DB0}"/>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pic>
        <p:nvPicPr>
          <p:cNvPr id="3" name="Picture 1030">
            <a:extLst>
              <a:ext uri="{FF2B5EF4-FFF2-40B4-BE49-F238E27FC236}">
                <a16:creationId xmlns:a16="http://schemas.microsoft.com/office/drawing/2014/main" id="{9C920497-D625-4F42-AECC-0E670C72E9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08093" y="1826025"/>
            <a:ext cx="4938712" cy="461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a:extLst>
              <a:ext uri="{FF2B5EF4-FFF2-40B4-BE49-F238E27FC236}">
                <a16:creationId xmlns:a16="http://schemas.microsoft.com/office/drawing/2014/main" id="{1CA2CC15-1F0E-4454-A77B-39542AAE9C2B}"/>
              </a:ext>
            </a:extLst>
          </p:cNvPr>
          <p:cNvSpPr txBox="1"/>
          <p:nvPr/>
        </p:nvSpPr>
        <p:spPr>
          <a:xfrm>
            <a:off x="283414" y="3808765"/>
            <a:ext cx="6279483" cy="2677656"/>
          </a:xfrm>
          <a:prstGeom prst="rect">
            <a:avLst/>
          </a:prstGeom>
          <a:noFill/>
        </p:spPr>
        <p:txBody>
          <a:bodyPr wrap="square">
            <a:spAutoFit/>
          </a:bodyPr>
          <a:lstStyle>
            <a:defPPr>
              <a:defRPr lang="en-US"/>
            </a:defPPr>
          </a:lstStyle>
          <a:p>
            <a:pPr>
              <a:defRPr/>
            </a:pPr>
            <a:r>
              <a:rPr lang="en-US" altLang="en-US" sz="2400"/>
              <a:t>Address generated by CPU is divided into:</a:t>
            </a:r>
          </a:p>
          <a:p>
            <a:pPr lvl="1">
              <a:defRPr/>
            </a:pPr>
            <a:r>
              <a:rPr lang="en-US" altLang="en-US" sz="2400" b="1"/>
              <a:t>Page number </a:t>
            </a:r>
            <a:r>
              <a:rPr lang="en-US" altLang="en-US" sz="2400"/>
              <a:t>(</a:t>
            </a:r>
            <a:r>
              <a:rPr lang="en-US" altLang="en-US" sz="2400" b="1" i="1"/>
              <a:t>p</a:t>
            </a:r>
            <a:r>
              <a:rPr lang="en-US" altLang="en-US" sz="2400"/>
              <a:t>) – used as an index into a </a:t>
            </a:r>
            <a:r>
              <a:rPr lang="en-US" altLang="en-US" sz="2400" b="1"/>
              <a:t>page table </a:t>
            </a:r>
            <a:r>
              <a:rPr lang="en-US" altLang="en-US" sz="2400"/>
              <a:t>which contains base address of each page in physical memory</a:t>
            </a:r>
          </a:p>
          <a:p>
            <a:pPr lvl="1">
              <a:defRPr/>
            </a:pPr>
            <a:r>
              <a:rPr lang="en-US" altLang="en-US" sz="2400" b="1"/>
              <a:t>Page offset </a:t>
            </a:r>
            <a:r>
              <a:rPr lang="en-US" altLang="en-US" sz="2400"/>
              <a:t>(</a:t>
            </a:r>
            <a:r>
              <a:rPr lang="en-US" altLang="en-US" sz="2400" b="1" i="1"/>
              <a:t>d</a:t>
            </a:r>
            <a:r>
              <a:rPr lang="en-US" altLang="en-US" sz="2400"/>
              <a:t>) – combined with base address to define the physical memory address that is sent to the memory unit</a:t>
            </a:r>
          </a:p>
        </p:txBody>
      </p:sp>
      <p:pic>
        <p:nvPicPr>
          <p:cNvPr id="5" name="Picture 3">
            <a:extLst>
              <a:ext uri="{FF2B5EF4-FFF2-40B4-BE49-F238E27FC236}">
                <a16:creationId xmlns:a16="http://schemas.microsoft.com/office/drawing/2014/main" id="{103388AB-46B2-4897-B95E-46E4A6A78B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246203" y="5086294"/>
            <a:ext cx="3387895" cy="1245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0B97EBEB-D613-490D-80CE-47B2CFF42CB0}"/>
              </a:ext>
            </a:extLst>
          </p:cNvPr>
          <p:cNvSpPr txBox="1"/>
          <p:nvPr/>
        </p:nvSpPr>
        <p:spPr>
          <a:xfrm>
            <a:off x="6868820" y="1938568"/>
            <a:ext cx="1111347" cy="369332"/>
          </a:xfrm>
          <a:prstGeom prst="rect">
            <a:avLst/>
          </a:prstGeom>
          <a:noFill/>
        </p:spPr>
        <p:txBody>
          <a:bodyPr wrap="square" rtlCol="0">
            <a:spAutoFit/>
          </a:bodyPr>
          <a:lstStyle>
            <a:defPPr>
              <a:defRPr lang="en-US"/>
            </a:defPPr>
          </a:lstStyle>
          <a:p>
            <a:pPr/>
            <a:r>
              <a:rPr lang="en-US"/>
              <a:t>Process</a:t>
            </a:r>
          </a:p>
        </p:txBody>
      </p:sp>
    </p:spTree>
    <p:extLst>
      <p:ext uri="{BB962C8B-B14F-4D97-AF65-F5344CB8AC3E}">
        <p14:creationId xmlns:p14="http://schemas.microsoft.com/office/powerpoint/2010/main" val="1648066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after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22" grpId="0"/>
      <p:bldP spid="6" grpId="0"/>
    </p:bldLst>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65493D7B-FCE0-4A7A-BDD6-711900EEE569}"/>
              </a:ext>
            </a:extLst>
          </p:cNvPr>
          <p:cNvSpPr>
            <a:spLocks noGrp="1"/>
          </p:cNvSpPr>
          <p:nvPr>
            <p:ph type="title"/>
          </p:nvPr>
        </p:nvSpPr>
        <p:spPr>
          <a:xfrm>
            <a:off x="284321" y="310624"/>
            <a:ext cx="10515600" cy="991519"/>
          </a:xfrm>
        </p:spPr>
        <p:txBody>
          <a:bodyPr>
            <a:normAutofit fontScale="90000"/>
          </a:bodyPr>
          <a:lstStyle>
            <a:defPPr/>
          </a:lstStyle>
          <a:p>
            <a:r>
              <a:rPr lang="en-US" b="1">
                <a:effectLst>
                  <a:outerShdw blurRad="38100" dist="38100" dir="2700000" algn="tl">
                    <a:srgbClr val="000000">
                      <a:alpha val="43137"/>
                    </a:srgbClr>
                  </a:outerShdw>
                </a:effectLst>
              </a:rPr>
              <a:t>Page Size and Page Table Size (32 Bit Architecture)</a:t>
            </a:r>
            <a:endParaRPr lang="en-IN" b="1">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510756C4-8206-4A27-A80A-C530B2851066}"/>
              </a:ext>
            </a:extLst>
          </p:cNvPr>
          <p:cNvSpPr>
            <a:spLocks noGrp="1"/>
          </p:cNvSpPr>
          <p:nvPr>
            <p:ph idx="1"/>
          </p:nvPr>
        </p:nvSpPr>
        <p:spPr>
          <a:xfrm>
            <a:off x="202212" y="1633196"/>
            <a:ext cx="5339909" cy="4351338"/>
          </a:xfrm>
        </p:spPr>
        <p:txBody>
          <a:bodyPr>
            <a:noAutofit/>
          </a:bodyPr>
          <a:lstStyle>
            <a:defPPr/>
          </a:lstStyle>
          <a:p>
            <a:pPr/>
            <a:r>
              <a:rPr lang="en-US" altLang="en-US" sz="2400"/>
              <a:t>If </a:t>
            </a:r>
            <a:r>
              <a:rPr lang="en-US" altLang="en-US" sz="2400" b="1"/>
              <a:t>Page size is 4 KB </a:t>
            </a:r>
            <a:r>
              <a:rPr lang="en-US" altLang="en-US" sz="2400"/>
              <a:t>then </a:t>
            </a:r>
            <a:r>
              <a:rPr lang="en-US" altLang="en-US" sz="2400" b="1"/>
              <a:t>20 Bits </a:t>
            </a:r>
            <a:r>
              <a:rPr lang="en-US" altLang="en-US" sz="2400"/>
              <a:t>are used for Page Number resulting in         </a:t>
            </a:r>
            <a:r>
              <a:rPr lang="en-US" altLang="en-US" sz="2400" b="1"/>
              <a:t>4 MB size Page Table</a:t>
            </a:r>
            <a:r>
              <a:rPr lang="en-US" altLang="en-US" sz="2400"/>
              <a:t>. – Per Process</a:t>
            </a:r>
          </a:p>
          <a:p>
            <a:pPr lvl="1"/>
            <a:r>
              <a:rPr lang="en-US" altLang="en-US" sz="2000" b="1"/>
              <a:t>2 Power (20) x 32 Bits (4 Bytes) = 4 MB</a:t>
            </a:r>
          </a:p>
          <a:p>
            <a:pPr/>
            <a:r>
              <a:rPr lang="en-US" altLang="en-US" sz="2400"/>
              <a:t>Larger Page size will reduce Page table size but waster memory.</a:t>
            </a:r>
          </a:p>
          <a:p>
            <a:pPr/>
            <a:r>
              <a:rPr lang="en-US" altLang="en-US" sz="2400"/>
              <a:t>Smaller page size will increase page table size.</a:t>
            </a:r>
          </a:p>
          <a:p>
            <a:pPr/>
            <a:r>
              <a:rPr lang="en-US" altLang="en-US" sz="2400" b="1"/>
              <a:t>4KB</a:t>
            </a:r>
            <a:r>
              <a:rPr lang="en-US" altLang="en-US" sz="2400"/>
              <a:t> is standard size for many processor architectures.</a:t>
            </a:r>
          </a:p>
        </p:txBody>
      </p:sp>
      <p:grpSp>
        <p:nvGrpSpPr>
          <p:cNvPr id="4" name="Group 3">
            <a:extLst>
              <a:ext uri="{FF2B5EF4-FFF2-40B4-BE49-F238E27FC236}">
                <a16:creationId xmlns:a16="http://schemas.microsoft.com/office/drawing/2014/main" id="{029926F0-6760-45A9-BEA0-95816E13459A}"/>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24804265-3AAF-4D77-B396-D94525EF33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89BEE84-EDB1-488A-89BF-5934004A346A}"/>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5D1C8049-7A35-4F2A-881D-2F7B29BFBE0C}"/>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E5B925BF-D972-4260-AEC5-E124E0E90832}"/>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AA2F5AB3-A3B1-43EE-87FC-514E28774596}"/>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77CD75CC-6B92-422F-87FA-8AFBAC33F01A}"/>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FBB260C-1C23-4A52-AEF6-134A9A94832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76E2A388-E1F6-4A09-9AC5-5D175DA017B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pic>
        <p:nvPicPr>
          <p:cNvPr id="14" name="Picture 4" descr="8">
            <a:extLst>
              <a:ext uri="{FF2B5EF4-FFF2-40B4-BE49-F238E27FC236}">
                <a16:creationId xmlns:a16="http://schemas.microsoft.com/office/drawing/2014/main" id="{72E1539F-673F-4D0C-8B64-BBCB41C557A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24230" y="1308982"/>
            <a:ext cx="6567769" cy="391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CE8CC61D-C424-48BE-B4B8-D85DA1A9357A}"/>
              </a:ext>
            </a:extLst>
          </p:cNvPr>
          <p:cNvSpPr txBox="1"/>
          <p:nvPr/>
        </p:nvSpPr>
        <p:spPr>
          <a:xfrm>
            <a:off x="2872166" y="5648880"/>
            <a:ext cx="6105378"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marL="0" indent="0" algn="ctr">
              <a:buNone/>
            </a:pPr>
            <a:r>
              <a:rPr lang="en-US" altLang="en-US" sz="2800"/>
              <a:t>4 MB continuous space in memory is needed for each Page Table.</a:t>
            </a:r>
            <a:endParaRPr lang="en-IN" sz="2800"/>
          </a:p>
        </p:txBody>
      </p:sp>
    </p:spTree>
    <p:extLst>
      <p:ext uri="{BB962C8B-B14F-4D97-AF65-F5344CB8AC3E}">
        <p14:creationId xmlns:p14="http://schemas.microsoft.com/office/powerpoint/2010/main" val="35492135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8" fill="hold" nodeType="clickPar">
                      <p:stCondLst>
                        <p:cond delay="indefinite"/>
                      </p:stCondLst>
                      <p:childTnLst>
                        <p:par>
                          <p:cTn id="19" fill="hold" nodeType="after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after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afterGroup">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 calcmode="lin" valueType="num">
                                      <p:cBhvr additive="base">
                                        <p:cTn id="3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afterGroup">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ppt_x"/>
                                          </p:val>
                                        </p:tav>
                                        <p:tav tm="100000">
                                          <p:val>
                                            <p:strVal val="#ppt_x"/>
                                          </p:val>
                                        </p:tav>
                                      </p:tavLst>
                                    </p:anim>
                                    <p:anim calcmode="lin" valueType="num">
                                      <p:cBhvr additive="base">
                                        <p:cTn id="4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p:bldLst>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65493D7B-FCE0-4A7A-BDD6-711900EEE569}"/>
              </a:ext>
            </a:extLst>
          </p:cNvPr>
          <p:cNvSpPr>
            <a:spLocks noGrp="1"/>
          </p:cNvSpPr>
          <p:nvPr>
            <p:ph type="title"/>
          </p:nvPr>
        </p:nvSpPr>
        <p:spPr>
          <a:xfrm>
            <a:off x="284321" y="310624"/>
            <a:ext cx="10515600" cy="991519"/>
          </a:xfrm>
        </p:spPr>
        <p:txBody>
          <a:bodyPr>
            <a:normAutofit/>
          </a:bodyPr>
          <a:lstStyle>
            <a:defPPr/>
          </a:lstStyle>
          <a:p>
            <a:r>
              <a:rPr lang="en-US" altLang="en-US" b="1">
                <a:effectLst>
                  <a:outerShdw blurRad="38100" dist="38100" dir="2700000" algn="tl">
                    <a:srgbClr val="000000">
                      <a:alpha val="43137"/>
                    </a:srgbClr>
                  </a:outerShdw>
                </a:effectLst>
              </a:rPr>
              <a:t>Hierarchical Page Tables</a:t>
            </a:r>
            <a:endParaRPr lang="en-US" b="1">
              <a:effectLst>
                <a:outerShdw blurRad="38100" dist="38100" dir="2700000" algn="tl">
                  <a:srgbClr val="000000">
                    <a:alpha val="43137"/>
                  </a:srgbClr>
                </a:outerShdw>
              </a:effectLst>
            </a:endParaRPr>
          </a:p>
        </p:txBody>
      </p:sp>
      <p:grpSp>
        <p:nvGrpSpPr>
          <p:cNvPr id="4" name="Group 3">
            <a:extLst>
              <a:ext uri="{FF2B5EF4-FFF2-40B4-BE49-F238E27FC236}">
                <a16:creationId xmlns:a16="http://schemas.microsoft.com/office/drawing/2014/main" id="{029926F0-6760-45A9-BEA0-95816E13459A}"/>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24804265-3AAF-4D77-B396-D94525EF33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89BEE84-EDB1-488A-89BF-5934004A346A}"/>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5D1C8049-7A35-4F2A-881D-2F7B29BFBE0C}"/>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E5B925BF-D972-4260-AEC5-E124E0E90832}"/>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AA2F5AB3-A3B1-43EE-87FC-514E28774596}"/>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77CD75CC-6B92-422F-87FA-8AFBAC33F01A}"/>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FBB260C-1C23-4A52-AEF6-134A9A94832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76E2A388-E1F6-4A09-9AC5-5D175DA017B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pic>
        <p:nvPicPr>
          <p:cNvPr id="18" name="Picture 4" descr="8">
            <a:extLst>
              <a:ext uri="{FF2B5EF4-FFF2-40B4-BE49-F238E27FC236}">
                <a16:creationId xmlns:a16="http://schemas.microsoft.com/office/drawing/2014/main" id="{F9323EDA-D645-4A5F-9488-D7E0D2CFB4D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75095" y="131750"/>
            <a:ext cx="5216904" cy="551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A9A68273-C802-407A-A835-5C356AE00CA3}"/>
              </a:ext>
            </a:extLst>
          </p:cNvPr>
          <p:cNvGrpSpPr/>
          <p:nvPr/>
        </p:nvGrpSpPr>
        <p:grpSpPr>
          <a:xfrm>
            <a:off x="6776196" y="5558592"/>
            <a:ext cx="3530650" cy="1167658"/>
            <a:chOff x="6776196" y="5558592"/>
            <a:chExt cx="3530650" cy="1167658"/>
          </a:xfrm>
        </p:grpSpPr>
        <p:pic>
          <p:nvPicPr>
            <p:cNvPr id="20" name="Picture 4">
              <a:extLst>
                <a:ext uri="{FF2B5EF4-FFF2-40B4-BE49-F238E27FC236}">
                  <a16:creationId xmlns:a16="http://schemas.microsoft.com/office/drawing/2014/main" id="{E82249A5-D9D0-4658-BC3C-520F686DBDBF}"/>
                </a:ext>
              </a:extLst>
            </p:cNvPr>
            <p:cNvPicPr>
              <a:picLocks noChangeAspect="1"/>
            </p:cNvPicPr>
            <p:nvPr/>
          </p:nvPicPr>
          <p:blipFill>
            <a:blip r:embed="rId4">
              <a:extLst>
                <a:ext uri="{28A0092B-C50C-407E-A947-70E740481C1C}">
                  <a14:useLocalDpi xmlns:a14="http://schemas.microsoft.com/office/drawing/2010/main" val="0"/>
                </a:ext>
              </a:extLst>
            </a:blip>
            <a:srcRect b="31249"/>
            <a:stretch>
              <a:fillRect/>
            </a:stretch>
          </p:blipFill>
          <p:spPr bwMode="auto">
            <a:xfrm>
              <a:off x="6776196" y="5558592"/>
              <a:ext cx="3389470" cy="77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82E27515-2CB2-4D03-8CE6-BF7FBD4A7FB6}"/>
                </a:ext>
              </a:extLst>
            </p:cNvPr>
            <p:cNvSpPr txBox="1"/>
            <p:nvPr/>
          </p:nvSpPr>
          <p:spPr>
            <a:xfrm>
              <a:off x="6975095" y="6264585"/>
              <a:ext cx="3331751" cy="461665"/>
            </a:xfrm>
            <a:prstGeom prst="rect">
              <a:avLst/>
            </a:prstGeom>
            <a:noFill/>
          </p:spPr>
          <p:txBody>
            <a:bodyPr wrap="square" rtlCol="0">
              <a:spAutoFit/>
            </a:bodyPr>
            <a:lstStyle>
              <a:defPPr>
                <a:defRPr lang="en-US"/>
              </a:defPPr>
            </a:lstStyle>
            <a:p>
              <a:pPr/>
              <a:r>
                <a:rPr lang="en-US" sz="2400" b="1"/>
                <a:t>10	10	12</a:t>
              </a:r>
            </a:p>
          </p:txBody>
        </p:sp>
      </p:grpSp>
      <p:sp>
        <p:nvSpPr>
          <p:cNvPr id="3" name="Content Placeholder 2">
            <a:extLst>
              <a:ext uri="{FF2B5EF4-FFF2-40B4-BE49-F238E27FC236}">
                <a16:creationId xmlns:a16="http://schemas.microsoft.com/office/drawing/2014/main" id="{510756C4-8206-4A27-A80A-C530B2851066}"/>
              </a:ext>
            </a:extLst>
          </p:cNvPr>
          <p:cNvSpPr>
            <a:spLocks noGrp="1"/>
          </p:cNvSpPr>
          <p:nvPr>
            <p:ph idx="1"/>
          </p:nvPr>
        </p:nvSpPr>
        <p:spPr>
          <a:xfrm>
            <a:off x="202212" y="1302143"/>
            <a:ext cx="6355514" cy="4351338"/>
          </a:xfrm>
        </p:spPr>
        <p:txBody>
          <a:bodyPr>
            <a:noAutofit/>
          </a:bodyPr>
          <a:lstStyle>
            <a:defPPr/>
          </a:lstStyle>
          <a:p>
            <a:pPr/>
            <a:r>
              <a:rPr lang="en-US" altLang="en-US" sz="2400"/>
              <a:t>Break up the logical address space into multiple page tables</a:t>
            </a:r>
          </a:p>
          <a:p>
            <a:pPr/>
            <a:r>
              <a:rPr lang="en-US" altLang="en-US" sz="2400"/>
              <a:t>A simple technique is a two-level page table</a:t>
            </a:r>
          </a:p>
          <a:p>
            <a:pPr/>
            <a:r>
              <a:rPr lang="en-US" altLang="en-US" sz="2400"/>
              <a:t>Outer Page Table 4 KB</a:t>
            </a:r>
          </a:p>
          <a:p>
            <a:pPr/>
            <a:r>
              <a:rPr lang="en-US" altLang="en-US" sz="2400"/>
              <a:t>Inner Page table 4 KB each</a:t>
            </a:r>
          </a:p>
          <a:p>
            <a:pPr lvl="3"/>
            <a:r>
              <a:rPr lang="en-US" altLang="en-US" sz="2400"/>
              <a:t>2 power (10) x 32 bits (4 Bytes)</a:t>
            </a:r>
            <a:endParaRPr lang="en-US" altLang="en-US" sz="1600"/>
          </a:p>
        </p:txBody>
      </p:sp>
      <p:pic>
        <p:nvPicPr>
          <p:cNvPr id="13" name="Picture 1035">
            <a:extLst>
              <a:ext uri="{FF2B5EF4-FFF2-40B4-BE49-F238E27FC236}">
                <a16:creationId xmlns:a16="http://schemas.microsoft.com/office/drawing/2014/main" id="{A61AD31D-0EE5-468F-97AF-A37076E2A1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 r="-1939"/>
          <a:stretch>
            <a:fillRect/>
          </a:stretch>
        </p:blipFill>
        <p:spPr bwMode="auto">
          <a:xfrm>
            <a:off x="44068" y="3955274"/>
            <a:ext cx="6513658" cy="269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a:extLst>
              <a:ext uri="{FF2B5EF4-FFF2-40B4-BE49-F238E27FC236}">
                <a16:creationId xmlns:a16="http://schemas.microsoft.com/office/drawing/2014/main" id="{38382EF0-56D7-4071-932B-5BA6B20BCE01}"/>
              </a:ext>
            </a:extLst>
          </p:cNvPr>
          <p:cNvCxnSpPr/>
          <p:nvPr/>
        </p:nvCxnSpPr>
        <p:spPr>
          <a:xfrm flipH="1">
            <a:off x="689317" y="4501662"/>
            <a:ext cx="0" cy="119575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0970A547-FBC7-462E-B65C-4325460651AA}"/>
              </a:ext>
            </a:extLst>
          </p:cNvPr>
          <p:cNvCxnSpPr/>
          <p:nvPr/>
        </p:nvCxnSpPr>
        <p:spPr>
          <a:xfrm>
            <a:off x="689316" y="5697412"/>
            <a:ext cx="29682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408103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after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026" name="Picture 2">
            <a:extLst>
              <a:ext uri="{FF2B5EF4-FFF2-40B4-BE49-F238E27FC236}">
                <a16:creationId xmlns:a16="http://schemas.microsoft.com/office/drawing/2014/main" id="{277A36BF-536D-4927-9D1D-D3996A7BA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9069"/>
          <a:stretch>
            <a:fillRect/>
          </a:stretch>
        </p:blipFill>
        <p:spPr bwMode="auto">
          <a:xfrm>
            <a:off x="5739319" y="1394923"/>
            <a:ext cx="5963280" cy="540248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E9D98B0-D415-4515-AC9C-B3E8C5290362}"/>
              </a:ext>
            </a:extLst>
          </p:cNvPr>
          <p:cNvSpPr txBox="1"/>
          <p:nvPr/>
        </p:nvSpPr>
        <p:spPr>
          <a:xfrm>
            <a:off x="0" y="1917555"/>
            <a:ext cx="6125028" cy="3785652"/>
          </a:xfrm>
          <a:prstGeom prst="rect">
            <a:avLst/>
          </a:prstGeom>
          <a:noFill/>
        </p:spPr>
        <p:txBody>
          <a:bodyPr wrap="square">
            <a:spAutoFit/>
          </a:bodyPr>
          <a:lstStyle>
            <a:defPPr>
              <a:defRPr lang="en-US"/>
            </a:defPPr>
          </a:lstStyle>
          <a:p>
            <a:pPr marL="342900" indent="-342900" algn="l">
              <a:buFont typeface="Arial" pitchFamily="34" charset="0"/>
              <a:buChar char="•"/>
            </a:pPr>
            <a:r>
              <a:rPr lang="en-IN" sz="2000" b="0" i="0">
                <a:solidFill>
                  <a:srgbClr val="333333"/>
                </a:solidFill>
                <a:effectLst/>
              </a:rPr>
              <a:t>page table is stored in physical memory as a two-level tree.</a:t>
            </a:r>
          </a:p>
          <a:p>
            <a:pPr marL="342900" indent="-342900" algn="l">
              <a:buFont typeface="Arial" pitchFamily="34" charset="0"/>
              <a:buChar char="•"/>
            </a:pPr>
            <a:r>
              <a:rPr lang="en-IN" sz="2000" b="0" i="0">
                <a:solidFill>
                  <a:srgbClr val="333333"/>
                </a:solidFill>
                <a:effectLst/>
              </a:rPr>
              <a:t>root of the tree is a </a:t>
            </a:r>
            <a:r>
              <a:rPr lang="en-IN" sz="2000" b="1" i="0">
                <a:solidFill>
                  <a:srgbClr val="333333"/>
                </a:solidFill>
                <a:effectLst/>
              </a:rPr>
              <a:t>4096-byte page directory</a:t>
            </a:r>
            <a:endParaRPr lang="en-IN" sz="2000" b="0" i="0">
              <a:solidFill>
                <a:srgbClr val="333333"/>
              </a:solidFill>
              <a:effectLst/>
            </a:endParaRPr>
          </a:p>
          <a:p>
            <a:pPr marL="800100" lvl="1" indent="-342900" algn="l">
              <a:buFont typeface="Arial" pitchFamily="34" charset="0"/>
              <a:buChar char="•"/>
            </a:pPr>
            <a:r>
              <a:rPr lang="en-IN" sz="2000" b="0" i="0">
                <a:solidFill>
                  <a:srgbClr val="333333"/>
                </a:solidFill>
                <a:effectLst/>
              </a:rPr>
              <a:t>contains 1024 PTE-like references to page table pages.</a:t>
            </a:r>
          </a:p>
          <a:p>
            <a:pPr marL="342900" indent="-342900" algn="l">
              <a:buFont typeface="Arial" pitchFamily="34" charset="0"/>
              <a:buChar char="•"/>
            </a:pPr>
            <a:r>
              <a:rPr lang="en-IN" sz="2000" b="0" i="0">
                <a:solidFill>
                  <a:srgbClr val="333333"/>
                </a:solidFill>
                <a:effectLst/>
              </a:rPr>
              <a:t>Each page table page is an array of 1024 32-bit PTEs</a:t>
            </a:r>
          </a:p>
          <a:p>
            <a:pPr marL="342900" indent="-342900" algn="l">
              <a:buFont typeface="Arial" pitchFamily="34" charset="0"/>
              <a:buChar char="•"/>
            </a:pPr>
            <a:r>
              <a:rPr lang="en-IN" sz="2000" b="0" i="0">
                <a:solidFill>
                  <a:srgbClr val="333333"/>
                </a:solidFill>
                <a:effectLst/>
              </a:rPr>
              <a:t>uses the top 10 bits of a virtual address to select a page directory entry.</a:t>
            </a:r>
          </a:p>
          <a:p>
            <a:pPr marL="800100" lvl="1" indent="-342900" algn="l">
              <a:buFont typeface="Arial" pitchFamily="34" charset="0"/>
              <a:buChar char="•"/>
            </a:pPr>
            <a:r>
              <a:rPr lang="en-IN" sz="2000" b="0" i="0">
                <a:solidFill>
                  <a:srgbClr val="333333"/>
                </a:solidFill>
                <a:effectLst/>
              </a:rPr>
              <a:t>If the page directory entry is present, the paging hardware uses the next 10 bits of the virtual address to select a PTE from the page table page that the page directory entry refers to.</a:t>
            </a:r>
          </a:p>
        </p:txBody>
      </p:sp>
      <p:sp>
        <p:nvSpPr>
          <p:cNvPr id="4" name="Rectangle 3">
            <a:extLst>
              <a:ext uri="{FF2B5EF4-FFF2-40B4-BE49-F238E27FC236}">
                <a16:creationId xmlns:a16="http://schemas.microsoft.com/office/drawing/2014/main" id="{FACDFF82-C7C9-4A7C-B2EC-FB60FC01A842}"/>
              </a:ext>
            </a:extLst>
          </p:cNvPr>
          <p:cNvSpPr/>
          <p:nvPr/>
        </p:nvSpPr>
        <p:spPr>
          <a:xfrm>
            <a:off x="176239" y="489297"/>
            <a:ext cx="5104667"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stStyle>
          <a:p>
            <a:pPr algn="ctr"/>
            <a:r>
              <a:rPr lang="en-US" sz="5400" b="1" cap="none" spc="0">
                <a:solidFill>
                  <a:schemeClr val="accent3"/>
                </a:solidFill>
                <a:effectLst/>
              </a:rPr>
              <a:t>Page Table in x86</a:t>
            </a:r>
          </a:p>
        </p:txBody>
      </p:sp>
      <p:grpSp>
        <p:nvGrpSpPr>
          <p:cNvPr id="5" name="Group 4">
            <a:extLst>
              <a:ext uri="{FF2B5EF4-FFF2-40B4-BE49-F238E27FC236}">
                <a16:creationId xmlns:a16="http://schemas.microsoft.com/office/drawing/2014/main" id="{22AFD6D3-512F-4938-89EC-B4A4C5383719}"/>
              </a:ext>
            </a:extLst>
          </p:cNvPr>
          <p:cNvGrpSpPr/>
          <p:nvPr/>
        </p:nvGrpSpPr>
        <p:grpSpPr>
          <a:xfrm>
            <a:off x="0" y="0"/>
            <a:ext cx="12192001" cy="6860735"/>
            <a:chExt cx="12192001" cy="6860735"/>
          </a:xfrm>
        </p:grpSpPr>
        <p:pic>
          <p:nvPicPr>
            <p:cNvPr id="6" name="Picture 2" descr="KL Deemed to be University Logo">
              <a:extLst>
                <a:ext uri="{FF2B5EF4-FFF2-40B4-BE49-F238E27FC236}">
                  <a16:creationId xmlns:a16="http://schemas.microsoft.com/office/drawing/2014/main" id="{337B51FA-BCAC-477F-95C7-EBAD1F449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133E3D8-AB31-4818-98BB-2028C88B40F8}"/>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E4A970C1-6F49-4CF6-9B73-31D0A3769752}"/>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C9DE98EF-C213-4036-8219-9557E30626AD}"/>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4A8C83EA-866E-4FD8-A30A-F00AD5BFE143}"/>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7EC01BF0-001B-4A15-BD04-9DD0D23C5A74}"/>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BA80904E-7309-4BD1-A327-D00476F92C3C}"/>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A7E88D30-E32A-4C44-B2AC-73EB0E945F6B}"/>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2271906096"/>
      </p:ext>
    </p:extLst>
  </p:cSld>
  <p:clrMapOvr>
    <a:masterClrMapping/>
  </p:clrMapOvr>
  <p:transition/>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026" name="Picture 2">
            <a:extLst>
              <a:ext uri="{FF2B5EF4-FFF2-40B4-BE49-F238E27FC236}">
                <a16:creationId xmlns:a16="http://schemas.microsoft.com/office/drawing/2014/main" id="{277A36BF-536D-4927-9D1D-D3996A7BA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9069"/>
          <a:stretch>
            <a:fillRect/>
          </a:stretch>
        </p:blipFill>
        <p:spPr bwMode="auto">
          <a:xfrm>
            <a:off x="4998366" y="340867"/>
            <a:ext cx="7193634" cy="65171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DA0B02F-C210-4002-81C7-EE0777119309}"/>
              </a:ext>
            </a:extLst>
          </p:cNvPr>
          <p:cNvSpPr txBox="1"/>
          <p:nvPr/>
        </p:nvSpPr>
        <p:spPr>
          <a:xfrm>
            <a:off x="0" y="1346487"/>
            <a:ext cx="6096000" cy="5170646"/>
          </a:xfrm>
          <a:prstGeom prst="rect">
            <a:avLst/>
          </a:prstGeom>
          <a:noFill/>
        </p:spPr>
        <p:txBody>
          <a:bodyPr wrap="square">
            <a:spAutoFit/>
          </a:bodyPr>
          <a:lstStyle>
            <a:defPPr>
              <a:defRPr lang="en-US"/>
            </a:defPPr>
          </a:lstStyle>
          <a:p>
            <a:pPr marL="342900" indent="-342900" algn="l">
              <a:spcBef>
                <a:spcPts val="600"/>
              </a:spcBef>
              <a:buFont typeface="Arial" pitchFamily="34" charset="0"/>
              <a:buChar char="•"/>
            </a:pPr>
            <a:r>
              <a:rPr lang="en-IN" sz="2000" b="0" i="0">
                <a:solidFill>
                  <a:srgbClr val="333333"/>
                </a:solidFill>
                <a:effectLst/>
              </a:rPr>
              <a:t>An x86 page table is logically an array of 2^20 (1,048,576) </a:t>
            </a:r>
            <a:r>
              <a:rPr lang="en-IN" sz="2000" b="1" i="0">
                <a:solidFill>
                  <a:srgbClr val="333333"/>
                </a:solidFill>
                <a:effectLst/>
              </a:rPr>
              <a:t>page table entries (PTEs)</a:t>
            </a:r>
            <a:r>
              <a:rPr lang="en-IN" sz="2000" b="0" i="0">
                <a:solidFill>
                  <a:srgbClr val="333333"/>
                </a:solidFill>
                <a:effectLst/>
              </a:rPr>
              <a:t>.</a:t>
            </a:r>
          </a:p>
          <a:p>
            <a:pPr marL="342900" indent="-342900" algn="l">
              <a:spcBef>
                <a:spcPts val="600"/>
              </a:spcBef>
              <a:buFont typeface="Arial" pitchFamily="34" charset="0"/>
              <a:buChar char="•"/>
            </a:pPr>
            <a:r>
              <a:rPr lang="en-IN" sz="2000" b="0" i="0">
                <a:solidFill>
                  <a:srgbClr val="333333"/>
                </a:solidFill>
                <a:effectLst/>
              </a:rPr>
              <a:t>Each PTE contains a </a:t>
            </a:r>
            <a:r>
              <a:rPr lang="en-IN" sz="2000" b="1" i="0">
                <a:solidFill>
                  <a:srgbClr val="333333"/>
                </a:solidFill>
                <a:effectLst/>
              </a:rPr>
              <a:t>20-bit physical page number (PPN)</a:t>
            </a:r>
            <a:r>
              <a:rPr lang="en-IN" sz="2000" b="0" i="0">
                <a:solidFill>
                  <a:srgbClr val="333333"/>
                </a:solidFill>
                <a:effectLst/>
              </a:rPr>
              <a:t> and some flags.</a:t>
            </a:r>
          </a:p>
          <a:p>
            <a:pPr marL="342900" indent="-342900" algn="l">
              <a:spcBef>
                <a:spcPts val="600"/>
              </a:spcBef>
              <a:buFont typeface="Arial" pitchFamily="34" charset="0"/>
              <a:buChar char="•"/>
            </a:pPr>
            <a:r>
              <a:rPr lang="en-IN" sz="2000" b="0" i="0">
                <a:solidFill>
                  <a:srgbClr val="333333"/>
                </a:solidFill>
                <a:effectLst/>
              </a:rPr>
              <a:t>using its </a:t>
            </a:r>
            <a:r>
              <a:rPr lang="en-IN" sz="2000" b="1" i="0">
                <a:solidFill>
                  <a:srgbClr val="333333"/>
                </a:solidFill>
                <a:effectLst/>
              </a:rPr>
              <a:t>top 20 bits</a:t>
            </a:r>
            <a:r>
              <a:rPr lang="en-IN" sz="2000" b="0" i="0">
                <a:solidFill>
                  <a:srgbClr val="333333"/>
                </a:solidFill>
                <a:effectLst/>
              </a:rPr>
              <a:t> to index into the page table to find a PTE</a:t>
            </a:r>
          </a:p>
          <a:p>
            <a:pPr marL="342900" indent="-342900" algn="l">
              <a:spcBef>
                <a:spcPts val="600"/>
              </a:spcBef>
              <a:buFont typeface="Arial" pitchFamily="34" charset="0"/>
              <a:buChar char="•"/>
            </a:pPr>
            <a:r>
              <a:rPr lang="en-IN" sz="2000" b="0" i="0">
                <a:solidFill>
                  <a:srgbClr val="333333"/>
                </a:solidFill>
                <a:effectLst/>
              </a:rPr>
              <a:t>replacing the address’s </a:t>
            </a:r>
            <a:r>
              <a:rPr lang="en-IN" sz="2000" b="1" i="0">
                <a:solidFill>
                  <a:srgbClr val="333333"/>
                </a:solidFill>
                <a:effectLst/>
              </a:rPr>
              <a:t>top 20 bits</a:t>
            </a:r>
            <a:r>
              <a:rPr lang="en-IN" sz="2000" b="0" i="0">
                <a:solidFill>
                  <a:srgbClr val="333333"/>
                </a:solidFill>
                <a:effectLst/>
              </a:rPr>
              <a:t> with the </a:t>
            </a:r>
            <a:r>
              <a:rPr lang="en-IN" sz="2000" b="1" i="0">
                <a:solidFill>
                  <a:srgbClr val="333333"/>
                </a:solidFill>
                <a:effectLst/>
              </a:rPr>
              <a:t>PPN</a:t>
            </a:r>
            <a:r>
              <a:rPr lang="en-IN" sz="2000" b="0" i="0">
                <a:solidFill>
                  <a:srgbClr val="333333"/>
                </a:solidFill>
                <a:effectLst/>
              </a:rPr>
              <a:t> in the PTE.</a:t>
            </a:r>
          </a:p>
          <a:p>
            <a:pPr marL="342900" indent="-342900" algn="l">
              <a:spcBef>
                <a:spcPts val="600"/>
              </a:spcBef>
              <a:buFont typeface="Arial" pitchFamily="34" charset="0"/>
              <a:buChar char="•"/>
            </a:pPr>
            <a:r>
              <a:rPr lang="en-IN" sz="2000" b="0" i="0">
                <a:solidFill>
                  <a:srgbClr val="333333"/>
                </a:solidFill>
                <a:effectLst/>
              </a:rPr>
              <a:t>The paging hardware copies the </a:t>
            </a:r>
            <a:r>
              <a:rPr lang="en-IN" sz="2000" b="1" i="0">
                <a:solidFill>
                  <a:srgbClr val="333333"/>
                </a:solidFill>
                <a:effectLst/>
              </a:rPr>
              <a:t>low 12 bits</a:t>
            </a:r>
            <a:r>
              <a:rPr lang="en-IN" sz="2000" b="0" i="0">
                <a:solidFill>
                  <a:srgbClr val="333333"/>
                </a:solidFill>
                <a:effectLst/>
              </a:rPr>
              <a:t> unchanged from the virtual to the vtranslated physical address.</a:t>
            </a:r>
          </a:p>
          <a:p>
            <a:pPr marL="342900" indent="-342900" algn="l">
              <a:spcBef>
                <a:spcPts val="600"/>
              </a:spcBef>
              <a:buFont typeface="Arial" pitchFamily="34" charset="0"/>
              <a:buChar char="•"/>
            </a:pPr>
            <a:r>
              <a:rPr lang="en-IN" sz="2000" b="0" i="0">
                <a:solidFill>
                  <a:srgbClr val="333333"/>
                </a:solidFill>
                <a:effectLst/>
              </a:rPr>
              <a:t>Thus a page table gives the operating system control over virtual-to-physical address translations at the granularity of aligned chunks of </a:t>
            </a:r>
            <a:r>
              <a:rPr lang="en-IN" sz="2000" b="1" i="0">
                <a:solidFill>
                  <a:srgbClr val="333333"/>
                </a:solidFill>
                <a:effectLst/>
              </a:rPr>
              <a:t>4096 (2^12) bytes</a:t>
            </a:r>
            <a:r>
              <a:rPr lang="en-IN" sz="2000" b="0" i="0">
                <a:solidFill>
                  <a:srgbClr val="333333"/>
                </a:solidFill>
                <a:effectLst/>
              </a:rPr>
              <a:t>.</a:t>
            </a:r>
          </a:p>
          <a:p>
            <a:pPr marL="342900" indent="-342900" algn="l">
              <a:spcBef>
                <a:spcPts val="600"/>
              </a:spcBef>
              <a:buFont typeface="Arial" pitchFamily="34" charset="0"/>
              <a:buChar char="•"/>
            </a:pPr>
            <a:r>
              <a:rPr lang="en-IN" sz="2000" b="0" i="0">
                <a:solidFill>
                  <a:srgbClr val="333333"/>
                </a:solidFill>
                <a:effectLst/>
              </a:rPr>
              <a:t>Such a chunk is called a </a:t>
            </a:r>
            <a:r>
              <a:rPr lang="en-IN" sz="2000" b="1" i="0">
                <a:solidFill>
                  <a:srgbClr val="333333"/>
                </a:solidFill>
                <a:effectLst/>
              </a:rPr>
              <a:t>page</a:t>
            </a:r>
            <a:r>
              <a:rPr lang="en-IN" sz="2000" b="0" i="0">
                <a:solidFill>
                  <a:srgbClr val="333333"/>
                </a:solidFill>
                <a:effectLst/>
              </a:rPr>
              <a:t>.</a:t>
            </a:r>
          </a:p>
        </p:txBody>
      </p:sp>
      <p:sp>
        <p:nvSpPr>
          <p:cNvPr id="4" name="Rectangle 3">
            <a:extLst>
              <a:ext uri="{FF2B5EF4-FFF2-40B4-BE49-F238E27FC236}">
                <a16:creationId xmlns:a16="http://schemas.microsoft.com/office/drawing/2014/main" id="{EF82C033-9F1E-4159-B3F1-E4E5EC321F5C}"/>
              </a:ext>
            </a:extLst>
          </p:cNvPr>
          <p:cNvSpPr/>
          <p:nvPr/>
        </p:nvSpPr>
        <p:spPr>
          <a:xfrm>
            <a:off x="214339" y="260697"/>
            <a:ext cx="5104667"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stStyle>
          <a:p>
            <a:pPr algn="ctr"/>
            <a:r>
              <a:rPr lang="en-US" sz="5400" b="1" cap="none" spc="0">
                <a:solidFill>
                  <a:schemeClr val="accent3"/>
                </a:solidFill>
                <a:effectLst/>
              </a:rPr>
              <a:t>Page Table in x86</a:t>
            </a:r>
          </a:p>
        </p:txBody>
      </p:sp>
      <p:grpSp>
        <p:nvGrpSpPr>
          <p:cNvPr id="5" name="Group 4">
            <a:extLst>
              <a:ext uri="{FF2B5EF4-FFF2-40B4-BE49-F238E27FC236}">
                <a16:creationId xmlns:a16="http://schemas.microsoft.com/office/drawing/2014/main" id="{C5E43D92-7B6C-45EE-9CEB-EB72B241B46B}"/>
              </a:ext>
            </a:extLst>
          </p:cNvPr>
          <p:cNvGrpSpPr/>
          <p:nvPr/>
        </p:nvGrpSpPr>
        <p:grpSpPr>
          <a:xfrm>
            <a:off x="0" y="0"/>
            <a:ext cx="12192001" cy="6860735"/>
            <a:chExt cx="12192001" cy="6860735"/>
          </a:xfrm>
        </p:grpSpPr>
        <p:pic>
          <p:nvPicPr>
            <p:cNvPr id="6" name="Picture 2" descr="KL Deemed to be University Logo">
              <a:extLst>
                <a:ext uri="{FF2B5EF4-FFF2-40B4-BE49-F238E27FC236}">
                  <a16:creationId xmlns:a16="http://schemas.microsoft.com/office/drawing/2014/main" id="{2B8FED3A-530A-4781-B2D9-E2857667F8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9E6E4F2-0624-455B-9FE3-56A257B8F1CF}"/>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2B4B8052-1FCA-4515-83A4-D9F7F6158A41}"/>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A7E5B334-DD60-4ACE-BA39-750E69C782DA}"/>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22848175-7C23-4D60-B921-F7B574A843C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5879CC1D-ACB0-4226-ABA7-AC46EFC3B597}"/>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DF5ABCF7-F487-4C99-AB35-35AF5A39F20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226CB88B-A5AF-426B-BB9E-BC52B2B0EB2E}"/>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1797460857"/>
      </p:ext>
    </p:extLst>
  </p:cSld>
  <p:clrMapOvr>
    <a:masterClrMapping/>
  </p:clrMapOvr>
  <p:transition/>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65493D7B-FCE0-4A7A-BDD6-711900EEE569}"/>
              </a:ext>
            </a:extLst>
          </p:cNvPr>
          <p:cNvSpPr>
            <a:spLocks noGrp="1"/>
          </p:cNvSpPr>
          <p:nvPr>
            <p:ph type="title"/>
          </p:nvPr>
        </p:nvSpPr>
        <p:spPr/>
        <p:txBody>
          <a:bodyPr/>
          <a:lstStyle>
            <a:defPPr/>
          </a:lstStyle>
          <a:p>
            <a:pPr/>
            <a:r>
              <a:rPr lang="en-US"/>
              <a:t>Poll</a:t>
            </a:r>
            <a:endParaRPr lang="en-IN"/>
          </a:p>
        </p:txBody>
      </p:sp>
      <p:sp>
        <p:nvSpPr>
          <p:cNvPr id="3" name="Content Placeholder 2">
            <a:extLst>
              <a:ext uri="{FF2B5EF4-FFF2-40B4-BE49-F238E27FC236}">
                <a16:creationId xmlns:a16="http://schemas.microsoft.com/office/drawing/2014/main" id="{510756C4-8206-4A27-A80A-C530B2851066}"/>
              </a:ext>
            </a:extLst>
          </p:cNvPr>
          <p:cNvSpPr>
            <a:spLocks noGrp="1"/>
          </p:cNvSpPr>
          <p:nvPr>
            <p:ph idx="1"/>
          </p:nvPr>
        </p:nvSpPr>
        <p:spPr>
          <a:xfrm>
            <a:off x="838200" y="1868155"/>
            <a:ext cx="10515600" cy="4351338"/>
          </a:xfrm>
        </p:spPr>
        <p:txBody>
          <a:bodyPr/>
          <a:lstStyle>
            <a:defPPr/>
          </a:lstStyle>
          <a:p>
            <a:pPr marL="0" indent="0">
              <a:buNone/>
            </a:pPr>
            <a:r>
              <a:rPr lang="en-US" altLang="en-US" sz="2800"/>
              <a:t>How many Bits are used for selecting PTE of Page Table that is referred by Page Directory</a:t>
            </a:r>
            <a:endParaRPr lang="en-US">
              <a:solidFill>
                <a:srgbClr val="222222"/>
              </a:solidFill>
            </a:endParaRPr>
          </a:p>
          <a:p>
            <a:pPr/>
            <a:r>
              <a:rPr lang="en-US">
                <a:solidFill>
                  <a:srgbClr val="222222"/>
                </a:solidFill>
              </a:rPr>
              <a:t>12</a:t>
            </a:r>
          </a:p>
          <a:p>
            <a:pPr/>
            <a:r>
              <a:rPr lang="en-US">
                <a:solidFill>
                  <a:srgbClr val="222222"/>
                </a:solidFill>
              </a:rPr>
              <a:t>10</a:t>
            </a:r>
          </a:p>
          <a:p>
            <a:pPr/>
            <a:r>
              <a:rPr lang="en-US">
                <a:solidFill>
                  <a:srgbClr val="222222"/>
                </a:solidFill>
              </a:rPr>
              <a:t>15</a:t>
            </a:r>
          </a:p>
          <a:p>
            <a:pPr/>
            <a:r>
              <a:rPr lang="en-US">
                <a:solidFill>
                  <a:srgbClr val="222222"/>
                </a:solidFill>
              </a:rPr>
              <a:t>20</a:t>
            </a:r>
            <a:endParaRPr lang="en-IN"/>
          </a:p>
        </p:txBody>
      </p:sp>
      <p:grpSp>
        <p:nvGrpSpPr>
          <p:cNvPr id="4" name="Group 3">
            <a:extLst>
              <a:ext uri="{FF2B5EF4-FFF2-40B4-BE49-F238E27FC236}">
                <a16:creationId xmlns:a16="http://schemas.microsoft.com/office/drawing/2014/main" id="{EADBB921-41E9-4899-A855-315D01E6A37B}"/>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40127E3D-9942-4305-AEA8-10727E8E8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03978CC-EF76-4507-BC68-748C7B4A9D7F}"/>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7C3A053F-9CFF-47A7-A64A-EEAB2B50436C}"/>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D65F0691-9F70-43BE-B096-8677410476DC}"/>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8B516C0A-477B-406B-9318-C9C3B0A17731}"/>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1494C653-F4C1-4141-8413-F5E11B26A1DF}"/>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2BF68BFB-500A-449D-B92F-0DBD95DE2702}"/>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5906FDB5-E146-457F-8510-CDB4C7FB2F27}"/>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2977828435"/>
      </p:ext>
    </p:extLst>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a:extLst>
              <a:ext uri="{FF2B5EF4-FFF2-40B4-BE49-F238E27FC236}">
                <a16:creationId xmlns:a16="http://schemas.microsoft.com/office/drawing/2014/main" id="{5F143494-C438-4F85-8563-F756FD09FA89}"/>
              </a:ext>
            </a:extLst>
          </p:cNvPr>
          <p:cNvSpPr>
            <a:spLocks noGrp="1"/>
          </p:cNvSpPr>
          <p:nvPr>
            <p:ph type="title"/>
          </p:nvPr>
        </p:nvSpPr>
        <p:spPr>
          <a:xfrm>
            <a:off x="176271" y="208308"/>
            <a:ext cx="10636784" cy="1325563"/>
          </a:xfrm>
        </p:spPr>
        <p:txBody>
          <a:bodyPr/>
          <a:lstStyle>
            <a:defPPr/>
          </a:lstStyle>
          <a:p>
            <a:pPr algn="l"/>
            <a:r>
              <a:rPr lang="en-US" b="1" i="0">
                <a:solidFill>
                  <a:srgbClr val="000000"/>
                </a:solidFill>
                <a:effectLst/>
              </a:rPr>
              <a:t>Process Address Space</a:t>
            </a:r>
          </a:p>
        </p:txBody>
      </p:sp>
      <p:sp>
        <p:nvSpPr>
          <p:cNvPr id="7" name="Content Placeholder 6">
            <a:extLst>
              <a:ext uri="{FF2B5EF4-FFF2-40B4-BE49-F238E27FC236}">
                <a16:creationId xmlns:a16="http://schemas.microsoft.com/office/drawing/2014/main" id="{54876740-FC2E-4276-84DC-712E8A10AC74}"/>
              </a:ext>
            </a:extLst>
          </p:cNvPr>
          <p:cNvSpPr>
            <a:spLocks noGrp="1"/>
          </p:cNvSpPr>
          <p:nvPr>
            <p:ph idx="1"/>
          </p:nvPr>
        </p:nvSpPr>
        <p:spPr>
          <a:xfrm>
            <a:off x="467906" y="1700771"/>
            <a:ext cx="11033704" cy="1105902"/>
          </a:xfrm>
          <a:noFill/>
          <a:ln>
            <a:noFill/>
          </a:ln>
        </p:spPr>
        <p:style>
          <a:lnRef idx="0">
            <a:scrgbClr r="0" g="0" b="0"/>
          </a:lnRef>
          <a:fillRef idx="0">
            <a:scrgbClr r="0" g="0" b="0"/>
          </a:fillRef>
          <a:effectRef idx="0">
            <a:scrgbClr r="0" g="0" b="0"/>
          </a:effectRef>
          <a:fontRef idx="minor">
            <a:schemeClr val="dk1"/>
          </a:fontRef>
        </p:style>
        <p:txBody>
          <a:bodyPr>
            <a:noAutofit/>
          </a:bodyPr>
          <a:lstStyle>
            <a:defPPr/>
            <a:lvl1pPr marL="228600" marR="0" indent="-228600" algn="l" defTabSz="914400" rtl="0" eaLnBrk="1" fontAlgn="auto" latinLnBrk="0" hangingPunct="1">
              <a:lnSpc>
                <a:spcPct val="90000"/>
              </a:lnSpc>
              <a:spcBef>
                <a:spcPts val="1000"/>
              </a:spcBef>
              <a:spcAft>
                <a:spcPct val="0"/>
              </a:spcAft>
              <a:buClrTx/>
              <a:buSzTx/>
              <a:buFont typeface="Arial" pitchFamily="34" charset="0"/>
              <a:buChar char="•"/>
              <a:defRPr kumimoji="0" sz="2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685800" marR="0" indent="-228600" algn="l" defTabSz="914400" rtl="0" eaLnBrk="1" fontAlgn="auto" latinLnBrk="0" hangingPunct="1">
              <a:lnSpc>
                <a:spcPct val="90000"/>
              </a:lnSpc>
              <a:spcBef>
                <a:spcPts val="500"/>
              </a:spcBef>
              <a:spcAft>
                <a:spcPct val="0"/>
              </a:spcAft>
              <a:buClrTx/>
              <a:buSzTx/>
              <a:buFont typeface="Arial" pitchFamily="34" charset="0"/>
              <a:buChar char="•"/>
              <a:defRPr kumimoji="0" sz="24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1143000" marR="0" indent="-228600" algn="l" defTabSz="914400" rtl="0" eaLnBrk="1" fontAlgn="auto" latinLnBrk="0" hangingPunct="1">
              <a:lnSpc>
                <a:spcPct val="90000"/>
              </a:lnSpc>
              <a:spcBef>
                <a:spcPts val="500"/>
              </a:spcBef>
              <a:spcAft>
                <a:spcPct val="0"/>
              </a:spcAft>
              <a:buClrTx/>
              <a:buSzTx/>
              <a:buFont typeface="Arial" pitchFamily="34" charset="0"/>
              <a:buChar char="•"/>
              <a:defRPr kumimoji="0" sz="20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600200" marR="0" indent="-228600" algn="l" defTabSz="914400" rtl="0" eaLnBrk="1" fontAlgn="auto" latinLnBrk="0" hangingPunct="1">
              <a:lnSpc>
                <a:spcPct val="90000"/>
              </a:lnSpc>
              <a:spcBef>
                <a:spcPts val="500"/>
              </a:spcBef>
              <a:spcAft>
                <a:spcPct val="0"/>
              </a:spcAft>
              <a:buClrTx/>
              <a:buSzTx/>
              <a:buFont typeface="Arial" pitchFamily="34" charset="0"/>
              <a:buChar char="•"/>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2057400" marR="0" indent="-228600" algn="l" defTabSz="914400" rtl="0" eaLnBrk="1" fontAlgn="auto" latinLnBrk="0" hangingPunct="1">
              <a:lnSpc>
                <a:spcPct val="90000"/>
              </a:lnSpc>
              <a:spcBef>
                <a:spcPts val="500"/>
              </a:spcBef>
              <a:spcAft>
                <a:spcPct val="0"/>
              </a:spcAft>
              <a:buClrTx/>
              <a:buSzTx/>
              <a:buFont typeface="Arial" pitchFamily="34" charset="0"/>
              <a:buChar char="•"/>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514600" marR="0" indent="-228600" algn="l" defTabSz="914400" rtl="0" eaLnBrk="1" fontAlgn="auto" latinLnBrk="0" hangingPunct="1">
              <a:lnSpc>
                <a:spcPct val="90000"/>
              </a:lnSpc>
              <a:spcBef>
                <a:spcPts val="500"/>
              </a:spcBef>
              <a:spcAft>
                <a:spcPct val="0"/>
              </a:spcAft>
              <a:buClrTx/>
              <a:buSzTx/>
              <a:buFont typeface="Arial" pitchFamily="34" charset="0"/>
              <a:buChar char="•"/>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971800" marR="0" indent="-228600" algn="l" defTabSz="914400" rtl="0" eaLnBrk="1" fontAlgn="auto" latinLnBrk="0" hangingPunct="1">
              <a:lnSpc>
                <a:spcPct val="90000"/>
              </a:lnSpc>
              <a:spcBef>
                <a:spcPts val="500"/>
              </a:spcBef>
              <a:spcAft>
                <a:spcPct val="0"/>
              </a:spcAft>
              <a:buClrTx/>
              <a:buSzTx/>
              <a:buFont typeface="Arial" pitchFamily="34" charset="0"/>
              <a:buChar char="•"/>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429000" marR="0" indent="-228600" algn="l" defTabSz="914400" rtl="0" eaLnBrk="1" fontAlgn="auto" latinLnBrk="0" hangingPunct="1">
              <a:lnSpc>
                <a:spcPct val="90000"/>
              </a:lnSpc>
              <a:spcBef>
                <a:spcPts val="500"/>
              </a:spcBef>
              <a:spcAft>
                <a:spcPct val="0"/>
              </a:spcAft>
              <a:buClrTx/>
              <a:buSzTx/>
              <a:buFont typeface="Arial" pitchFamily="34" charset="0"/>
              <a:buChar char="•"/>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886200" marR="0" indent="-228600" algn="l" defTabSz="914400" rtl="0" eaLnBrk="1" fontAlgn="auto" latinLnBrk="0" hangingPunct="1">
              <a:lnSpc>
                <a:spcPct val="90000"/>
              </a:lnSpc>
              <a:spcBef>
                <a:spcPts val="500"/>
              </a:spcBef>
              <a:spcAft>
                <a:spcPct val="0"/>
              </a:spcAft>
              <a:buClrTx/>
              <a:buSzTx/>
              <a:buFont typeface="Arial" pitchFamily="34" charset="0"/>
              <a:buChar char="•"/>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sz="2400"/>
              <a:t>To help enforce isolation, A process provides a program with what appears to be a private memory system, or address space, which other processes cannot read or write.</a:t>
            </a:r>
            <a:endParaRPr lang="en-IN" sz="2400">
              <a:solidFill>
                <a:schemeClr val="tx1"/>
              </a:solidFill>
            </a:endParaRPr>
          </a:p>
        </p:txBody>
      </p:sp>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pic>
        <p:nvPicPr>
          <p:cNvPr id="6" name="Picture 5">
            <a:extLst>
              <a:ext uri="{FF2B5EF4-FFF2-40B4-BE49-F238E27FC236}">
                <a16:creationId xmlns:a16="http://schemas.microsoft.com/office/drawing/2014/main" id="{6A36EB95-5681-401E-8C92-0BEF58F3D9FB}"/>
              </a:ext>
            </a:extLst>
          </p:cNvPr>
          <p:cNvPicPr>
            <a:picLocks noChangeAspect="1"/>
          </p:cNvPicPr>
          <p:nvPr/>
        </p:nvPicPr>
        <p:blipFill>
          <a:blip r:embed="rId3"/>
          <a:srcRect l="17769" t="23784" r="18192" b="22352"/>
          <a:stretch>
            <a:fillRect/>
          </a:stretch>
        </p:blipFill>
        <p:spPr>
          <a:xfrm>
            <a:off x="5808740" y="2624686"/>
            <a:ext cx="6383260" cy="3018578"/>
          </a:xfrm>
          <a:prstGeom prst="rect">
            <a:avLst/>
          </a:prstGeom>
        </p:spPr>
      </p:pic>
      <p:sp>
        <p:nvSpPr>
          <p:cNvPr id="17" name="TextBox 16">
            <a:extLst>
              <a:ext uri="{FF2B5EF4-FFF2-40B4-BE49-F238E27FC236}">
                <a16:creationId xmlns:a16="http://schemas.microsoft.com/office/drawing/2014/main" id="{D0FEB27F-3D1A-47E2-8C31-E9217153AEF8}"/>
              </a:ext>
            </a:extLst>
          </p:cNvPr>
          <p:cNvSpPr txBox="1"/>
          <p:nvPr/>
        </p:nvSpPr>
        <p:spPr>
          <a:xfrm>
            <a:off x="382117" y="2862764"/>
            <a:ext cx="5756777" cy="4098558"/>
          </a:xfrm>
          <a:prstGeom prst="rect">
            <a:avLst/>
          </a:prstGeom>
          <a:noFill/>
        </p:spPr>
        <p:txBody>
          <a:bodyPr wrap="square">
            <a:spAutoFit/>
          </a:bodyPr>
          <a:lstStyle>
            <a:defPPr>
              <a:defRPr lang="en-US"/>
            </a:defPPr>
          </a:lstStyle>
          <a:p>
            <a:pPr marL="342900" indent="-342900">
              <a:lnSpc>
                <a:spcPct val="90000"/>
              </a:lnSpc>
              <a:spcBef>
                <a:spcPts val="1000"/>
              </a:spcBef>
              <a:buFont typeface="Arial" pitchFamily="34" charset="0"/>
              <a:buChar char="•"/>
            </a:pPr>
            <a:r>
              <a:rPr lang="en-IN" sz="2400"/>
              <a:t>Each process has a different address space. This is achieved by the use of virtual memory, i.e. 0 to MAX_SIZE are virtual memory addresses.</a:t>
            </a:r>
          </a:p>
          <a:p>
            <a:pPr marL="342900" indent="-342900">
              <a:lnSpc>
                <a:spcPct val="100000"/>
              </a:lnSpc>
              <a:buFont typeface="Arial" pitchFamily="34" charset="0"/>
              <a:buChar char="•"/>
            </a:pPr>
            <a:r>
              <a:rPr lang="en-IN" sz="2400"/>
              <a:t>For any process to execute on the CPU, the corresponding instructions and data must be available in main memory</a:t>
            </a:r>
          </a:p>
          <a:p>
            <a:pPr marL="342900" indent="-342900">
              <a:lnSpc>
                <a:spcPct val="100000"/>
              </a:lnSpc>
              <a:buFont typeface="Arial" pitchFamily="34" charset="0"/>
              <a:buChar char="•"/>
            </a:pPr>
            <a:r>
              <a:rPr lang="en-IN" sz="2400"/>
              <a:t>The OS tries to ensure that running processes reside in memory as far as possible.</a:t>
            </a:r>
          </a:p>
          <a:p>
            <a:pPr marL="342900" indent="-342900">
              <a:lnSpc>
                <a:spcPct val="90000"/>
              </a:lnSpc>
              <a:spcBef>
                <a:spcPts val="1000"/>
              </a:spcBef>
              <a:buFont typeface="Arial" pitchFamily="34" charset="0"/>
              <a:buChar char="•"/>
            </a:pPr>
            <a:endParaRPr lang="en-IN" sz="2400"/>
          </a:p>
        </p:txBody>
      </p:sp>
    </p:spTree>
    <p:extLst>
      <p:ext uri="{BB962C8B-B14F-4D97-AF65-F5344CB8AC3E}">
        <p14:creationId xmlns:p14="http://schemas.microsoft.com/office/powerpoint/2010/main" val="1678085474"/>
      </p:ext>
    </p:extLst>
  </p:cSld>
  <p:clrMapOvr>
    <a:masterClrMapping/>
  </p:clrMapOvr>
  <p:transition/>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3074" name="Picture 2">
            <a:extLst>
              <a:ext uri="{FF2B5EF4-FFF2-40B4-BE49-F238E27FC236}">
                <a16:creationId xmlns:a16="http://schemas.microsoft.com/office/drawing/2014/main" id="{A4C55209-E1AE-48E9-A81F-4CEF82D5B8C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3850" y="711224"/>
            <a:ext cx="8058150" cy="40671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BF5266D-138C-47E4-B335-04033E2E3B16}"/>
              </a:ext>
            </a:extLst>
          </p:cNvPr>
          <p:cNvSpPr txBox="1"/>
          <p:nvPr/>
        </p:nvSpPr>
        <p:spPr>
          <a:xfrm>
            <a:off x="319315" y="3102596"/>
            <a:ext cx="9129486" cy="3816429"/>
          </a:xfrm>
          <a:prstGeom prst="rect">
            <a:avLst/>
          </a:prstGeom>
          <a:noFill/>
        </p:spPr>
        <p:txBody>
          <a:bodyPr wrap="square">
            <a:spAutoFit/>
          </a:bodyPr>
          <a:lstStyle>
            <a:defPPr>
              <a:defRPr lang="en-US"/>
            </a:defPPr>
          </a:lstStyle>
          <a:p>
            <a:pPr/>
            <a:r>
              <a:rPr lang="en-US" sz="2200"/>
              <a:t> </a:t>
            </a:r>
            <a:r>
              <a:rPr lang="en-IN" sz="2200" b="0" i="0">
                <a:solidFill>
                  <a:srgbClr val="333333"/>
                </a:solidFill>
                <a:effectLst/>
              </a:rPr>
              <a:t>Each PTE contains flag bits that tell the paging hardware how the associated virtual address is allowed to be used.</a:t>
            </a:r>
          </a:p>
          <a:p>
            <a:pPr algn="l">
              <a:buFont typeface="Arial" pitchFamily="34" charset="0"/>
              <a:buChar char="•"/>
            </a:pPr>
            <a:r>
              <a:rPr lang="en-IN" sz="2200" b="1" i="0">
                <a:solidFill>
                  <a:srgbClr val="333333"/>
                </a:solidFill>
                <a:effectLst/>
              </a:rPr>
              <a:t>PTE_P</a:t>
            </a:r>
            <a:r>
              <a:rPr lang="en-IN" sz="2200" b="0" i="0">
                <a:solidFill>
                  <a:srgbClr val="333333"/>
                </a:solidFill>
                <a:effectLst/>
              </a:rPr>
              <a:t> indicates whether the PTE is present:</a:t>
            </a:r>
          </a:p>
          <a:p>
            <a:pPr marL="742950" lvl="1" indent="-285750" algn="l">
              <a:buFont typeface="Arial" pitchFamily="34" charset="0"/>
              <a:buChar char="•"/>
            </a:pPr>
            <a:r>
              <a:rPr lang="en-IN" sz="2200" b="0" i="0">
                <a:solidFill>
                  <a:srgbClr val="333333"/>
                </a:solidFill>
                <a:effectLst/>
              </a:rPr>
              <a:t>if it is not set, a reference to the page causes a fault (i.e. is not allowed).</a:t>
            </a:r>
          </a:p>
          <a:p>
            <a:pPr algn="l">
              <a:buFont typeface="Arial" pitchFamily="34" charset="0"/>
              <a:buChar char="•"/>
            </a:pPr>
            <a:r>
              <a:rPr lang="en-IN" sz="2200" b="1" i="0">
                <a:solidFill>
                  <a:srgbClr val="333333"/>
                </a:solidFill>
                <a:effectLst/>
              </a:rPr>
              <a:t>PTE_W</a:t>
            </a:r>
            <a:r>
              <a:rPr lang="en-IN" sz="2200" b="0" i="0">
                <a:solidFill>
                  <a:srgbClr val="333333"/>
                </a:solidFill>
                <a:effectLst/>
              </a:rPr>
              <a:t> controls whether instructions are allowed to issue writes to the page;</a:t>
            </a:r>
          </a:p>
          <a:p>
            <a:pPr marL="742950" lvl="1" indent="-285750" algn="l">
              <a:buFont typeface="Arial" pitchFamily="34" charset="0"/>
              <a:buChar char="•"/>
            </a:pPr>
            <a:r>
              <a:rPr lang="en-IN" sz="2200" b="0" i="0">
                <a:solidFill>
                  <a:srgbClr val="333333"/>
                </a:solidFill>
                <a:effectLst/>
              </a:rPr>
              <a:t>if not set, only reads and instruction fetches are allowed.</a:t>
            </a:r>
          </a:p>
          <a:p>
            <a:pPr algn="l">
              <a:buFont typeface="Arial" pitchFamily="34" charset="0"/>
              <a:buChar char="•"/>
            </a:pPr>
            <a:r>
              <a:rPr lang="en-IN" sz="2200" b="1" i="0">
                <a:solidFill>
                  <a:srgbClr val="333333"/>
                </a:solidFill>
                <a:effectLst/>
              </a:rPr>
              <a:t>PTE_U</a:t>
            </a:r>
            <a:r>
              <a:rPr lang="en-IN" sz="2200" b="0" i="0">
                <a:solidFill>
                  <a:srgbClr val="333333"/>
                </a:solidFill>
                <a:effectLst/>
              </a:rPr>
              <a:t> controls whether user programs are allowed to use the page;</a:t>
            </a:r>
          </a:p>
          <a:p>
            <a:pPr marL="742950" lvl="1" indent="-285750" algn="l">
              <a:buFont typeface="Arial" pitchFamily="34" charset="0"/>
              <a:buChar char="•"/>
            </a:pPr>
            <a:r>
              <a:rPr lang="en-IN" sz="2200" b="0" i="0">
                <a:solidFill>
                  <a:srgbClr val="333333"/>
                </a:solidFill>
                <a:effectLst/>
              </a:rPr>
              <a:t>if clear, only the kernel is allowed to use the page.</a:t>
            </a:r>
          </a:p>
          <a:p>
            <a:pPr algn="l">
              <a:buFont typeface="Arial" pitchFamily="34" charset="0"/>
              <a:buChar char="•"/>
            </a:pPr>
            <a:r>
              <a:rPr lang="en-IN" sz="2200" b="0" i="0">
                <a:solidFill>
                  <a:srgbClr val="333333"/>
                </a:solidFill>
                <a:effectLst/>
              </a:rPr>
              <a:t>Physical memory refers to storage cells in </a:t>
            </a:r>
            <a:r>
              <a:rPr lang="en-IN" sz="2200" b="1" i="0">
                <a:solidFill>
                  <a:srgbClr val="333333"/>
                </a:solidFill>
                <a:effectLst/>
              </a:rPr>
              <a:t>DRAM</a:t>
            </a:r>
            <a:r>
              <a:rPr lang="en-IN" sz="2200" b="0" i="0">
                <a:solidFill>
                  <a:srgbClr val="333333"/>
                </a:solidFill>
                <a:effectLst/>
              </a:rPr>
              <a:t>.</a:t>
            </a:r>
          </a:p>
          <a:p>
            <a:pPr algn="l">
              <a:buFont typeface="Arial" pitchFamily="34" charset="0"/>
              <a:buChar char="•"/>
            </a:pPr>
            <a:r>
              <a:rPr lang="en-IN" sz="2200" b="0" i="0">
                <a:solidFill>
                  <a:srgbClr val="333333"/>
                </a:solidFill>
                <a:effectLst/>
              </a:rPr>
              <a:t>A byte of physical memory has an address, called a </a:t>
            </a:r>
            <a:r>
              <a:rPr lang="en-IN" sz="2200" b="1" i="0">
                <a:solidFill>
                  <a:srgbClr val="333333"/>
                </a:solidFill>
                <a:effectLst/>
              </a:rPr>
              <a:t>physical address</a:t>
            </a:r>
            <a:r>
              <a:rPr lang="en-IN" sz="2200" b="0" i="0">
                <a:solidFill>
                  <a:srgbClr val="333333"/>
                </a:solidFill>
                <a:effectLst/>
              </a:rPr>
              <a:t>.</a:t>
            </a:r>
          </a:p>
          <a:p>
            <a:pPr/>
            <a:endParaRPr lang="en-US" sz="2200" b="1"/>
          </a:p>
        </p:txBody>
      </p:sp>
      <p:sp>
        <p:nvSpPr>
          <p:cNvPr id="5" name="Rectangle 4">
            <a:extLst>
              <a:ext uri="{FF2B5EF4-FFF2-40B4-BE49-F238E27FC236}">
                <a16:creationId xmlns:a16="http://schemas.microsoft.com/office/drawing/2014/main" id="{28F8C26B-C891-445F-9A25-4E2994087F86}"/>
              </a:ext>
            </a:extLst>
          </p:cNvPr>
          <p:cNvSpPr/>
          <p:nvPr/>
        </p:nvSpPr>
        <p:spPr>
          <a:xfrm>
            <a:off x="319315" y="758232"/>
            <a:ext cx="3229153" cy="175432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stStyle>
          <a:p>
            <a:pPr/>
            <a:r>
              <a:rPr lang="en-US" sz="5400" b="1" cap="none" spc="0">
                <a:solidFill>
                  <a:schemeClr val="accent3"/>
                </a:solidFill>
                <a:effectLst/>
              </a:rPr>
              <a:t>Page Table</a:t>
            </a:r>
          </a:p>
          <a:p>
            <a:pPr/>
            <a:r>
              <a:rPr lang="en-US" sz="5400" b="1">
                <a:solidFill>
                  <a:schemeClr val="accent3"/>
                </a:solidFill>
              </a:rPr>
              <a:t>Format</a:t>
            </a:r>
            <a:endParaRPr lang="en-US" sz="5400" b="1" cap="none" spc="0">
              <a:solidFill>
                <a:schemeClr val="accent3"/>
              </a:solidFill>
              <a:effectLst/>
            </a:endParaRPr>
          </a:p>
        </p:txBody>
      </p:sp>
      <p:grpSp>
        <p:nvGrpSpPr>
          <p:cNvPr id="6" name="Group 5">
            <a:extLst>
              <a:ext uri="{FF2B5EF4-FFF2-40B4-BE49-F238E27FC236}">
                <a16:creationId xmlns:a16="http://schemas.microsoft.com/office/drawing/2014/main" id="{407FF30A-5E16-4288-A794-F6E5C43A2B9C}"/>
              </a:ext>
            </a:extLst>
          </p:cNvPr>
          <p:cNvGrpSpPr/>
          <p:nvPr/>
        </p:nvGrpSpPr>
        <p:grpSpPr>
          <a:xfrm>
            <a:off x="0" y="0"/>
            <a:ext cx="12192001" cy="6860735"/>
            <a:chExt cx="12192001" cy="6860735"/>
          </a:xfrm>
        </p:grpSpPr>
        <p:pic>
          <p:nvPicPr>
            <p:cNvPr id="7" name="Picture 2" descr="KL Deemed to be University Logo">
              <a:extLst>
                <a:ext uri="{FF2B5EF4-FFF2-40B4-BE49-F238E27FC236}">
                  <a16:creationId xmlns:a16="http://schemas.microsoft.com/office/drawing/2014/main" id="{51305FF0-AD48-4613-A77A-BC37E6E8B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98FFAE4-3358-4053-A041-40BEB02DD930}"/>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84911157-1D6F-4270-9199-32A29375F52C}"/>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E0C4995E-C1E2-4F3C-9DDA-BC340321B8A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2D407E5E-8343-4000-AEAF-93AA8DA8ED8A}"/>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1B7E2EDF-6873-46EF-A174-B02DE6399CC5}"/>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770DBF48-F829-4765-A54E-F734B91DD735}"/>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DBD3DCFE-FDBE-4E57-97CF-7CC447C7713F}"/>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48250779"/>
      </p:ext>
    </p:extLst>
  </p:cSld>
  <p:clrMapOvr>
    <a:masterClrMapping/>
  </p:clrMapOvr>
  <p:transition/>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4098" name="Picture 2">
            <a:extLst>
              <a:ext uri="{FF2B5EF4-FFF2-40B4-BE49-F238E27FC236}">
                <a16:creationId xmlns:a16="http://schemas.microsoft.com/office/drawing/2014/main" id="{5FCE849E-6278-4F24-813C-584B8A1A4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176" r="15633" b="10481"/>
          <a:stretch>
            <a:fillRect/>
          </a:stretch>
        </p:blipFill>
        <p:spPr bwMode="auto">
          <a:xfrm>
            <a:off x="0" y="231660"/>
            <a:ext cx="6079279" cy="66263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B680D76-1430-4F58-A6D2-6B3660FBB4C1}"/>
              </a:ext>
            </a:extLst>
          </p:cNvPr>
          <p:cNvSpPr txBox="1"/>
          <p:nvPr/>
        </p:nvSpPr>
        <p:spPr>
          <a:xfrm>
            <a:off x="5921829" y="1418202"/>
            <a:ext cx="6270171" cy="4832092"/>
          </a:xfrm>
          <a:prstGeom prst="rect">
            <a:avLst/>
          </a:prstGeom>
          <a:noFill/>
        </p:spPr>
        <p:txBody>
          <a:bodyPr wrap="square">
            <a:spAutoFit/>
          </a:bodyPr>
          <a:lstStyle>
            <a:defPPr>
              <a:defRPr lang="en-US"/>
            </a:defPPr>
          </a:lstStyle>
          <a:p>
            <a:pPr marL="342900" indent="-342900">
              <a:buFont typeface="Arial" pitchFamily="34" charset="0"/>
              <a:buChar char="•"/>
            </a:pPr>
            <a:r>
              <a:rPr lang="en-US" sz="2200"/>
              <a:t>A process’s user memory starts at virtual address zero and can grow up to KERNBASE, allowing a process to address up to 2 gigabytes of memory.</a:t>
            </a:r>
          </a:p>
          <a:p>
            <a:pPr marL="342900" indent="-342900">
              <a:buFont typeface="Arial" pitchFamily="34" charset="0"/>
              <a:buChar char="•"/>
            </a:pPr>
            <a:endParaRPr lang="en-US" sz="2200"/>
          </a:p>
          <a:p>
            <a:pPr algn="l"/>
            <a:r>
              <a:rPr lang="en-IN" sz="2200" b="0" i="0">
                <a:effectLst/>
              </a:rPr>
              <a:t>When a process asks xv6 for more memory :</a:t>
            </a:r>
          </a:p>
          <a:p>
            <a:pPr marL="342900" indent="-342900" algn="l">
              <a:buFont typeface="Arial" pitchFamily="34" charset="0"/>
              <a:buChar char="•"/>
            </a:pPr>
            <a:r>
              <a:rPr lang="en-IN" sz="2200" b="0" i="0">
                <a:effectLst/>
              </a:rPr>
              <a:t>finds free physical pages to provide the storage</a:t>
            </a:r>
          </a:p>
          <a:p>
            <a:pPr marL="342900" indent="-342900" algn="l">
              <a:buFont typeface="Arial" pitchFamily="34" charset="0"/>
              <a:buChar char="•"/>
            </a:pPr>
            <a:r>
              <a:rPr lang="en-IN" sz="2200" b="0" i="0">
                <a:effectLst/>
              </a:rPr>
              <a:t>adds PTEs to the process’s page table that point to the new physical pages</a:t>
            </a:r>
          </a:p>
          <a:p>
            <a:pPr marL="342900" indent="-342900" algn="l">
              <a:buFont typeface="Arial" pitchFamily="34" charset="0"/>
              <a:buChar char="•"/>
            </a:pPr>
            <a:r>
              <a:rPr lang="en-IN" sz="2200" b="0" i="0">
                <a:effectLst/>
              </a:rPr>
              <a:t>sets the PTE_U, PTE_W, and PTE_P flags in these PTEs.</a:t>
            </a:r>
          </a:p>
          <a:p>
            <a:pPr marL="342900" indent="-342900" algn="l">
              <a:buFont typeface="Arial" pitchFamily="34" charset="0"/>
              <a:buChar char="•"/>
            </a:pPr>
            <a:r>
              <a:rPr lang="en-IN" sz="2200" b="0" i="0">
                <a:effectLst/>
              </a:rPr>
              <a:t>xv6 leaves PTE_P clear in unused PTEs.</a:t>
            </a:r>
          </a:p>
          <a:p>
            <a:pPr marL="342900" indent="-342900" algn="l">
              <a:buFont typeface="Arial" pitchFamily="34" charset="0"/>
              <a:buChar char="•"/>
            </a:pPr>
            <a:r>
              <a:rPr lang="en-IN" sz="2200" b="0" i="0">
                <a:effectLst/>
              </a:rPr>
              <a:t>Different processes’ page tables translate user addresses to different pages of physical memory, so that each process has private user memory</a:t>
            </a:r>
            <a:endParaRPr lang="en-US" sz="2200"/>
          </a:p>
        </p:txBody>
      </p:sp>
      <p:sp>
        <p:nvSpPr>
          <p:cNvPr id="5" name="Rectangle 4">
            <a:extLst>
              <a:ext uri="{FF2B5EF4-FFF2-40B4-BE49-F238E27FC236}">
                <a16:creationId xmlns:a16="http://schemas.microsoft.com/office/drawing/2014/main" id="{D80FE239-5857-4F27-BA6D-4BC18A772603}"/>
              </a:ext>
            </a:extLst>
          </p:cNvPr>
          <p:cNvSpPr/>
          <p:nvPr/>
        </p:nvSpPr>
        <p:spPr>
          <a:xfrm>
            <a:off x="3089331" y="440211"/>
            <a:ext cx="8070613" cy="769441"/>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stStyle>
          <a:p>
            <a:pPr/>
            <a:r>
              <a:rPr lang="en-US" sz="4400" b="1" cap="none" spc="0">
                <a:solidFill>
                  <a:schemeClr val="accent3"/>
                </a:solidFill>
                <a:effectLst/>
              </a:rPr>
              <a:t>Virtual Physical Memory Mapping</a:t>
            </a:r>
          </a:p>
        </p:txBody>
      </p:sp>
      <p:grpSp>
        <p:nvGrpSpPr>
          <p:cNvPr id="6" name="Group 5">
            <a:extLst>
              <a:ext uri="{FF2B5EF4-FFF2-40B4-BE49-F238E27FC236}">
                <a16:creationId xmlns:a16="http://schemas.microsoft.com/office/drawing/2014/main" id="{70923375-3CA6-46EB-AB52-D37994B89C00}"/>
              </a:ext>
            </a:extLst>
          </p:cNvPr>
          <p:cNvGrpSpPr/>
          <p:nvPr/>
        </p:nvGrpSpPr>
        <p:grpSpPr>
          <a:xfrm>
            <a:off x="0" y="0"/>
            <a:ext cx="12192001" cy="6860735"/>
            <a:chExt cx="12192001" cy="6860735"/>
          </a:xfrm>
        </p:grpSpPr>
        <p:pic>
          <p:nvPicPr>
            <p:cNvPr id="7" name="Picture 2" descr="KL Deemed to be University Logo">
              <a:extLst>
                <a:ext uri="{FF2B5EF4-FFF2-40B4-BE49-F238E27FC236}">
                  <a16:creationId xmlns:a16="http://schemas.microsoft.com/office/drawing/2014/main" id="{887FE085-E720-42CD-A41B-C53D32B6C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E1800C3-85D9-4A54-83C6-28B5316917B7}"/>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81CE7B4-3941-4047-A9EE-25AD7A82B2EF}"/>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205A4AC6-7699-47DD-927C-8B1BAAE28C18}"/>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D849812F-26AA-4F28-A5DA-200CEF5FC8C5}"/>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293F22C3-53C1-4CCF-9864-55555AAAC3B5}"/>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FBACF091-DBA9-4635-9CED-2A787495A7EE}"/>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505F407D-41C1-4387-90CF-508988137315}"/>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96270349"/>
      </p:ext>
    </p:extLst>
  </p:cSld>
  <p:clrMapOvr>
    <a:masterClrMapping/>
  </p:clrMapOvr>
  <p:transition/>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4098" name="Picture 2">
            <a:extLst>
              <a:ext uri="{FF2B5EF4-FFF2-40B4-BE49-F238E27FC236}">
                <a16:creationId xmlns:a16="http://schemas.microsoft.com/office/drawing/2014/main" id="{5FCE849E-6278-4F24-813C-584B8A1A4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176" r="15633" b="10481"/>
          <a:stretch>
            <a:fillRect/>
          </a:stretch>
        </p:blipFill>
        <p:spPr bwMode="auto">
          <a:xfrm>
            <a:off x="0" y="231660"/>
            <a:ext cx="6079279" cy="66263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B680D76-1430-4F58-A6D2-6B3660FBB4C1}"/>
              </a:ext>
            </a:extLst>
          </p:cNvPr>
          <p:cNvSpPr txBox="1"/>
          <p:nvPr/>
        </p:nvSpPr>
        <p:spPr>
          <a:xfrm>
            <a:off x="4383315" y="900421"/>
            <a:ext cx="7590971" cy="2677656"/>
          </a:xfrm>
          <a:prstGeom prst="rect">
            <a:avLst/>
          </a:prstGeom>
          <a:noFill/>
        </p:spPr>
        <p:txBody>
          <a:bodyPr wrap="square">
            <a:spAutoFit/>
          </a:bodyPr>
          <a:lstStyle>
            <a:defPPr>
              <a:defRPr lang="en-US"/>
            </a:defPPr>
          </a:lstStyle>
          <a:p>
            <a:pPr marL="342900" indent="-342900">
              <a:buFont typeface="Arial" pitchFamily="34" charset="0"/>
              <a:buChar char="•"/>
            </a:pPr>
            <a:endParaRPr lang="en-US" sz="2400"/>
          </a:p>
          <a:p>
            <a:pPr marL="342900" indent="-342900" algn="l">
              <a:buFont typeface="Arial" pitchFamily="34" charset="0"/>
              <a:buChar char="•"/>
            </a:pPr>
            <a:r>
              <a:rPr lang="en-IN" sz="2400" b="0" i="0">
                <a:effectLst/>
              </a:rPr>
              <a:t>Xv6 includes all mappings needed for the kernel to run in every process’s page table; these mappings all appear above KERNBASE. </a:t>
            </a:r>
          </a:p>
          <a:p>
            <a:pPr marL="342900" indent="-342900" algn="l">
              <a:buFont typeface="Arial" pitchFamily="34" charset="0"/>
              <a:buChar char="•"/>
            </a:pPr>
            <a:r>
              <a:rPr lang="en-IN" sz="2400" b="0" i="0">
                <a:effectLst/>
              </a:rPr>
              <a:t>It maps virtual addresses KERNBASE:KERNBASE+PHYSTOP to 0:PHYSTOP. </a:t>
            </a:r>
          </a:p>
          <a:p>
            <a:pPr marL="342900" indent="-342900">
              <a:buFont typeface="Arial" pitchFamily="34" charset="0"/>
              <a:buChar char="•"/>
            </a:pPr>
            <a:endParaRPr lang="en-US" sz="2400"/>
          </a:p>
        </p:txBody>
      </p:sp>
      <p:sp>
        <p:nvSpPr>
          <p:cNvPr id="5" name="Rectangle 4">
            <a:extLst>
              <a:ext uri="{FF2B5EF4-FFF2-40B4-BE49-F238E27FC236}">
                <a16:creationId xmlns:a16="http://schemas.microsoft.com/office/drawing/2014/main" id="{93175E9D-5BC5-47CF-A061-7971486C1E46}"/>
              </a:ext>
            </a:extLst>
          </p:cNvPr>
          <p:cNvSpPr/>
          <p:nvPr/>
        </p:nvSpPr>
        <p:spPr>
          <a:xfrm>
            <a:off x="3039639" y="231660"/>
            <a:ext cx="8805635" cy="830997"/>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defPPr>
              <a:defRPr lang="en-US"/>
            </a:defPPr>
          </a:lstStyle>
          <a:p>
            <a:pPr/>
            <a:r>
              <a:rPr lang="en-US" sz="4800" b="1" cap="none" spc="0">
                <a:solidFill>
                  <a:schemeClr val="accent3"/>
                </a:solidFill>
                <a:effectLst/>
              </a:rPr>
              <a:t>Virtual Physical Memory Mapping</a:t>
            </a:r>
          </a:p>
        </p:txBody>
      </p:sp>
      <p:grpSp>
        <p:nvGrpSpPr>
          <p:cNvPr id="6" name="Group 5">
            <a:extLst>
              <a:ext uri="{FF2B5EF4-FFF2-40B4-BE49-F238E27FC236}">
                <a16:creationId xmlns:a16="http://schemas.microsoft.com/office/drawing/2014/main" id="{74DB8DBF-69F9-438A-987F-943F52F79D9C}"/>
              </a:ext>
            </a:extLst>
          </p:cNvPr>
          <p:cNvGrpSpPr/>
          <p:nvPr/>
        </p:nvGrpSpPr>
        <p:grpSpPr>
          <a:xfrm>
            <a:off x="0" y="0"/>
            <a:ext cx="12192001" cy="6860735"/>
            <a:chExt cx="12192001" cy="6860735"/>
          </a:xfrm>
        </p:grpSpPr>
        <p:pic>
          <p:nvPicPr>
            <p:cNvPr id="7" name="Picture 2" descr="KL Deemed to be University Logo">
              <a:extLst>
                <a:ext uri="{FF2B5EF4-FFF2-40B4-BE49-F238E27FC236}">
                  <a16:creationId xmlns:a16="http://schemas.microsoft.com/office/drawing/2014/main" id="{3333DF2B-E039-48DF-A11E-02953360F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54B3657-CA98-4EE4-B655-345C9BB4118E}"/>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9D4B8B7F-2A21-4479-BBA4-90CFE0C10FAA}"/>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6958D0FD-D3FC-4567-80C3-AD99E20F7854}"/>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69F0409-10D7-4D06-892A-8A83C4FA6765}"/>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09E3559A-950C-4422-B83A-C1ED6D765E61}"/>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D4FAA748-06E1-4F50-BE5D-A10B4CF66158}"/>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6FBF1667-9CE3-4254-9FAF-256FCFAD0967}"/>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2685822766"/>
      </p:ext>
    </p:extLst>
  </p:cSld>
  <p:clrMapOvr>
    <a:masterClrMapping/>
  </p:clrMapOvr>
  <p:transition/>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65493D7B-FCE0-4A7A-BDD6-711900EEE569}"/>
              </a:ext>
            </a:extLst>
          </p:cNvPr>
          <p:cNvSpPr>
            <a:spLocks noGrp="1"/>
          </p:cNvSpPr>
          <p:nvPr>
            <p:ph type="title"/>
          </p:nvPr>
        </p:nvSpPr>
        <p:spPr/>
        <p:txBody>
          <a:bodyPr/>
          <a:lstStyle>
            <a:defPPr/>
          </a:lstStyle>
          <a:p>
            <a:pPr/>
            <a:r>
              <a:rPr lang="en-US"/>
              <a:t>Poll</a:t>
            </a:r>
            <a:endParaRPr lang="en-IN"/>
          </a:p>
        </p:txBody>
      </p:sp>
      <p:sp>
        <p:nvSpPr>
          <p:cNvPr id="3" name="Content Placeholder 2">
            <a:extLst>
              <a:ext uri="{FF2B5EF4-FFF2-40B4-BE49-F238E27FC236}">
                <a16:creationId xmlns:a16="http://schemas.microsoft.com/office/drawing/2014/main" id="{510756C4-8206-4A27-A80A-C530B2851066}"/>
              </a:ext>
            </a:extLst>
          </p:cNvPr>
          <p:cNvSpPr>
            <a:spLocks noGrp="1"/>
          </p:cNvSpPr>
          <p:nvPr>
            <p:ph idx="1"/>
          </p:nvPr>
        </p:nvSpPr>
        <p:spPr>
          <a:xfrm>
            <a:off x="838200" y="1868155"/>
            <a:ext cx="10515600" cy="4351338"/>
          </a:xfrm>
        </p:spPr>
        <p:txBody>
          <a:bodyPr/>
          <a:lstStyle>
            <a:defPPr/>
          </a:lstStyle>
          <a:p>
            <a:pPr marL="0" indent="0">
              <a:buNone/>
            </a:pPr>
            <a:r>
              <a:rPr lang="en-US" altLang="en-US" sz="2800"/>
              <a:t>A process user space starts from </a:t>
            </a:r>
            <a:endParaRPr lang="en-US">
              <a:solidFill>
                <a:srgbClr val="222222"/>
              </a:solidFill>
            </a:endParaRPr>
          </a:p>
          <a:p>
            <a:pPr/>
            <a:r>
              <a:rPr lang="en-US">
                <a:solidFill>
                  <a:srgbClr val="222222"/>
                </a:solidFill>
              </a:rPr>
              <a:t>+0x10000</a:t>
            </a:r>
          </a:p>
          <a:p>
            <a:pPr/>
            <a:r>
              <a:rPr lang="en-US">
                <a:solidFill>
                  <a:srgbClr val="222222"/>
                </a:solidFill>
              </a:rPr>
              <a:t>KERNBASE</a:t>
            </a:r>
          </a:p>
          <a:p>
            <a:pPr/>
            <a:r>
              <a:rPr lang="en-US">
                <a:solidFill>
                  <a:srgbClr val="222222"/>
                </a:solidFill>
              </a:rPr>
              <a:t>END</a:t>
            </a:r>
          </a:p>
          <a:p>
            <a:pPr/>
            <a:r>
              <a:rPr lang="en-US">
                <a:solidFill>
                  <a:srgbClr val="222222"/>
                </a:solidFill>
              </a:rPr>
              <a:t>0</a:t>
            </a:r>
          </a:p>
          <a:p>
            <a:pPr/>
            <a:endParaRPr lang="en-IN"/>
          </a:p>
        </p:txBody>
      </p:sp>
      <p:grpSp>
        <p:nvGrpSpPr>
          <p:cNvPr id="4" name="Group 3">
            <a:extLst>
              <a:ext uri="{FF2B5EF4-FFF2-40B4-BE49-F238E27FC236}">
                <a16:creationId xmlns:a16="http://schemas.microsoft.com/office/drawing/2014/main" id="{84D3A198-7473-48F1-B1DC-046723699634}"/>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E921F935-0C3F-4FC1-9C88-9DF75852F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342E71B-75E4-4027-970B-7D8594FB64F3}"/>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570928D2-33D3-44AB-8811-434AB8A25DB5}"/>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264C8C84-4CEB-4D65-85B9-805F61D635F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A61EF755-E48D-48B2-B778-7793971AF855}"/>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648ED812-5B68-4C52-9D29-0005B57DA30D}"/>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F6573295-0E13-49C2-81DC-2AD23A04B930}"/>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AD25FB6-9775-46F3-99FE-8E53D8F67D50}"/>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2988099869"/>
      </p:ext>
    </p:extLst>
  </p:cSld>
  <p:clrMapOvr>
    <a:masterClrMapping/>
  </p:clrMapOvr>
  <p:transition/>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Rectangle 2">
            <a:extLst>
              <a:ext uri="{FF2B5EF4-FFF2-40B4-BE49-F238E27FC236}">
                <a16:creationId xmlns:a16="http://schemas.microsoft.com/office/drawing/2014/main" id="{B89A06A4-9D2C-4195-8B93-F914FD091EE9}"/>
              </a:ext>
            </a:extLst>
          </p:cNvPr>
          <p:cNvSpPr/>
          <p:nvPr/>
        </p:nvSpPr>
        <p:spPr>
          <a:xfrm>
            <a:off x="0" y="1659988"/>
            <a:ext cx="12192000" cy="372793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2" name="Rectangle 1">
            <a:extLst>
              <a:ext uri="{FF2B5EF4-FFF2-40B4-BE49-F238E27FC236}">
                <a16:creationId xmlns:a16="http://schemas.microsoft.com/office/drawing/2014/main" id="{642E084D-D6C8-4A62-9964-EAED0BAFAE6C}"/>
              </a:ext>
            </a:extLst>
          </p:cNvPr>
          <p:cNvSpPr/>
          <p:nvPr/>
        </p:nvSpPr>
        <p:spPr>
          <a:xfrm>
            <a:off x="3574954" y="2967335"/>
            <a:ext cx="5745484" cy="923330"/>
          </a:xfrm>
          <a:prstGeom prst="rect">
            <a:avLst/>
          </a:prstGeom>
          <a:noFill/>
        </p:spPr>
        <p:txBody>
          <a:bodyPr wrap="none" lIns="91440" tIns="45720" rIns="91440" bIns="45720">
            <a:spAutoFit/>
          </a:bodyPr>
          <a:lstStyle>
            <a:defPPr>
              <a:defRPr lang="en-US"/>
            </a:defPPr>
          </a:lstStyle>
          <a:p>
            <a:pPr algn="ctr"/>
            <a:r>
              <a:rPr lang="en-US" sz="5400" b="1" cap="none" spc="50">
                <a:ln w="0"/>
                <a:solidFill>
                  <a:schemeClr val="bg1"/>
                </a:solidFill>
                <a:effectLst>
                  <a:innerShdw blurRad="63500" dist="50800" dir="13500000">
                    <a:srgbClr val="000000">
                      <a:alpha val="50000"/>
                    </a:srgbClr>
                  </a:innerShdw>
                </a:effectLst>
              </a:rPr>
              <a:t>Design Component</a:t>
            </a:r>
          </a:p>
        </p:txBody>
      </p:sp>
    </p:spTree>
    <p:extLst>
      <p:ext uri="{BB962C8B-B14F-4D97-AF65-F5344CB8AC3E}">
        <p14:creationId xmlns:p14="http://schemas.microsoft.com/office/powerpoint/2010/main" val="438527689"/>
      </p:ext>
    </p:extLst>
  </p:cSld>
  <p:clrMapOvr>
    <a:masterClrMapping/>
  </p:clrMapOvr>
  <p:transition/>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pic>
        <p:nvPicPr>
          <p:cNvPr id="1026" name="Picture 2">
            <a:extLst>
              <a:ext uri="{FF2B5EF4-FFF2-40B4-BE49-F238E27FC236}">
                <a16:creationId xmlns:a16="http://schemas.microsoft.com/office/drawing/2014/main" id="{5E3DB6CE-4483-4DFB-96D6-9945CC419CF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23902" y="1454897"/>
            <a:ext cx="7752662" cy="416705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503502F7-0710-40AA-B3D4-4AAB9C398FBE}"/>
              </a:ext>
            </a:extLst>
          </p:cNvPr>
          <p:cNvGrpSpPr/>
          <p:nvPr/>
        </p:nvGrpSpPr>
        <p:grpSpPr>
          <a:xfrm>
            <a:off x="0" y="0"/>
            <a:ext cx="12192001" cy="6860735"/>
            <a:chExt cx="12192001" cy="6860735"/>
          </a:xfrm>
        </p:grpSpPr>
        <p:pic>
          <p:nvPicPr>
            <p:cNvPr id="7" name="Picture 2" descr="KL Deemed to be University Logo">
              <a:extLst>
                <a:ext uri="{FF2B5EF4-FFF2-40B4-BE49-F238E27FC236}">
                  <a16:creationId xmlns:a16="http://schemas.microsoft.com/office/drawing/2014/main" id="{18465464-C677-48E1-8B75-4775F6831C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1CE4CB9-C490-4395-ACBB-4FC982DB7CFD}"/>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02C925A1-B82E-4C3D-A1A0-1377B9D1579B}"/>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B9722D9E-7290-4908-98F7-63C997D127F7}"/>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A594C340-4E39-4C25-B463-0DB78113FC2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12C768B7-5525-4A81-A743-5D2507164A17}"/>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E9A30A40-EBEE-4813-80D1-69E8AB0CCC98}"/>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0D09C55F-C99E-49BA-883A-AFE32BE29FB5}"/>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 name="TextBox 1">
            <a:extLst>
              <a:ext uri="{FF2B5EF4-FFF2-40B4-BE49-F238E27FC236}">
                <a16:creationId xmlns:a16="http://schemas.microsoft.com/office/drawing/2014/main" id="{AF6F7B14-E5BF-4CDB-A180-2E03D9A65723}"/>
              </a:ext>
            </a:extLst>
          </p:cNvPr>
          <p:cNvSpPr txBox="1"/>
          <p:nvPr/>
        </p:nvSpPr>
        <p:spPr>
          <a:xfrm>
            <a:off x="88135" y="220337"/>
            <a:ext cx="7773868" cy="6463308"/>
          </a:xfrm>
          <a:prstGeom prst="rect">
            <a:avLst/>
          </a:prstGeom>
          <a:noFill/>
        </p:spPr>
        <p:txBody>
          <a:bodyPr wrap="square">
            <a:spAutoFit/>
          </a:bodyPr>
          <a:lstStyle>
            <a:defPPr>
              <a:defRPr lang="en-US"/>
            </a:defPPr>
          </a:lstStyle>
          <a:p>
            <a:pPr/>
            <a:r>
              <a:rPr lang="en-US">
                <a:solidFill>
                  <a:schemeClr val="bg1">
                    <a:lumMod val="65000"/>
                  </a:schemeClr>
                </a:solidFill>
              </a:rPr>
              <a:t>1216 int</a:t>
            </a:r>
          </a:p>
          <a:p>
            <a:pPr/>
            <a:r>
              <a:rPr lang="en-US">
                <a:solidFill>
                  <a:schemeClr val="bg1">
                    <a:lumMod val="65000"/>
                  </a:schemeClr>
                </a:solidFill>
              </a:rPr>
              <a:t>1217 main(void)</a:t>
            </a:r>
          </a:p>
          <a:p>
            <a:pPr/>
            <a:r>
              <a:rPr lang="en-US">
                <a:solidFill>
                  <a:schemeClr val="bg1">
                    <a:lumMod val="65000"/>
                  </a:schemeClr>
                </a:solidFill>
              </a:rPr>
              <a:t>1218 {</a:t>
            </a:r>
          </a:p>
          <a:p>
            <a:pPr/>
            <a:r>
              <a:rPr lang="en-US">
                <a:solidFill>
                  <a:schemeClr val="bg1">
                    <a:lumMod val="65000"/>
                  </a:schemeClr>
                </a:solidFill>
              </a:rPr>
              <a:t>1219 </a:t>
            </a:r>
            <a:r>
              <a:rPr lang="en-US">
                <a:solidFill>
                  <a:srgbClr val="C00000"/>
                </a:solidFill>
              </a:rPr>
              <a:t>kinit1(end, P2V(4*1024*1024)); // phys page allocator</a:t>
            </a:r>
          </a:p>
          <a:p>
            <a:pPr/>
            <a:r>
              <a:rPr lang="en-US">
                <a:solidFill>
                  <a:schemeClr val="bg1">
                    <a:lumMod val="65000"/>
                  </a:schemeClr>
                </a:solidFill>
              </a:rPr>
              <a:t>1220 </a:t>
            </a:r>
            <a:r>
              <a:rPr lang="en-US" err="1">
                <a:solidFill>
                  <a:srgbClr val="C00000"/>
                </a:solidFill>
              </a:rPr>
              <a:t>kvmalloc(); // kernel page table</a:t>
            </a:r>
          </a:p>
          <a:p>
            <a:pPr/>
            <a:r>
              <a:rPr lang="en-US">
                <a:solidFill>
                  <a:schemeClr val="bg1">
                    <a:lumMod val="65000"/>
                  </a:schemeClr>
                </a:solidFill>
              </a:rPr>
              <a:t>1221 mpinit(); // detect other processors</a:t>
            </a:r>
          </a:p>
          <a:p>
            <a:pPr/>
            <a:r>
              <a:rPr lang="en-US">
                <a:solidFill>
                  <a:schemeClr val="bg1">
                    <a:lumMod val="65000"/>
                  </a:schemeClr>
                </a:solidFill>
              </a:rPr>
              <a:t>1222 lapicinit(); // interrupt controller</a:t>
            </a:r>
          </a:p>
          <a:p>
            <a:pPr/>
            <a:r>
              <a:rPr lang="en-US">
                <a:solidFill>
                  <a:schemeClr val="bg1">
                    <a:lumMod val="65000"/>
                  </a:schemeClr>
                </a:solidFill>
              </a:rPr>
              <a:t>1223 seginit(); // segment descriptors</a:t>
            </a:r>
          </a:p>
          <a:p>
            <a:pPr/>
            <a:r>
              <a:rPr lang="en-US">
                <a:solidFill>
                  <a:schemeClr val="bg1">
                    <a:lumMod val="65000"/>
                  </a:schemeClr>
                </a:solidFill>
              </a:rPr>
              <a:t>1224 picinit(); // disable pic</a:t>
            </a:r>
          </a:p>
          <a:p>
            <a:pPr/>
            <a:r>
              <a:rPr lang="en-US">
                <a:solidFill>
                  <a:schemeClr val="bg1">
                    <a:lumMod val="65000"/>
                  </a:schemeClr>
                </a:solidFill>
              </a:rPr>
              <a:t>1225 ioapicinit(); // another interrupt controller</a:t>
            </a:r>
          </a:p>
          <a:p>
            <a:pPr/>
            <a:r>
              <a:rPr lang="en-US">
                <a:solidFill>
                  <a:schemeClr val="bg1">
                    <a:lumMod val="65000"/>
                  </a:schemeClr>
                </a:solidFill>
              </a:rPr>
              <a:t>1226 consoleinit(); // console hardware</a:t>
            </a:r>
          </a:p>
          <a:p>
            <a:pPr/>
            <a:r>
              <a:rPr lang="en-US">
                <a:solidFill>
                  <a:schemeClr val="bg1">
                    <a:lumMod val="65000"/>
                  </a:schemeClr>
                </a:solidFill>
              </a:rPr>
              <a:t>1227 uartinit(); // serial port</a:t>
            </a:r>
          </a:p>
          <a:p>
            <a:pPr/>
            <a:r>
              <a:rPr lang="en-US">
                <a:solidFill>
                  <a:schemeClr val="bg1">
                    <a:lumMod val="65000"/>
                  </a:schemeClr>
                </a:solidFill>
              </a:rPr>
              <a:t>1228 pinit(); // process table</a:t>
            </a:r>
          </a:p>
          <a:p>
            <a:pPr/>
            <a:r>
              <a:rPr lang="en-US">
                <a:solidFill>
                  <a:schemeClr val="bg1">
                    <a:lumMod val="65000"/>
                  </a:schemeClr>
                </a:solidFill>
              </a:rPr>
              <a:t>1229 tvinit(); // trap vectors</a:t>
            </a:r>
          </a:p>
          <a:p>
            <a:pPr/>
            <a:r>
              <a:rPr lang="en-US">
                <a:solidFill>
                  <a:schemeClr val="bg1">
                    <a:lumMod val="65000"/>
                  </a:schemeClr>
                </a:solidFill>
              </a:rPr>
              <a:t>1230 binit(); // buffer cache</a:t>
            </a:r>
          </a:p>
          <a:p>
            <a:pPr/>
            <a:r>
              <a:rPr lang="en-US">
                <a:solidFill>
                  <a:schemeClr val="bg1">
                    <a:lumMod val="65000"/>
                  </a:schemeClr>
                </a:solidFill>
              </a:rPr>
              <a:t>1231 fileinit(); // file table</a:t>
            </a:r>
          </a:p>
          <a:p>
            <a:pPr/>
            <a:r>
              <a:rPr lang="en-US">
                <a:solidFill>
                  <a:schemeClr val="bg1">
                    <a:lumMod val="65000"/>
                  </a:schemeClr>
                </a:solidFill>
              </a:rPr>
              <a:t>1232 ideinit(); // disk</a:t>
            </a:r>
          </a:p>
          <a:p>
            <a:pPr/>
            <a:r>
              <a:rPr lang="en-US">
                <a:solidFill>
                  <a:schemeClr val="bg1">
                    <a:lumMod val="65000"/>
                  </a:schemeClr>
                </a:solidFill>
              </a:rPr>
              <a:t>1233 startothers(); // start other processors</a:t>
            </a:r>
          </a:p>
          <a:p>
            <a:pPr/>
            <a:r>
              <a:rPr lang="en-US">
                <a:solidFill>
                  <a:schemeClr val="bg1">
                    <a:lumMod val="65000"/>
                  </a:schemeClr>
                </a:solidFill>
              </a:rPr>
              <a:t>1234 </a:t>
            </a:r>
            <a:r>
              <a:rPr lang="en-US">
                <a:solidFill>
                  <a:srgbClr val="C00000"/>
                </a:solidFill>
              </a:rPr>
              <a:t>kinit2(P2V(4*1024*1024), P2V(PHYSTOP)); // must come after startothers()</a:t>
            </a:r>
          </a:p>
          <a:p>
            <a:pPr/>
            <a:r>
              <a:rPr lang="en-US">
                <a:solidFill>
                  <a:schemeClr val="bg1">
                    <a:lumMod val="65000"/>
                  </a:schemeClr>
                </a:solidFill>
              </a:rPr>
              <a:t>1235 userinit(); // first user process</a:t>
            </a:r>
          </a:p>
          <a:p>
            <a:pPr/>
            <a:r>
              <a:rPr lang="en-US">
                <a:solidFill>
                  <a:schemeClr val="bg1">
                    <a:lumMod val="65000"/>
                  </a:schemeClr>
                </a:solidFill>
              </a:rPr>
              <a:t>1236 mpmain(); // finish this processor’s setup</a:t>
            </a:r>
          </a:p>
          <a:p>
            <a:pPr/>
            <a:r>
              <a:rPr lang="en-US">
                <a:solidFill>
                  <a:schemeClr val="bg1">
                    <a:lumMod val="65000"/>
                  </a:schemeClr>
                </a:solidFill>
              </a:rPr>
              <a:t>1237 }</a:t>
            </a:r>
          </a:p>
          <a:p>
            <a:pPr/>
            <a:r>
              <a:rPr lang="en-US">
                <a:solidFill>
                  <a:schemeClr val="bg1">
                    <a:lumMod val="65000"/>
                  </a:schemeClr>
                </a:solidFill>
              </a:rPr>
              <a:t>1238 </a:t>
            </a:r>
          </a:p>
        </p:txBody>
      </p:sp>
      <p:sp>
        <p:nvSpPr>
          <p:cNvPr id="15" name="TextBox 14">
            <a:extLst>
              <a:ext uri="{FF2B5EF4-FFF2-40B4-BE49-F238E27FC236}">
                <a16:creationId xmlns:a16="http://schemas.microsoft.com/office/drawing/2014/main" id="{5D63D2B0-AAE3-48D9-B492-06BA49BB49E0}"/>
              </a:ext>
            </a:extLst>
          </p:cNvPr>
          <p:cNvSpPr txBox="1"/>
          <p:nvPr/>
        </p:nvSpPr>
        <p:spPr>
          <a:xfrm>
            <a:off x="6522720" y="564512"/>
            <a:ext cx="4694570" cy="646331"/>
          </a:xfrm>
          <a:prstGeom prst="rect">
            <a:avLst/>
          </a:prstGeom>
          <a:noFill/>
        </p:spPr>
        <p:txBody>
          <a:bodyPr wrap="square">
            <a:spAutoFit/>
          </a:bodyPr>
          <a:lstStyle>
            <a:defPPr>
              <a:defRPr lang="en-US"/>
            </a:defPPr>
          </a:lstStyle>
          <a:p>
            <a:pPr algn="l"/>
            <a:r>
              <a:rPr lang="en-US" sz="3600" b="1" i="0">
                <a:solidFill>
                  <a:srgbClr val="333333"/>
                </a:solidFill>
                <a:effectLst>
                  <a:outerShdw blurRad="38100" dist="38100" dir="2700000" algn="tl">
                    <a:srgbClr val="000000">
                      <a:alpha val="43137"/>
                    </a:srgbClr>
                  </a:outerShdw>
                </a:effectLst>
                <a:latin typeface="+mj-lt"/>
              </a:rPr>
              <a:t>Design Components</a:t>
            </a:r>
          </a:p>
        </p:txBody>
      </p:sp>
      <p:sp>
        <p:nvSpPr>
          <p:cNvPr id="16" name="Rectangle 15"/>
          <p:cNvSpPr/>
          <p:nvPr/>
        </p:nvSpPr>
        <p:spPr>
          <a:xfrm>
            <a:off x="5221996" y="5853797"/>
            <a:ext cx="5706060" cy="646331"/>
          </a:xfrm>
          <a:prstGeom prst="rect">
            <a:avLst/>
          </a:prstGeom>
        </p:spPr>
        <p:txBody>
          <a:bodyPr wrap="square">
            <a:spAutoFit/>
          </a:bodyPr>
          <a:lstStyle>
            <a:defPPr>
              <a:defRPr lang="en-US"/>
            </a:defPPr>
          </a:lstStyle>
          <a:p>
            <a:pPr/>
            <a:r>
              <a:rPr lang="en-US"/>
              <a:t>kinit1() uses entrypgdir</a:t>
            </a:r>
            <a:endParaRPr lang="en-US"/>
          </a:p>
          <a:p>
            <a:pPr/>
            <a:r>
              <a:rPr lang="en-US"/>
              <a:t>Kinit2() uses Kernel Page directory created</a:t>
            </a:r>
          </a:p>
        </p:txBody>
      </p:sp>
    </p:spTree>
    <p:extLst>
      <p:ext uri="{BB962C8B-B14F-4D97-AF65-F5344CB8AC3E}">
        <p14:creationId xmlns:p14="http://schemas.microsoft.com/office/powerpoint/2010/main" val="1869749898"/>
      </p:ext>
    </p:extLst>
  </p:cSld>
  <p:clrMapOvr>
    <a:masterClrMapping/>
  </p:clrMapOvr>
  <p:transition/>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4" name="TextBox 3">
            <a:extLst>
              <a:ext uri="{FF2B5EF4-FFF2-40B4-BE49-F238E27FC236}">
                <a16:creationId xmlns:a16="http://schemas.microsoft.com/office/drawing/2014/main" id="{5D63D2B0-AAE3-48D9-B492-06BA49BB49E0}"/>
              </a:ext>
            </a:extLst>
          </p:cNvPr>
          <p:cNvSpPr txBox="1"/>
          <p:nvPr/>
        </p:nvSpPr>
        <p:spPr>
          <a:xfrm>
            <a:off x="6079279" y="5839430"/>
            <a:ext cx="4694570" cy="646331"/>
          </a:xfrm>
          <a:prstGeom prst="rect">
            <a:avLst/>
          </a:prstGeom>
          <a:noFill/>
        </p:spPr>
        <p:txBody>
          <a:bodyPr wrap="square">
            <a:spAutoFit/>
          </a:bodyPr>
          <a:lstStyle>
            <a:defPPr>
              <a:defRPr lang="en-US"/>
            </a:defPPr>
          </a:lstStyle>
          <a:p>
            <a:pPr algn="l"/>
            <a:r>
              <a:rPr lang="en-US" sz="3600" b="1" i="0">
                <a:solidFill>
                  <a:srgbClr val="333333"/>
                </a:solidFill>
                <a:effectLst>
                  <a:outerShdw blurRad="38100" dist="38100" dir="2700000" algn="tl">
                    <a:srgbClr val="000000">
                      <a:alpha val="43137"/>
                    </a:srgbClr>
                  </a:outerShdw>
                </a:effectLst>
                <a:latin typeface="+mj-lt"/>
              </a:rPr>
              <a:t>Design Components</a:t>
            </a:r>
          </a:p>
        </p:txBody>
      </p:sp>
      <p:grpSp>
        <p:nvGrpSpPr>
          <p:cNvPr id="6" name="Group 5">
            <a:extLst>
              <a:ext uri="{FF2B5EF4-FFF2-40B4-BE49-F238E27FC236}">
                <a16:creationId xmlns:a16="http://schemas.microsoft.com/office/drawing/2014/main" id="{503502F7-0710-40AA-B3D4-4AAB9C398FBE}"/>
              </a:ext>
            </a:extLst>
          </p:cNvPr>
          <p:cNvGrpSpPr/>
          <p:nvPr/>
        </p:nvGrpSpPr>
        <p:grpSpPr>
          <a:xfrm>
            <a:off x="0" y="0"/>
            <a:ext cx="12192001" cy="6860735"/>
            <a:chExt cx="12192001" cy="6860735"/>
          </a:xfrm>
        </p:grpSpPr>
        <p:pic>
          <p:nvPicPr>
            <p:cNvPr id="7" name="Picture 2" descr="KL Deemed to be University Logo">
              <a:extLst>
                <a:ext uri="{FF2B5EF4-FFF2-40B4-BE49-F238E27FC236}">
                  <a16:creationId xmlns:a16="http://schemas.microsoft.com/office/drawing/2014/main" id="{18465464-C677-48E1-8B75-4775F6831C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1CE4CB9-C490-4395-ACBB-4FC982DB7CFD}"/>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02C925A1-B82E-4C3D-A1A0-1377B9D1579B}"/>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B9722D9E-7290-4908-98F7-63C997D127F7}"/>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A594C340-4E39-4C25-B463-0DB78113FC2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12C768B7-5525-4A81-A743-5D2507164A17}"/>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E9A30A40-EBEE-4813-80D1-69E8AB0CCC98}"/>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0D09C55F-C99E-49BA-883A-AFE32BE29FB5}"/>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pic>
        <p:nvPicPr>
          <p:cNvPr id="15" name="Picture 2">
            <a:extLst>
              <a:ext uri="{FF2B5EF4-FFF2-40B4-BE49-F238E27FC236}">
                <a16:creationId xmlns:a16="http://schemas.microsoft.com/office/drawing/2014/main" id="{5FCE849E-6278-4F24-813C-584B8A1A4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176" r="15633" b="10481"/>
          <a:stretch>
            <a:fillRect/>
          </a:stretch>
        </p:blipFill>
        <p:spPr bwMode="auto">
          <a:xfrm>
            <a:off x="0" y="121186"/>
            <a:ext cx="6079279" cy="66263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5E3DB6CE-4483-4DFB-96D6-9945CC419CF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994722" y="2431055"/>
            <a:ext cx="6160702" cy="33113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8135" y="2246389"/>
            <a:ext cx="804671"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b="1"/>
              <a:t>kinit1</a:t>
            </a:r>
            <a:endParaRPr lang="te-IN" b="1"/>
          </a:p>
        </p:txBody>
      </p:sp>
      <p:sp>
        <p:nvSpPr>
          <p:cNvPr id="18" name="TextBox 17"/>
          <p:cNvSpPr txBox="1"/>
          <p:nvPr/>
        </p:nvSpPr>
        <p:spPr>
          <a:xfrm>
            <a:off x="88135" y="1553969"/>
            <a:ext cx="804671"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b="1"/>
              <a:t>kinit2</a:t>
            </a:r>
            <a:endParaRPr lang="te-IN" b="1"/>
          </a:p>
        </p:txBody>
      </p:sp>
      <p:sp>
        <p:nvSpPr>
          <p:cNvPr id="17" name="Rectangle 16"/>
          <p:cNvSpPr/>
          <p:nvPr/>
        </p:nvSpPr>
        <p:spPr>
          <a:xfrm>
            <a:off x="4450080" y="268564"/>
            <a:ext cx="1267968" cy="2162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b="1"/>
              <a:t>Kernel Page Table</a:t>
            </a:r>
            <a:endParaRPr lang="te-IN" b="1"/>
          </a:p>
        </p:txBody>
      </p:sp>
      <p:sp>
        <p:nvSpPr>
          <p:cNvPr id="20" name="TextBox 19"/>
          <p:cNvSpPr txBox="1"/>
          <p:nvPr/>
        </p:nvSpPr>
        <p:spPr>
          <a:xfrm>
            <a:off x="88134" y="2829081"/>
            <a:ext cx="804671"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sz="1200" b="1"/>
              <a:t>Around 740 kb</a:t>
            </a:r>
            <a:endParaRPr lang="te-IN" sz="1200" b="1"/>
          </a:p>
        </p:txBody>
      </p:sp>
      <p:sp>
        <p:nvSpPr>
          <p:cNvPr id="21" name="TextBox 20">
            <a:extLst>
              <a:ext uri="{FF2B5EF4-FFF2-40B4-BE49-F238E27FC236}">
                <a16:creationId xmlns:a16="http://schemas.microsoft.com/office/drawing/2014/main" id="{5F6ABB8D-5DC1-4000-B7FB-E5F3EA709DB7}"/>
              </a:ext>
            </a:extLst>
          </p:cNvPr>
          <p:cNvSpPr txBox="1"/>
          <p:nvPr/>
        </p:nvSpPr>
        <p:spPr>
          <a:xfrm>
            <a:off x="5933998" y="241865"/>
            <a:ext cx="6282149" cy="2031325"/>
          </a:xfrm>
          <a:prstGeom prst="rect">
            <a:avLst/>
          </a:prstGeom>
          <a:noFill/>
        </p:spPr>
        <p:txBody>
          <a:bodyPr wrap="square">
            <a:spAutoFit/>
          </a:bodyPr>
          <a:lstStyle>
            <a:defPPr>
              <a:defRPr lang="en-US"/>
            </a:defPPr>
          </a:lstStyle>
          <a:p>
            <a:pPr/>
            <a:r>
              <a:rPr lang="en-US" sz="1800"/>
              <a:t>1219 kinit1(end, P2V(4*1024*1024)); </a:t>
            </a:r>
          </a:p>
          <a:p>
            <a:pPr/>
            <a:r>
              <a:rPr lang="en-US"/>
              <a:t>end = KERNBASE + text + data part</a:t>
            </a:r>
          </a:p>
          <a:p>
            <a:pPr/>
            <a:r>
              <a:rPr lang="en-US" sz="1800"/>
              <a:t>4MB From 0(KERNBASE)</a:t>
            </a:r>
          </a:p>
          <a:p>
            <a:pPr/>
            <a:endParaRPr lang="en-US"/>
          </a:p>
          <a:p>
            <a:pPr/>
            <a:r>
              <a:rPr lang="en-US" sz="1800"/>
              <a:t>1234 kinit2(P2V(4*1024*1024), P2V(PHYSTOP));</a:t>
            </a:r>
          </a:p>
          <a:p>
            <a:pPr/>
            <a:r>
              <a:rPr lang="en-US" sz="1800"/>
              <a:t>Starting from 4MB to PHYSTOP typically 224MB</a:t>
            </a:r>
          </a:p>
          <a:p>
            <a:pPr/>
            <a:endParaRPr lang="en-US" sz="1800"/>
          </a:p>
        </p:txBody>
      </p:sp>
    </p:spTree>
    <p:extLst>
      <p:ext uri="{BB962C8B-B14F-4D97-AF65-F5344CB8AC3E}">
        <p14:creationId xmlns:p14="http://schemas.microsoft.com/office/powerpoint/2010/main" val="279017514"/>
      </p:ext>
    </p:extLst>
  </p:cSld>
  <p:clrMapOvr>
    <a:masterClrMapping/>
  </p:clrMapOvr>
  <p:transition/>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2" name="Picture 2">
            <a:extLst>
              <a:ext uri="{FF2B5EF4-FFF2-40B4-BE49-F238E27FC236}">
                <a16:creationId xmlns:a16="http://schemas.microsoft.com/office/drawing/2014/main" id="{B1C51ECA-12A6-4065-91EE-F7945A7111A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6928" y="2756069"/>
            <a:ext cx="6895072" cy="37061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6D0AB6A-5D07-4970-91C2-74BDF13EEBE8}"/>
              </a:ext>
            </a:extLst>
          </p:cNvPr>
          <p:cNvSpPr/>
          <p:nvPr/>
        </p:nvSpPr>
        <p:spPr>
          <a:xfrm>
            <a:off x="6363286" y="4367716"/>
            <a:ext cx="6269410" cy="646331"/>
          </a:xfrm>
          <a:prstGeom prst="rect">
            <a:avLst/>
          </a:prstGeom>
          <a:noFill/>
        </p:spPr>
        <p:txBody>
          <a:bodyPr wrap="square" lIns="91440" tIns="45720" rIns="91440" bIns="45720">
            <a:spAutoFit/>
          </a:bodyPr>
          <a:lstStyle>
            <a:defPPr>
              <a:defRPr lang="en-US"/>
            </a:defPPr>
          </a:lstStyle>
          <a:p>
            <a:pPr algn="ctr"/>
            <a:r>
              <a:rPr lang="en-US" sz="3600" b="1" cap="none" spc="50">
                <a:ln w="0"/>
                <a:solidFill>
                  <a:schemeClr val="bg1"/>
                </a:solidFill>
                <a:effectLst>
                  <a:innerShdw blurRad="63500" dist="50800" dir="13500000">
                    <a:srgbClr val="000000">
                      <a:alpha val="50000"/>
                    </a:srgbClr>
                  </a:innerShdw>
                </a:effectLst>
                <a:highlight>
                  <a:srgbClr val="000080"/>
                </a:highlight>
              </a:rPr>
              <a:t>Physical Memory Allocation</a:t>
            </a:r>
          </a:p>
        </p:txBody>
      </p:sp>
      <p:sp>
        <p:nvSpPr>
          <p:cNvPr id="7" name="TextBox 6">
            <a:extLst>
              <a:ext uri="{FF2B5EF4-FFF2-40B4-BE49-F238E27FC236}">
                <a16:creationId xmlns:a16="http://schemas.microsoft.com/office/drawing/2014/main" id="{61BFBE96-FF0A-47C3-93B4-F9DE5D585AD1}"/>
              </a:ext>
            </a:extLst>
          </p:cNvPr>
          <p:cNvSpPr txBox="1"/>
          <p:nvPr/>
        </p:nvSpPr>
        <p:spPr>
          <a:xfrm>
            <a:off x="88135" y="667304"/>
            <a:ext cx="5423095" cy="6001643"/>
          </a:xfrm>
          <a:prstGeom prst="rect">
            <a:avLst/>
          </a:prstGeom>
          <a:noFill/>
        </p:spPr>
        <p:txBody>
          <a:bodyPr wrap="square">
            <a:spAutoFit/>
          </a:bodyPr>
          <a:lstStyle>
            <a:defPPr>
              <a:defRPr lang="en-US"/>
            </a:defPPr>
          </a:lstStyle>
          <a:p>
            <a:pPr marL="342900" indent="-342900">
              <a:buFont typeface="Arial" pitchFamily="34" charset="0"/>
              <a:buChar char="•"/>
            </a:pPr>
            <a:r>
              <a:rPr lang="en-US" sz="2400"/>
              <a:t>The function main calls </a:t>
            </a:r>
            <a:r>
              <a:rPr lang="en-US" sz="2400" b="1"/>
              <a:t>kinit1</a:t>
            </a:r>
            <a:r>
              <a:rPr lang="en-US" sz="2400"/>
              <a:t> and </a:t>
            </a:r>
            <a:r>
              <a:rPr lang="en-US" sz="2400" b="1"/>
              <a:t>kinit2</a:t>
            </a:r>
            <a:r>
              <a:rPr lang="en-US" sz="2400"/>
              <a:t> to initialize the allocator (3131). </a:t>
            </a:r>
          </a:p>
          <a:p>
            <a:pPr marL="342900" indent="-342900">
              <a:buFont typeface="Arial" pitchFamily="34" charset="0"/>
              <a:buChar char="•"/>
            </a:pPr>
            <a:r>
              <a:rPr lang="en-US" sz="2400"/>
              <a:t>The reason for having two calls is that for much of main one cannot use locks or memory above 4 megabytes. </a:t>
            </a:r>
          </a:p>
          <a:p>
            <a:pPr marL="342900" indent="-342900">
              <a:buFont typeface="Arial" pitchFamily="34" charset="0"/>
              <a:buChar char="•"/>
            </a:pPr>
            <a:r>
              <a:rPr lang="en-US" sz="2400"/>
              <a:t>The call to </a:t>
            </a:r>
            <a:r>
              <a:rPr lang="en-US" sz="2400" b="1"/>
              <a:t>kinit1</a:t>
            </a:r>
            <a:r>
              <a:rPr lang="en-US" sz="2400"/>
              <a:t> sets up for lock-less allocation in the ﬁrst 4 megabytes</a:t>
            </a:r>
          </a:p>
          <a:p>
            <a:pPr marL="342900" indent="-342900">
              <a:buFont typeface="Arial" pitchFamily="34" charset="0"/>
              <a:buChar char="•"/>
            </a:pPr>
            <a:r>
              <a:rPr lang="en-US" sz="2400"/>
              <a:t>The call to </a:t>
            </a:r>
            <a:r>
              <a:rPr lang="en-US" sz="2400" b="1"/>
              <a:t>kinit2</a:t>
            </a:r>
            <a:r>
              <a:rPr lang="en-US" sz="2400"/>
              <a:t> enables locking and arranges for more memory to be allocatable.</a:t>
            </a:r>
          </a:p>
          <a:p>
            <a:pPr marL="342900" indent="-342900">
              <a:buFont typeface="Arial" pitchFamily="34" charset="0"/>
              <a:buChar char="•"/>
            </a:pPr>
            <a:r>
              <a:rPr lang="en-IN" sz="2400"/>
              <a:t>kinit1 and kinit2 call </a:t>
            </a:r>
            <a:r>
              <a:rPr lang="en-IN" sz="2400" b="1" err="1"/>
              <a:t>freerange </a:t>
            </a:r>
            <a:r>
              <a:rPr lang="en-IN" sz="2400"/>
              <a:t>to </a:t>
            </a:r>
            <a:r>
              <a:rPr lang="en-IN" sz="2400" b="1"/>
              <a:t>add memory to the free list</a:t>
            </a:r>
            <a:r>
              <a:rPr lang="en-IN" sz="2400"/>
              <a:t> via per-page calls to </a:t>
            </a:r>
            <a:r>
              <a:rPr lang="en-IN" sz="2400" b="1" err="1"/>
              <a:t>kfree</a:t>
            </a:r>
            <a:endParaRPr lang="en-IN" sz="2400" b="1"/>
          </a:p>
          <a:p>
            <a:pPr marL="342900" indent="-342900">
              <a:buFont typeface="Arial" pitchFamily="34" charset="0"/>
              <a:buChar char="•"/>
            </a:pPr>
            <a:r>
              <a:rPr lang="en-IN" sz="2400" err="1"/>
              <a:t>freerange uses</a:t>
            </a:r>
            <a:r>
              <a:rPr lang="en-IN" sz="2400" b="1"/>
              <a:t> PGROUNDUP </a:t>
            </a:r>
            <a:r>
              <a:rPr lang="en-IN" sz="2400"/>
              <a:t>to ensure that it frees only aligned physical addresses</a:t>
            </a:r>
            <a:endParaRPr lang="en-US" sz="2400"/>
          </a:p>
        </p:txBody>
      </p:sp>
      <p:grpSp>
        <p:nvGrpSpPr>
          <p:cNvPr id="5" name="Group 4">
            <a:extLst>
              <a:ext uri="{FF2B5EF4-FFF2-40B4-BE49-F238E27FC236}">
                <a16:creationId xmlns:a16="http://schemas.microsoft.com/office/drawing/2014/main" id="{F1D2D732-CBFC-4704-9FD5-B075B2DD039E}"/>
              </a:ext>
            </a:extLst>
          </p:cNvPr>
          <p:cNvGrpSpPr/>
          <p:nvPr/>
        </p:nvGrpSpPr>
        <p:grpSpPr>
          <a:xfrm>
            <a:off x="0" y="0"/>
            <a:ext cx="12192001" cy="6860735"/>
            <a:chExt cx="12192001" cy="6860735"/>
          </a:xfrm>
        </p:grpSpPr>
        <p:pic>
          <p:nvPicPr>
            <p:cNvPr id="6" name="Picture 2" descr="KL Deemed to be University Logo">
              <a:extLst>
                <a:ext uri="{FF2B5EF4-FFF2-40B4-BE49-F238E27FC236}">
                  <a16:creationId xmlns:a16="http://schemas.microsoft.com/office/drawing/2014/main" id="{B3D3E230-F57A-47D8-90CA-C4EAAD748C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933BA65-E160-4D27-8F99-46AD4D3C5C4F}"/>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735F4AF4-6683-443B-85FA-91FE34555EDB}"/>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B0570B72-D088-436C-A1FD-939450066781}"/>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671BBBA3-A69E-4FDE-982C-6FDF80401484}"/>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4ECF9B7A-B58C-4992-B2D7-29EEFF181EF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9304688A-DEDE-4375-918B-EF98C314BF61}"/>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25BB72D5-9E7D-413B-A068-B75DA8FEA3F5}"/>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2307988925"/>
      </p:ext>
    </p:extLst>
  </p:cSld>
  <p:clrMapOvr>
    <a:masterClrMapping/>
  </p:clrMapOvr>
  <p:transition/>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extBox 2">
            <a:extLst>
              <a:ext uri="{FF2B5EF4-FFF2-40B4-BE49-F238E27FC236}">
                <a16:creationId xmlns:a16="http://schemas.microsoft.com/office/drawing/2014/main" id="{440BFBBD-0DC2-4E88-87FD-396562FAE3A0}"/>
              </a:ext>
            </a:extLst>
          </p:cNvPr>
          <p:cNvSpPr txBox="1"/>
          <p:nvPr/>
        </p:nvSpPr>
        <p:spPr>
          <a:xfrm>
            <a:off x="418580" y="5060796"/>
            <a:ext cx="2513306" cy="1077218"/>
          </a:xfrm>
          <a:prstGeom prst="rect">
            <a:avLst/>
          </a:prstGeom>
          <a:noFill/>
        </p:spPr>
        <p:txBody>
          <a:bodyPr wrap="square">
            <a:spAutoFit/>
          </a:bodyPr>
          <a:lstStyle>
            <a:defPPr>
              <a:defRPr lang="en-US"/>
            </a:defPPr>
          </a:lstStyle>
          <a:p>
            <a:pPr algn="l"/>
            <a:r>
              <a:rPr lang="en-US" sz="3200" b="1" i="0">
                <a:solidFill>
                  <a:srgbClr val="333333"/>
                </a:solidFill>
                <a:effectLst/>
                <a:latin typeface="+mj-lt"/>
              </a:rPr>
              <a:t>Creating an Address Space</a:t>
            </a:r>
          </a:p>
        </p:txBody>
      </p:sp>
      <p:pic>
        <p:nvPicPr>
          <p:cNvPr id="5122" name="Picture 2">
            <a:extLst>
              <a:ext uri="{FF2B5EF4-FFF2-40B4-BE49-F238E27FC236}">
                <a16:creationId xmlns:a16="http://schemas.microsoft.com/office/drawing/2014/main" id="{76D2DD2F-13C7-473F-B3AE-B2B0D0FD052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23037" y="3654878"/>
            <a:ext cx="8768963" cy="3232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61A0AFC-55C4-4A03-881D-7993EC30E058}"/>
              </a:ext>
            </a:extLst>
          </p:cNvPr>
          <p:cNvSpPr txBox="1"/>
          <p:nvPr/>
        </p:nvSpPr>
        <p:spPr>
          <a:xfrm>
            <a:off x="283028" y="200375"/>
            <a:ext cx="11022396" cy="2800767"/>
          </a:xfrm>
          <a:prstGeom prst="rect">
            <a:avLst/>
          </a:prstGeom>
          <a:noFill/>
        </p:spPr>
        <p:txBody>
          <a:bodyPr wrap="square">
            <a:spAutoFit/>
          </a:bodyPr>
          <a:lstStyle>
            <a:defPPr>
              <a:defRPr lang="en-US"/>
            </a:defPPr>
          </a:lstStyle>
          <a:p>
            <a:pPr marL="342900" indent="-342900">
              <a:buFont typeface="Arial" pitchFamily="34" charset="0"/>
              <a:buChar char="•"/>
            </a:pPr>
            <a:r>
              <a:rPr lang="en-IN" sz="2200" b="0" i="0">
                <a:solidFill>
                  <a:srgbClr val="333333"/>
                </a:solidFill>
                <a:effectLst/>
              </a:rPr>
              <a:t>Main calls </a:t>
            </a:r>
            <a:r>
              <a:rPr lang="en-IN" sz="2200" b="1" i="0" err="1">
                <a:solidFill>
                  <a:srgbClr val="333333"/>
                </a:solidFill>
                <a:effectLst/>
              </a:rPr>
              <a:t>kvmalloc </a:t>
            </a:r>
            <a:r>
              <a:rPr lang="en-IN" sz="2200" b="0" i="0">
                <a:solidFill>
                  <a:srgbClr val="333333"/>
                </a:solidFill>
                <a:effectLst/>
              </a:rPr>
              <a:t>to create and switch to a page table with the mappings above KERNBASE required for the kernel to run.</a:t>
            </a:r>
          </a:p>
          <a:p>
            <a:pPr marL="342900" indent="-342900">
              <a:buFont typeface="Arial" pitchFamily="34" charset="0"/>
              <a:buChar char="•"/>
            </a:pPr>
            <a:r>
              <a:rPr lang="en-IN" sz="2200" b="1" err="1"/>
              <a:t>setupkvm</a:t>
            </a:r>
            <a:r>
              <a:rPr lang="en-IN" sz="2200"/>
              <a:t> ﬁrst allocates a page of memory to hold the page directory. </a:t>
            </a:r>
          </a:p>
          <a:p>
            <a:pPr marL="342900" indent="-342900">
              <a:buFont typeface="Arial" pitchFamily="34" charset="0"/>
              <a:buChar char="•"/>
            </a:pPr>
            <a:r>
              <a:rPr lang="en-IN" sz="2200" b="1" err="1"/>
              <a:t>mappages </a:t>
            </a:r>
            <a:r>
              <a:rPr lang="en-IN" sz="2200"/>
              <a:t>installs mappings into a page table for a range of virtual addresses to a corresponding range of physical addresses</a:t>
            </a:r>
          </a:p>
          <a:p>
            <a:pPr marL="342900" indent="-342900">
              <a:buFont typeface="Arial" pitchFamily="34" charset="0"/>
              <a:buChar char="•"/>
            </a:pPr>
            <a:r>
              <a:rPr lang="en-IN" sz="2200" b="1" err="1"/>
              <a:t>kalloc </a:t>
            </a:r>
            <a:r>
              <a:rPr lang="en-IN" sz="2200"/>
              <a:t>removes and returns the ﬁrst element in the free list.</a:t>
            </a:r>
          </a:p>
          <a:p>
            <a:pPr marL="342900" indent="-342900">
              <a:buFont typeface="Arial" pitchFamily="34" charset="0"/>
              <a:buChar char="•"/>
            </a:pPr>
            <a:r>
              <a:rPr lang="en-IN" sz="2200"/>
              <a:t>For each virtual address to be mapped, mappages calls </a:t>
            </a:r>
            <a:r>
              <a:rPr lang="en-IN" sz="2200" b="1" err="1"/>
              <a:t>walkpgdir</a:t>
            </a:r>
            <a:r>
              <a:rPr lang="en-IN" sz="2200"/>
              <a:t> to ﬁnd the address of the PTE for that address. </a:t>
            </a:r>
            <a:endParaRPr lang="en-US" sz="2200"/>
          </a:p>
        </p:txBody>
      </p:sp>
      <p:sp>
        <p:nvSpPr>
          <p:cNvPr id="8" name="TextBox 7">
            <a:extLst>
              <a:ext uri="{FF2B5EF4-FFF2-40B4-BE49-F238E27FC236}">
                <a16:creationId xmlns:a16="http://schemas.microsoft.com/office/drawing/2014/main" id="{E6F6B324-CE2C-4BFD-8A1C-C3BF035268DE}"/>
              </a:ext>
            </a:extLst>
          </p:cNvPr>
          <p:cNvSpPr txBox="1"/>
          <p:nvPr/>
        </p:nvSpPr>
        <p:spPr>
          <a:xfrm>
            <a:off x="418580" y="3380009"/>
            <a:ext cx="3140009" cy="1323439"/>
          </a:xfrm>
          <a:prstGeom prst="rect">
            <a:avLst/>
          </a:prstGeom>
          <a:noFill/>
        </p:spPr>
        <p:txBody>
          <a:bodyPr wrap="square">
            <a:spAutoFit/>
          </a:bodyPr>
          <a:lstStyle>
            <a:defPPr>
              <a:defRPr lang="en-US"/>
            </a:defPPr>
          </a:lstStyle>
          <a:p>
            <a:pPr/>
            <a:r>
              <a:rPr lang="en-US" sz="2000" b="1" err="1"/>
              <a:t>Switchkvm </a:t>
            </a:r>
            <a:r>
              <a:rPr lang="en-US" sz="2000"/>
              <a:t>- Switch h/w page table register to the kernel−only page table, when no process is running. </a:t>
            </a:r>
          </a:p>
        </p:txBody>
      </p:sp>
      <p:grpSp>
        <p:nvGrpSpPr>
          <p:cNvPr id="7" name="Group 6">
            <a:extLst>
              <a:ext uri="{FF2B5EF4-FFF2-40B4-BE49-F238E27FC236}">
                <a16:creationId xmlns:a16="http://schemas.microsoft.com/office/drawing/2014/main" id="{4D8099D8-9219-4161-9B86-A0AA87F825C6}"/>
              </a:ext>
            </a:extLst>
          </p:cNvPr>
          <p:cNvGrpSpPr/>
          <p:nvPr/>
        </p:nvGrpSpPr>
        <p:grpSpPr>
          <a:xfrm>
            <a:off x="0" y="0"/>
            <a:ext cx="12192001" cy="6860735"/>
            <a:chExt cx="12192001" cy="6860735"/>
          </a:xfrm>
        </p:grpSpPr>
        <p:pic>
          <p:nvPicPr>
            <p:cNvPr id="9" name="Picture 2" descr="KL Deemed to be University Logo">
              <a:extLst>
                <a:ext uri="{FF2B5EF4-FFF2-40B4-BE49-F238E27FC236}">
                  <a16:creationId xmlns:a16="http://schemas.microsoft.com/office/drawing/2014/main" id="{273FB4C5-86C1-490E-9DD4-52526C878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DCF9E80-ED9B-48BF-9DD3-C7ACD51AB6D9}"/>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A89CA731-7B7D-4220-8DB5-ED79AE5BF5D7}"/>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57032162-BFE7-4ACD-B3D7-D6A3BBFC5481}"/>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ED6FC0F0-4E20-4B14-9492-2795F2921438}"/>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A54690DE-0E97-4534-B123-F1B8757E98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5E653945-3F42-408F-9BAE-267C168A7939}"/>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6" name="Rectangle 15">
              <a:extLst>
                <a:ext uri="{FF2B5EF4-FFF2-40B4-BE49-F238E27FC236}">
                  <a16:creationId xmlns:a16="http://schemas.microsoft.com/office/drawing/2014/main" id="{2F354F9F-7BC1-444A-93D9-7358851535D3}"/>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986784672"/>
      </p:ext>
    </p:extLst>
  </p:cSld>
  <p:clrMapOvr>
    <a:masterClrMapping/>
  </p:clrMapOvr>
  <p:transition/>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extBox 2">
            <a:extLst>
              <a:ext uri="{FF2B5EF4-FFF2-40B4-BE49-F238E27FC236}">
                <a16:creationId xmlns:a16="http://schemas.microsoft.com/office/drawing/2014/main" id="{440BFBBD-0DC2-4E88-87FD-396562FAE3A0}"/>
              </a:ext>
            </a:extLst>
          </p:cNvPr>
          <p:cNvSpPr txBox="1"/>
          <p:nvPr/>
        </p:nvSpPr>
        <p:spPr>
          <a:xfrm>
            <a:off x="418580" y="5060796"/>
            <a:ext cx="2513306" cy="1077218"/>
          </a:xfrm>
          <a:prstGeom prst="rect">
            <a:avLst/>
          </a:prstGeom>
          <a:noFill/>
        </p:spPr>
        <p:txBody>
          <a:bodyPr wrap="square">
            <a:spAutoFit/>
          </a:bodyPr>
          <a:lstStyle>
            <a:defPPr>
              <a:defRPr lang="en-US"/>
            </a:defPPr>
          </a:lstStyle>
          <a:p>
            <a:pPr algn="l"/>
            <a:r>
              <a:rPr lang="en-US" sz="3200" b="1" i="0">
                <a:solidFill>
                  <a:srgbClr val="333333"/>
                </a:solidFill>
                <a:effectLst/>
                <a:latin typeface="+mj-lt"/>
              </a:rPr>
              <a:t>Creating an Address Space</a:t>
            </a:r>
          </a:p>
        </p:txBody>
      </p:sp>
      <p:pic>
        <p:nvPicPr>
          <p:cNvPr id="5122" name="Picture 2">
            <a:extLst>
              <a:ext uri="{FF2B5EF4-FFF2-40B4-BE49-F238E27FC236}">
                <a16:creationId xmlns:a16="http://schemas.microsoft.com/office/drawing/2014/main" id="{76D2DD2F-13C7-473F-B3AE-B2B0D0FD052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23037" y="3625850"/>
            <a:ext cx="8768963" cy="32321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61A0AFC-55C4-4A03-881D-7993EC30E058}"/>
              </a:ext>
            </a:extLst>
          </p:cNvPr>
          <p:cNvSpPr txBox="1"/>
          <p:nvPr/>
        </p:nvSpPr>
        <p:spPr>
          <a:xfrm>
            <a:off x="283028" y="566097"/>
            <a:ext cx="10934262" cy="2831544"/>
          </a:xfrm>
          <a:prstGeom prst="rect">
            <a:avLst/>
          </a:prstGeom>
          <a:noFill/>
        </p:spPr>
        <p:txBody>
          <a:bodyPr wrap="square">
            <a:spAutoFit/>
          </a:bodyPr>
          <a:lstStyle>
            <a:defPPr>
              <a:defRPr lang="en-US"/>
            </a:defPPr>
          </a:lstStyle>
          <a:p>
            <a:pPr marL="342900" indent="-342900">
              <a:spcBef>
                <a:spcPts val="600"/>
              </a:spcBef>
              <a:buFont typeface="Arial" pitchFamily="34" charset="0"/>
              <a:buChar char="•"/>
            </a:pPr>
            <a:r>
              <a:rPr lang="en-IN" sz="2400" b="1" i="0" err="1">
                <a:solidFill>
                  <a:srgbClr val="333333"/>
                </a:solidFill>
                <a:effectLst/>
              </a:rPr>
              <a:t>walkpgdir </a:t>
            </a:r>
            <a:r>
              <a:rPr lang="en-IN" sz="2400" b="0" i="0">
                <a:solidFill>
                  <a:srgbClr val="333333"/>
                </a:solidFill>
                <a:effectLst/>
              </a:rPr>
              <a:t>uses the upper 10 bits of the virtual address to ﬁnd the page directory entry. </a:t>
            </a:r>
          </a:p>
          <a:p>
            <a:pPr marL="342900" indent="-342900">
              <a:spcBef>
                <a:spcPts val="600"/>
              </a:spcBef>
              <a:buFont typeface="Arial" pitchFamily="34" charset="0"/>
              <a:buChar char="•"/>
            </a:pPr>
            <a:r>
              <a:rPr lang="en-IN" sz="2400" b="0" i="0">
                <a:solidFill>
                  <a:srgbClr val="333333"/>
                </a:solidFill>
                <a:effectLst/>
              </a:rPr>
              <a:t>If the page directory entry isn’t present, then the required page table page hasn’t yet been allocated; if the alloc argument is set, walkpgdir allocates it and puts its physical address in the page directory. </a:t>
            </a:r>
          </a:p>
          <a:p>
            <a:pPr marL="342900" indent="-342900">
              <a:spcBef>
                <a:spcPts val="600"/>
              </a:spcBef>
              <a:buFont typeface="Arial" pitchFamily="34" charset="0"/>
              <a:buChar char="•"/>
            </a:pPr>
            <a:r>
              <a:rPr lang="en-IN" sz="2400" b="0" i="0">
                <a:solidFill>
                  <a:srgbClr val="333333"/>
                </a:solidFill>
                <a:effectLst/>
              </a:rPr>
              <a:t>Finally it uses the next 10 bits of the virtual address to ﬁnd the address of the PTE in the page table page.</a:t>
            </a:r>
          </a:p>
        </p:txBody>
      </p:sp>
      <p:grpSp>
        <p:nvGrpSpPr>
          <p:cNvPr id="5" name="Group 4">
            <a:extLst>
              <a:ext uri="{FF2B5EF4-FFF2-40B4-BE49-F238E27FC236}">
                <a16:creationId xmlns:a16="http://schemas.microsoft.com/office/drawing/2014/main" id="{757258D7-0AFC-48B5-AAFF-F74A0AABF008}"/>
              </a:ext>
            </a:extLst>
          </p:cNvPr>
          <p:cNvGrpSpPr/>
          <p:nvPr/>
        </p:nvGrpSpPr>
        <p:grpSpPr>
          <a:xfrm>
            <a:off x="0" y="0"/>
            <a:ext cx="12192001" cy="6860735"/>
            <a:chExt cx="12192001" cy="6860735"/>
          </a:xfrm>
        </p:grpSpPr>
        <p:pic>
          <p:nvPicPr>
            <p:cNvPr id="7" name="Picture 2" descr="KL Deemed to be University Logo">
              <a:extLst>
                <a:ext uri="{FF2B5EF4-FFF2-40B4-BE49-F238E27FC236}">
                  <a16:creationId xmlns:a16="http://schemas.microsoft.com/office/drawing/2014/main" id="{044F58D6-9BD4-4C95-911A-25F740023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C7E5016-D81A-432A-AD04-77BA47327805}"/>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2B1B6F04-B072-4056-B812-51EFAD80D44A}"/>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7C705CBA-7C9C-4B5C-9E0F-0B30FD21049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28FD7231-1347-45BF-BC57-7ABBC43B476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1C39532B-774D-437F-9ABC-320DFC81A705}"/>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9D561C5B-D4CC-437E-A153-9B9C41CB2504}"/>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41D45D28-CD17-4DDC-9EBF-000D01AC4525}"/>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3763782942"/>
      </p:ext>
    </p:extLst>
  </p:cSld>
  <p:clrMapOvr>
    <a:masterClrMapping/>
  </p:clrMapOvr>
  <p:transition/>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a:extLst>
              <a:ext uri="{FF2B5EF4-FFF2-40B4-BE49-F238E27FC236}">
                <a16:creationId xmlns:a16="http://schemas.microsoft.com/office/drawing/2014/main" id="{5F143494-C438-4F85-8563-F756FD09FA89}"/>
              </a:ext>
            </a:extLst>
          </p:cNvPr>
          <p:cNvSpPr>
            <a:spLocks noGrp="1"/>
          </p:cNvSpPr>
          <p:nvPr>
            <p:ph type="title"/>
          </p:nvPr>
        </p:nvSpPr>
        <p:spPr>
          <a:xfrm>
            <a:off x="372455" y="208308"/>
            <a:ext cx="10440600" cy="1325563"/>
          </a:xfrm>
        </p:spPr>
        <p:txBody>
          <a:bodyPr/>
          <a:lstStyle>
            <a:defPPr/>
          </a:lstStyle>
          <a:p>
            <a:pPr algn="l"/>
            <a:r>
              <a:rPr lang="en-US" b="1" i="0">
                <a:solidFill>
                  <a:srgbClr val="000000"/>
                </a:solidFill>
                <a:effectLst>
                  <a:outerShdw blurRad="38100" dist="38100" dir="2700000" algn="tl">
                    <a:srgbClr val="000000">
                      <a:alpha val="43137"/>
                    </a:srgbClr>
                  </a:outerShdw>
                </a:effectLst>
              </a:rPr>
              <a:t>Paging</a:t>
            </a:r>
          </a:p>
        </p:txBody>
      </p:sp>
      <p:sp>
        <p:nvSpPr>
          <p:cNvPr id="7" name="Content Placeholder 6">
            <a:extLst>
              <a:ext uri="{FF2B5EF4-FFF2-40B4-BE49-F238E27FC236}">
                <a16:creationId xmlns:a16="http://schemas.microsoft.com/office/drawing/2014/main" id="{54876740-FC2E-4276-84DC-712E8A10AC74}"/>
              </a:ext>
            </a:extLst>
          </p:cNvPr>
          <p:cNvSpPr>
            <a:spLocks noGrp="1"/>
          </p:cNvSpPr>
          <p:nvPr>
            <p:ph idx="1"/>
          </p:nvPr>
        </p:nvSpPr>
        <p:spPr>
          <a:xfrm>
            <a:off x="277271" y="1329973"/>
            <a:ext cx="6278003" cy="3698656"/>
          </a:xfrm>
          <a:noFill/>
          <a:ln>
            <a:noFill/>
          </a:ln>
        </p:spPr>
        <p:style>
          <a:lnRef idx="0">
            <a:scrgbClr r="0" g="0" b="0"/>
          </a:lnRef>
          <a:fillRef idx="0">
            <a:scrgbClr r="0" g="0" b="0"/>
          </a:fillRef>
          <a:effectRef idx="0">
            <a:scrgbClr r="0" g="0" b="0"/>
          </a:effectRef>
          <a:fontRef idx="minor">
            <a:schemeClr val="dk1"/>
          </a:fontRef>
        </p:style>
        <p:txBody>
          <a:bodyPr>
            <a:normAutofit/>
          </a:bodyPr>
          <a:lstStyle>
            <a:lvl1pPr marL="228600" marR="0" indent="-228600" algn="l" defTabSz="914400" rtl="0" eaLnBrk="1" fontAlgn="auto" latinLnBrk="0" hangingPunct="1">
              <a:lnSpc>
                <a:spcPct val="90000"/>
              </a:lnSpc>
              <a:spcBef>
                <a:spcPts val="1000"/>
              </a:spcBef>
              <a:spcAft>
                <a:spcPct val="0"/>
              </a:spcAft>
              <a:buClrTx/>
              <a:buSzTx/>
              <a:buFont typeface="Arial" pitchFamily="34" charset="0"/>
              <a:buChar char="•"/>
              <a:defRPr kumimoji="0" sz="2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685800" marR="0" indent="-228600" algn="l" defTabSz="914400" rtl="0" eaLnBrk="1" fontAlgn="auto" latinLnBrk="0" hangingPunct="1">
              <a:lnSpc>
                <a:spcPct val="90000"/>
              </a:lnSpc>
              <a:spcBef>
                <a:spcPts val="500"/>
              </a:spcBef>
              <a:spcAft>
                <a:spcPct val="0"/>
              </a:spcAft>
              <a:buClrTx/>
              <a:buSzTx/>
              <a:buFont typeface="Arial" pitchFamily="34" charset="0"/>
              <a:buChar char="•"/>
              <a:defRPr kumimoji="0" sz="24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1143000" marR="0" indent="-228600" algn="l" defTabSz="914400" rtl="0" eaLnBrk="1" fontAlgn="auto" latinLnBrk="0" hangingPunct="1">
              <a:lnSpc>
                <a:spcPct val="90000"/>
              </a:lnSpc>
              <a:spcBef>
                <a:spcPts val="500"/>
              </a:spcBef>
              <a:spcAft>
                <a:spcPct val="0"/>
              </a:spcAft>
              <a:buClrTx/>
              <a:buSzTx/>
              <a:buFont typeface="Arial" pitchFamily="34" charset="0"/>
              <a:buChar char="•"/>
              <a:defRPr kumimoji="0" sz="20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600200" marR="0" indent="-228600" algn="l" defTabSz="914400" rtl="0" eaLnBrk="1" fontAlgn="auto" latinLnBrk="0" hangingPunct="1">
              <a:lnSpc>
                <a:spcPct val="90000"/>
              </a:lnSpc>
              <a:spcBef>
                <a:spcPts val="500"/>
              </a:spcBef>
              <a:spcAft>
                <a:spcPct val="0"/>
              </a:spcAft>
              <a:buClrTx/>
              <a:buSzTx/>
              <a:buFont typeface="Arial" pitchFamily="34" charset="0"/>
              <a:buChar char="•"/>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2057400" marR="0" indent="-228600" algn="l" defTabSz="914400" rtl="0" eaLnBrk="1" fontAlgn="auto" latinLnBrk="0" hangingPunct="1">
              <a:lnSpc>
                <a:spcPct val="90000"/>
              </a:lnSpc>
              <a:spcBef>
                <a:spcPts val="500"/>
              </a:spcBef>
              <a:spcAft>
                <a:spcPct val="0"/>
              </a:spcAft>
              <a:buClrTx/>
              <a:buSzTx/>
              <a:buFont typeface="Arial" pitchFamily="34" charset="0"/>
              <a:buChar char="•"/>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514600" marR="0" indent="-228600" algn="l" defTabSz="914400" rtl="0" eaLnBrk="1" fontAlgn="auto" latinLnBrk="0" hangingPunct="1">
              <a:lnSpc>
                <a:spcPct val="90000"/>
              </a:lnSpc>
              <a:spcBef>
                <a:spcPts val="500"/>
              </a:spcBef>
              <a:spcAft>
                <a:spcPct val="0"/>
              </a:spcAft>
              <a:buClrTx/>
              <a:buSzTx/>
              <a:buFont typeface="Arial" pitchFamily="34" charset="0"/>
              <a:buChar char="•"/>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971800" marR="0" indent="-228600" algn="l" defTabSz="914400" rtl="0" eaLnBrk="1" fontAlgn="auto" latinLnBrk="0" hangingPunct="1">
              <a:lnSpc>
                <a:spcPct val="90000"/>
              </a:lnSpc>
              <a:spcBef>
                <a:spcPts val="500"/>
              </a:spcBef>
              <a:spcAft>
                <a:spcPct val="0"/>
              </a:spcAft>
              <a:buClrTx/>
              <a:buSzTx/>
              <a:buFont typeface="Arial" pitchFamily="34" charset="0"/>
              <a:buChar char="•"/>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429000" marR="0" indent="-228600" algn="l" defTabSz="914400" rtl="0" eaLnBrk="1" fontAlgn="auto" latinLnBrk="0" hangingPunct="1">
              <a:lnSpc>
                <a:spcPct val="90000"/>
              </a:lnSpc>
              <a:spcBef>
                <a:spcPts val="500"/>
              </a:spcBef>
              <a:spcAft>
                <a:spcPct val="0"/>
              </a:spcAft>
              <a:buClrTx/>
              <a:buSzTx/>
              <a:buFont typeface="Arial" pitchFamily="34" charset="0"/>
              <a:buChar char="•"/>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886200" marR="0" indent="-228600" algn="l" defTabSz="914400" rtl="0" eaLnBrk="1" fontAlgn="auto" latinLnBrk="0" hangingPunct="1">
              <a:lnSpc>
                <a:spcPct val="90000"/>
              </a:lnSpc>
              <a:spcBef>
                <a:spcPts val="500"/>
              </a:spcBef>
              <a:spcAft>
                <a:spcPct val="0"/>
              </a:spcAft>
              <a:buClrTx/>
              <a:buSzTx/>
              <a:buFont typeface="Arial" pitchFamily="34" charset="0"/>
              <a:buChar char="•"/>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nSpc>
                <a:spcPct val="100000"/>
              </a:lnSpc>
            </a:pPr>
            <a:r>
              <a:rPr lang="en-IN" sz="2400">
                <a:solidFill>
                  <a:srgbClr val="000000"/>
                </a:solidFill>
              </a:rPr>
              <a:t>The Idea behind paging is to divide the process in pages so that, we can store them in the memory at different non contiguous location </a:t>
            </a:r>
          </a:p>
          <a:p>
            <a:pPr>
              <a:lnSpc>
                <a:spcPct val="100000"/>
              </a:lnSpc>
            </a:pPr>
            <a:r>
              <a:rPr lang="en-IN" sz="2400"/>
              <a:t>The logical address space of every process is divided into fixed-size (e.g., 4KB) chunks called </a:t>
            </a:r>
            <a:r>
              <a:rPr lang="en-IN" sz="2400" b="1"/>
              <a:t>pages.</a:t>
            </a:r>
          </a:p>
          <a:p>
            <a:r>
              <a:rPr lang="en-IN" sz="2400"/>
              <a:t>The physical memory is divided into fixed size chunks called </a:t>
            </a:r>
            <a:r>
              <a:rPr lang="en-IN" sz="2400" b="1"/>
              <a:t>frames</a:t>
            </a:r>
            <a:r>
              <a:rPr lang="en-IN" sz="2400"/>
              <a:t>, which are typically the same size as pages.</a:t>
            </a:r>
          </a:p>
          <a:p>
            <a:pPr>
              <a:lnSpc>
                <a:spcPct val="100000"/>
              </a:lnSpc>
            </a:pPr>
            <a:endParaRPr lang="en-IN" sz="2400">
              <a:solidFill>
                <a:schemeClr val="tx1"/>
              </a:solidFill>
            </a:endParaRPr>
          </a:p>
        </p:txBody>
      </p:sp>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pic>
        <p:nvPicPr>
          <p:cNvPr id="10" name="Picture 9">
            <a:extLst>
              <a:ext uri="{FF2B5EF4-FFF2-40B4-BE49-F238E27FC236}">
                <a16:creationId xmlns:a16="http://schemas.microsoft.com/office/drawing/2014/main" id="{63953183-94B4-4EBF-9B72-E23B622FD13A}"/>
              </a:ext>
            </a:extLst>
          </p:cNvPr>
          <p:cNvPicPr>
            <a:picLocks noChangeAspect="1"/>
          </p:cNvPicPr>
          <p:nvPr/>
        </p:nvPicPr>
        <p:blipFill>
          <a:blip r:embed="rId3"/>
          <a:srcRect l="16384" t="19072" r="18454" b="17616"/>
          <a:stretch>
            <a:fillRect/>
          </a:stretch>
        </p:blipFill>
        <p:spPr>
          <a:xfrm>
            <a:off x="6527746" y="1399290"/>
            <a:ext cx="5664254" cy="3094245"/>
          </a:xfrm>
          <a:prstGeom prst="rect">
            <a:avLst/>
          </a:prstGeom>
        </p:spPr>
      </p:pic>
      <p:sp>
        <p:nvSpPr>
          <p:cNvPr id="18" name="Content Placeholder 6">
            <a:extLst>
              <a:ext uri="{FF2B5EF4-FFF2-40B4-BE49-F238E27FC236}">
                <a16:creationId xmlns:a16="http://schemas.microsoft.com/office/drawing/2014/main" id="{BD2FDDAA-5A97-46FC-9783-61ADCF843288}"/>
              </a:ext>
            </a:extLst>
          </p:cNvPr>
          <p:cNvSpPr txBox="1"/>
          <p:nvPr/>
        </p:nvSpPr>
        <p:spPr>
          <a:xfrm>
            <a:off x="277271" y="4975076"/>
            <a:ext cx="11637457" cy="1105902"/>
          </a:xfrm>
          <a:prstGeom prst="rect">
            <a:avLst/>
          </a:prstGeom>
        </p:spPr>
        <p:style>
          <a:lnRef idx="0">
            <a:scrgbClr r="0" g="0" b="0"/>
          </a:lnRef>
          <a:fillRef idx="0">
            <a:scrgbClr r="0" g="0" b="0"/>
          </a:fillRef>
          <a:effectRef idx="0">
            <a:scrgbClr r="0" g="0" b="0"/>
          </a:effectRef>
          <a:fontRef idx="minor">
            <a:schemeClr val="dk1"/>
          </a:fontRef>
        </p:style>
        <p:txBody>
          <a:bodyPr vert="horz" lIns="91440" tIns="45720" rIns="91440" bIns="45720" rtlCol="0">
            <a:noAutofit/>
          </a:bodyPr>
          <a:lstStyle>
            <a:defPPr>
              <a:defRPr lang="en-US"/>
            </a:defPPr>
            <a:lvl1pPr marL="228600" marR="0" indent="-228600" algn="l" defTabSz="914400" rtl="0" eaLnBrk="1" fontAlgn="auto" latinLnBrk="0" hangingPunct="1">
              <a:lnSpc>
                <a:spcPct val="90000"/>
              </a:lnSpc>
              <a:spcBef>
                <a:spcPts val="1000"/>
              </a:spcBef>
              <a:spcAft>
                <a:spcPct val="0"/>
              </a:spcAft>
              <a:buClrTx/>
              <a:buSzTx/>
              <a:buFont typeface="Arial" pitchFamily="34" charset="0"/>
              <a:buChar char="•"/>
              <a:defRPr kumimoji="0" sz="2800" b="0" i="0" u="none" strike="noStrike" kern="1200" cap="none" spc="0" normalizeH="0" baseline="0" noProof="0">
                <a:solidFill>
                  <a:schemeClr val="dk1"/>
                </a:solidFill>
                <a:uLnTx/>
                <a:uFillTx/>
                <a:latin typeface="+mn-lt"/>
                <a:ea typeface="+mn-ea"/>
                <a:cs typeface="+mn-cs"/>
                <a:sym typeface="Wingdings"/>
              </a:defRPr>
            </a:lvl1pPr>
            <a:lvl2pPr marL="685800" marR="0" indent="-228600" algn="l" defTabSz="914400" rtl="0" eaLnBrk="1" fontAlgn="auto" latinLnBrk="0" hangingPunct="1">
              <a:lnSpc>
                <a:spcPct val="90000"/>
              </a:lnSpc>
              <a:spcBef>
                <a:spcPts val="500"/>
              </a:spcBef>
              <a:spcAft>
                <a:spcPct val="0"/>
              </a:spcAft>
              <a:buClrTx/>
              <a:buSzTx/>
              <a:buFont typeface="Arial" pitchFamily="34" charset="0"/>
              <a:buChar char="•"/>
              <a:defRPr kumimoji="0" sz="2400" b="0" i="0" u="none" strike="noStrike" kern="1200" cap="none" spc="0" normalizeH="0" baseline="0" noProof="0">
                <a:solidFill>
                  <a:schemeClr val="dk1"/>
                </a:solidFill>
                <a:uLnTx/>
                <a:uFillTx/>
                <a:latin typeface="+mn-lt"/>
                <a:ea typeface="+mn-ea"/>
                <a:cs typeface="+mn-cs"/>
                <a:sym typeface="Wingdings"/>
              </a:defRPr>
            </a:lvl2pPr>
            <a:lvl3pPr marL="1143000" marR="0" indent="-228600" algn="l" defTabSz="914400" rtl="0" eaLnBrk="1" fontAlgn="auto" latinLnBrk="0" hangingPunct="1">
              <a:lnSpc>
                <a:spcPct val="90000"/>
              </a:lnSpc>
              <a:spcBef>
                <a:spcPts val="500"/>
              </a:spcBef>
              <a:spcAft>
                <a:spcPct val="0"/>
              </a:spcAft>
              <a:buClrTx/>
              <a:buSzTx/>
              <a:buFont typeface="Arial" pitchFamily="34" charset="0"/>
              <a:buChar char="•"/>
              <a:defRPr kumimoji="0" sz="2000" b="0" i="0" u="none" strike="noStrike" kern="1200" cap="none" spc="0" normalizeH="0" baseline="0" noProof="0">
                <a:solidFill>
                  <a:schemeClr val="dk1"/>
                </a:solidFill>
                <a:uLnTx/>
                <a:uFillTx/>
                <a:latin typeface="+mn-lt"/>
                <a:ea typeface="+mn-ea"/>
                <a:cs typeface="+mn-cs"/>
                <a:sym typeface="Wingdings"/>
              </a:defRPr>
            </a:lvl3pPr>
            <a:lvl4pPr marL="1600200" marR="0" indent="-228600" algn="l" defTabSz="914400" rtl="0" eaLnBrk="1" fontAlgn="auto" latinLnBrk="0" hangingPunct="1">
              <a:lnSpc>
                <a:spcPct val="90000"/>
              </a:lnSpc>
              <a:spcBef>
                <a:spcPts val="500"/>
              </a:spcBef>
              <a:spcAft>
                <a:spcPct val="0"/>
              </a:spcAft>
              <a:buClrTx/>
              <a:buSzTx/>
              <a:buFont typeface="Arial" pitchFamily="34" charset="0"/>
              <a:buChar char="•"/>
              <a:defRPr kumimoji="0" sz="1800" b="0" i="0" u="none" strike="noStrike" kern="1200" cap="none" spc="0" normalizeH="0" baseline="0" noProof="0">
                <a:solidFill>
                  <a:schemeClr val="dk1"/>
                </a:solidFill>
                <a:uLnTx/>
                <a:uFillTx/>
                <a:latin typeface="+mn-lt"/>
                <a:ea typeface="+mn-ea"/>
                <a:cs typeface="+mn-cs"/>
                <a:sym typeface="Wingdings"/>
              </a:defRPr>
            </a:lvl4pPr>
            <a:lvl5pPr marL="2057400" marR="0" indent="-228600" algn="l" defTabSz="914400" rtl="0" eaLnBrk="1" fontAlgn="auto" latinLnBrk="0" hangingPunct="1">
              <a:lnSpc>
                <a:spcPct val="90000"/>
              </a:lnSpc>
              <a:spcBef>
                <a:spcPts val="500"/>
              </a:spcBef>
              <a:spcAft>
                <a:spcPct val="0"/>
              </a:spcAft>
              <a:buClrTx/>
              <a:buSzTx/>
              <a:buFont typeface="Arial" pitchFamily="34" charset="0"/>
              <a:buChar char="•"/>
              <a:defRPr kumimoji="0" sz="1800" b="0" i="0" u="none" strike="noStrike" kern="1200" cap="none" spc="0" normalizeH="0" baseline="0" noProof="0">
                <a:solidFill>
                  <a:schemeClr val="dk1"/>
                </a:solidFill>
                <a:uLnTx/>
                <a:uFillTx/>
                <a:latin typeface="+mn-lt"/>
                <a:ea typeface="+mn-ea"/>
                <a:cs typeface="+mn-cs"/>
                <a:sym typeface="Wingdings"/>
              </a:defRPr>
            </a:lvl5pPr>
            <a:lvl6pPr marL="2514600" marR="0" indent="-228600" algn="l" defTabSz="914400" rtl="0" eaLnBrk="1" fontAlgn="auto" latinLnBrk="0" hangingPunct="1">
              <a:lnSpc>
                <a:spcPct val="90000"/>
              </a:lnSpc>
              <a:spcBef>
                <a:spcPts val="500"/>
              </a:spcBef>
              <a:spcAft>
                <a:spcPct val="0"/>
              </a:spcAft>
              <a:buClrTx/>
              <a:buSzTx/>
              <a:buFont typeface="Arial" pitchFamily="34" charset="0"/>
              <a:buChar char="•"/>
              <a:defRPr kumimoji="0" sz="1800" b="0" i="0" u="none" strike="noStrike" kern="1200" cap="none" spc="0" normalizeH="0" baseline="0" noProof="0">
                <a:solidFill>
                  <a:schemeClr val="dk1"/>
                </a:solidFill>
                <a:uLnTx/>
                <a:uFillTx/>
                <a:latin typeface="+mn-lt"/>
                <a:ea typeface="+mn-ea"/>
                <a:cs typeface="+mn-cs"/>
                <a:sym typeface="Wingdings"/>
              </a:defRPr>
            </a:lvl6pPr>
            <a:lvl7pPr marL="2971800" marR="0" indent="-228600" algn="l" defTabSz="914400" rtl="0" eaLnBrk="1" fontAlgn="auto" latinLnBrk="0" hangingPunct="1">
              <a:lnSpc>
                <a:spcPct val="90000"/>
              </a:lnSpc>
              <a:spcBef>
                <a:spcPts val="500"/>
              </a:spcBef>
              <a:spcAft>
                <a:spcPct val="0"/>
              </a:spcAft>
              <a:buClrTx/>
              <a:buSzTx/>
              <a:buFont typeface="Arial" pitchFamily="34" charset="0"/>
              <a:buChar char="•"/>
              <a:defRPr kumimoji="0" sz="1800" b="0" i="0" u="none" strike="noStrike" kern="1200" cap="none" spc="0" normalizeH="0" baseline="0" noProof="0">
                <a:solidFill>
                  <a:schemeClr val="dk1"/>
                </a:solidFill>
                <a:uLnTx/>
                <a:uFillTx/>
                <a:latin typeface="+mn-lt"/>
                <a:ea typeface="+mn-ea"/>
                <a:cs typeface="+mn-cs"/>
                <a:sym typeface="Wingdings"/>
              </a:defRPr>
            </a:lvl7pPr>
            <a:lvl8pPr marL="3429000" marR="0" indent="-228600" algn="l" defTabSz="914400" rtl="0" eaLnBrk="1" fontAlgn="auto" latinLnBrk="0" hangingPunct="1">
              <a:lnSpc>
                <a:spcPct val="90000"/>
              </a:lnSpc>
              <a:spcBef>
                <a:spcPts val="500"/>
              </a:spcBef>
              <a:spcAft>
                <a:spcPct val="0"/>
              </a:spcAft>
              <a:buClrTx/>
              <a:buSzTx/>
              <a:buFont typeface="Arial" pitchFamily="34" charset="0"/>
              <a:buChar char="•"/>
              <a:defRPr kumimoji="0" sz="1800" b="0" i="0" u="none" strike="noStrike" kern="1200" cap="none" spc="0" normalizeH="0" baseline="0" noProof="0">
                <a:solidFill>
                  <a:schemeClr val="dk1"/>
                </a:solidFill>
                <a:uLnTx/>
                <a:uFillTx/>
                <a:latin typeface="+mn-lt"/>
                <a:ea typeface="+mn-ea"/>
                <a:cs typeface="+mn-cs"/>
                <a:sym typeface="Wingdings"/>
              </a:defRPr>
            </a:lvl8pPr>
            <a:lvl9pPr marL="3886200" marR="0" indent="-228600" algn="l" defTabSz="914400" rtl="0" eaLnBrk="1" fontAlgn="auto" latinLnBrk="0" hangingPunct="1">
              <a:lnSpc>
                <a:spcPct val="90000"/>
              </a:lnSpc>
              <a:spcBef>
                <a:spcPts val="500"/>
              </a:spcBef>
              <a:spcAft>
                <a:spcPct val="0"/>
              </a:spcAft>
              <a:buClrTx/>
              <a:buSzTx/>
              <a:buFont typeface="Arial" pitchFamily="34" charset="0"/>
              <a:buChar char="•"/>
              <a:defRPr kumimoji="0" sz="1800" b="0" i="0" u="none" strike="noStrike" kern="1200" cap="none" spc="0" normalizeH="0" baseline="0" noProof="0">
                <a:solidFill>
                  <a:schemeClr val="dk1"/>
                </a:solidFill>
                <a:uLnTx/>
                <a:uFillTx/>
                <a:latin typeface="+mn-lt"/>
                <a:ea typeface="+mn-ea"/>
                <a:cs typeface="+mn-cs"/>
                <a:sym typeface="Wingdings"/>
              </a:defRPr>
            </a:lvl9pPr>
          </a:lstStyle>
          <a:p>
            <a:pPr/>
            <a:r>
              <a:rPr lang="en-IN" sz="2400"/>
              <a:t>A </a:t>
            </a:r>
            <a:r>
              <a:rPr lang="en-IN" sz="2400" b="1"/>
              <a:t>page table </a:t>
            </a:r>
            <a:r>
              <a:rPr lang="en-IN" sz="2400"/>
              <a:t>of a process maintains this mapping from logical page numbers to physical frame numbers. </a:t>
            </a:r>
          </a:p>
          <a:p>
            <a:pPr/>
            <a:r>
              <a:rPr lang="en-IN" sz="2400"/>
              <a:t>The operating system maintains a </a:t>
            </a:r>
            <a:r>
              <a:rPr lang="en-IN" sz="2400" b="1"/>
              <a:t>separate page table </a:t>
            </a:r>
            <a:r>
              <a:rPr lang="en-IN" sz="2400"/>
              <a:t>for every process it creates</a:t>
            </a:r>
            <a:endParaRPr lang="en-IN" sz="2400">
              <a:solidFill>
                <a:schemeClr val="tx1"/>
              </a:solidFill>
            </a:endParaRPr>
          </a:p>
        </p:txBody>
      </p:sp>
    </p:spTree>
    <p:extLst>
      <p:ext uri="{BB962C8B-B14F-4D97-AF65-F5344CB8AC3E}">
        <p14:creationId xmlns:p14="http://schemas.microsoft.com/office/powerpoint/2010/main" val="3114230473"/>
      </p:ext>
    </p:extLst>
  </p:cSld>
  <p:clrMapOvr>
    <a:masterClrMapping/>
  </p:clrMapOvr>
  <p:transition/>
  <p:timing/>
</p:sld>
</file>

<file path=ppt/slides/slide5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65493D7B-FCE0-4A7A-BDD6-711900EEE569}"/>
              </a:ext>
            </a:extLst>
          </p:cNvPr>
          <p:cNvSpPr>
            <a:spLocks noGrp="1"/>
          </p:cNvSpPr>
          <p:nvPr>
            <p:ph type="title"/>
          </p:nvPr>
        </p:nvSpPr>
        <p:spPr/>
        <p:txBody>
          <a:bodyPr/>
          <a:lstStyle>
            <a:defPPr/>
          </a:lstStyle>
          <a:p>
            <a:pPr/>
            <a:r>
              <a:rPr lang="en-US"/>
              <a:t>Poll</a:t>
            </a:r>
            <a:endParaRPr lang="en-IN"/>
          </a:p>
        </p:txBody>
      </p:sp>
      <p:sp>
        <p:nvSpPr>
          <p:cNvPr id="3" name="Content Placeholder 2">
            <a:extLst>
              <a:ext uri="{FF2B5EF4-FFF2-40B4-BE49-F238E27FC236}">
                <a16:creationId xmlns:a16="http://schemas.microsoft.com/office/drawing/2014/main" id="{510756C4-8206-4A27-A80A-C530B2851066}"/>
              </a:ext>
            </a:extLst>
          </p:cNvPr>
          <p:cNvSpPr>
            <a:spLocks noGrp="1"/>
          </p:cNvSpPr>
          <p:nvPr>
            <p:ph idx="1"/>
          </p:nvPr>
        </p:nvSpPr>
        <p:spPr>
          <a:xfrm>
            <a:off x="838200" y="1868155"/>
            <a:ext cx="10515600" cy="4351338"/>
          </a:xfrm>
        </p:spPr>
        <p:txBody>
          <a:bodyPr/>
          <a:lstStyle>
            <a:defPPr/>
          </a:lstStyle>
          <a:p>
            <a:pPr marL="0" indent="0">
              <a:buNone/>
            </a:pPr>
            <a:r>
              <a:rPr lang="en-US" sz="2800"/>
              <a:t>Switch h/w page table register to the kernel−only page table, when no process is running </a:t>
            </a:r>
          </a:p>
          <a:p>
            <a:pPr/>
            <a:r>
              <a:rPr lang="en-IN" err="1"/>
              <a:t>switchkvm</a:t>
            </a:r>
            <a:endParaRPr lang="en-IN"/>
          </a:p>
          <a:p>
            <a:pPr/>
            <a:r>
              <a:rPr lang="en-IN" err="1"/>
              <a:t>kvmalloc</a:t>
            </a:r>
            <a:endParaRPr lang="en-IN"/>
          </a:p>
          <a:p>
            <a:pPr/>
            <a:r>
              <a:rPr lang="en-IN"/>
              <a:t>Kinit1</a:t>
            </a:r>
          </a:p>
          <a:p>
            <a:pPr/>
            <a:r>
              <a:rPr lang="en-IN" err="1"/>
              <a:t>mappages</a:t>
            </a:r>
            <a:endParaRPr lang="en-IN"/>
          </a:p>
          <a:p>
            <a:pPr/>
            <a:endParaRPr lang="en-IN"/>
          </a:p>
        </p:txBody>
      </p:sp>
      <p:grpSp>
        <p:nvGrpSpPr>
          <p:cNvPr id="4" name="Group 3">
            <a:extLst>
              <a:ext uri="{FF2B5EF4-FFF2-40B4-BE49-F238E27FC236}">
                <a16:creationId xmlns:a16="http://schemas.microsoft.com/office/drawing/2014/main" id="{0777903F-37ED-47D3-9A82-05DB6E557B62}"/>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id="{7CB56E50-74D6-4390-A2F7-EDEAE7E465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8DAB04B-7A80-40C7-94C8-80B589A0BE66}"/>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EA60248-C336-4878-8000-42B07FB34275}"/>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FF450AF8-96DE-48D1-8B35-39515A05A524}"/>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7B421F2F-986B-4149-B08C-71C6BE2AA32F}"/>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EA06BEA7-6A07-4C9D-A6A2-7081E3F6CED5}"/>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F9844CB5-CAA5-4248-8EB7-4FEE96E633DE}"/>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305FBF35-24F3-430D-AE18-D746C8DFB7FE}"/>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2729095491"/>
      </p:ext>
    </p:extLst>
  </p:cSld>
  <p:clrMapOvr>
    <a:masterClrMapping/>
  </p:clrMapOvr>
  <p:transition/>
  <p:timing/>
</p:sld>
</file>

<file path=ppt/slides/slide5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Rectangle 2">
            <a:extLst>
              <a:ext uri="{FF2B5EF4-FFF2-40B4-BE49-F238E27FC236}">
                <a16:creationId xmlns:a16="http://schemas.microsoft.com/office/drawing/2014/main" id="{B1159C20-3877-4210-8CBE-24866BACAE56}"/>
              </a:ext>
            </a:extLst>
          </p:cNvPr>
          <p:cNvSpPr/>
          <p:nvPr/>
        </p:nvSpPr>
        <p:spPr>
          <a:xfrm>
            <a:off x="0" y="1659988"/>
            <a:ext cx="12192000" cy="372793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2" name="Rectangle 1">
            <a:extLst>
              <a:ext uri="{FF2B5EF4-FFF2-40B4-BE49-F238E27FC236}">
                <a16:creationId xmlns:a16="http://schemas.microsoft.com/office/drawing/2014/main" id="{642E084D-D6C8-4A62-9964-EAED0BAFAE6C}"/>
              </a:ext>
            </a:extLst>
          </p:cNvPr>
          <p:cNvSpPr/>
          <p:nvPr/>
        </p:nvSpPr>
        <p:spPr>
          <a:xfrm>
            <a:off x="3641008" y="2967335"/>
            <a:ext cx="4909998" cy="923330"/>
          </a:xfrm>
          <a:prstGeom prst="rect">
            <a:avLst/>
          </a:prstGeom>
          <a:noFill/>
        </p:spPr>
        <p:txBody>
          <a:bodyPr wrap="none" lIns="91440" tIns="45720" rIns="91440" bIns="45720">
            <a:spAutoFit/>
          </a:bodyPr>
          <a:lstStyle>
            <a:defPPr>
              <a:defRPr lang="en-US"/>
            </a:defPPr>
          </a:lstStyle>
          <a:p>
            <a:pPr algn="ctr"/>
            <a:r>
              <a:rPr lang="en-US" sz="5400" b="1" cap="none" spc="50">
                <a:ln w="0"/>
                <a:solidFill>
                  <a:schemeClr val="bg2"/>
                </a:solidFill>
                <a:effectLst>
                  <a:innerShdw blurRad="63500" dist="50800" dir="13500000">
                    <a:srgbClr val="000000">
                      <a:alpha val="50000"/>
                    </a:srgbClr>
                  </a:innerShdw>
                </a:effectLst>
              </a:rPr>
              <a:t>Implementation</a:t>
            </a:r>
          </a:p>
        </p:txBody>
      </p:sp>
    </p:spTree>
    <p:extLst>
      <p:ext uri="{BB962C8B-B14F-4D97-AF65-F5344CB8AC3E}">
        <p14:creationId xmlns:p14="http://schemas.microsoft.com/office/powerpoint/2010/main" val="1221500864"/>
      </p:ext>
    </p:extLst>
  </p:cSld>
  <p:clrMapOvr>
    <a:masterClrMapping/>
  </p:clrMapOvr>
  <p:transition/>
  <p:timing/>
</p:sld>
</file>

<file path=ppt/slides/slide5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 name="Rectangle 10">
            <a:extLst>
              <a:ext uri="{FF2B5EF4-FFF2-40B4-BE49-F238E27FC236}">
                <a16:creationId xmlns:a16="http://schemas.microsoft.com/office/drawing/2014/main" id="{0E309118-9194-4F8F-97C8-FD164DB1AF4D}"/>
              </a:ext>
            </a:extLst>
          </p:cNvPr>
          <p:cNvSpPr/>
          <p:nvPr/>
        </p:nvSpPr>
        <p:spPr>
          <a:xfrm>
            <a:off x="670651" y="2686280"/>
            <a:ext cx="10850697"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5" name="Title 4">
            <a:extLst>
              <a:ext uri="{FF2B5EF4-FFF2-40B4-BE49-F238E27FC236}">
                <a16:creationId xmlns:a16="http://schemas.microsoft.com/office/drawing/2014/main" id="{5F143494-C438-4F85-8563-F756FD09FA89}"/>
              </a:ext>
            </a:extLst>
          </p:cNvPr>
          <p:cNvSpPr>
            <a:spLocks noGrp="1"/>
          </p:cNvSpPr>
          <p:nvPr>
            <p:ph type="title"/>
          </p:nvPr>
        </p:nvSpPr>
        <p:spPr>
          <a:xfrm>
            <a:off x="670650" y="2767586"/>
            <a:ext cx="10850697" cy="1325563"/>
          </a:xfrm>
        </p:spPr>
        <p:txBody>
          <a:bodyPr>
            <a:normAutofit/>
          </a:bodyPr>
          <a:lstStyle>
            <a:defPPr/>
          </a:lstStyle>
          <a:p>
            <a:pPr algn="ctr"/>
            <a:r>
              <a:rPr lang="en-US" sz="5400" b="1" spc="50">
                <a:ln w="0"/>
                <a:solidFill>
                  <a:schemeClr val="bg1"/>
                </a:solidFill>
                <a:effectLst>
                  <a:innerShdw blurRad="63500" dist="50800" dir="13500000">
                    <a:srgbClr val="000000">
                      <a:alpha val="50000"/>
                    </a:srgbClr>
                  </a:innerShdw>
                </a:effectLst>
                <a:latin typeface="+mn-lt"/>
              </a:rPr>
              <a:t>Kernel address space </a:t>
            </a:r>
            <a:endParaRPr lang="en-IN" b="1" spc="50">
              <a:ln w="0"/>
              <a:solidFill>
                <a:schemeClr val="bg1"/>
              </a:solidFill>
              <a:effectLst>
                <a:innerShdw blurRad="63500" dist="50800" dir="13500000">
                  <a:srgbClr val="000000">
                    <a:alpha val="50000"/>
                  </a:srgbClr>
                </a:innerShdw>
              </a:effectLst>
              <a:latin typeface="+mn-lt"/>
            </a:endParaRPr>
          </a:p>
        </p:txBody>
      </p:sp>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0" y="6739549"/>
            <a:ext cx="10634098"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151C5FAD-B59B-440E-88F5-E5C427292DCE}"/>
              </a:ext>
            </a:extLst>
          </p:cNvPr>
          <p:cNvSpPr/>
          <p:nvPr/>
        </p:nvSpPr>
        <p:spPr>
          <a:xfrm>
            <a:off x="1"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98EC019E-BEB9-49A1-B463-36249D33CCA8}"/>
              </a:ext>
            </a:extLst>
          </p:cNvPr>
          <p:cNvSpPr/>
          <p:nvPr/>
        </p:nvSpPr>
        <p:spPr>
          <a:xfrm>
            <a:off x="11788048"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Tree>
    <p:extLst>
      <p:ext uri="{BB962C8B-B14F-4D97-AF65-F5344CB8AC3E}">
        <p14:creationId xmlns:p14="http://schemas.microsoft.com/office/powerpoint/2010/main" val="3727042000"/>
      </p:ext>
    </p:extLst>
  </p:cSld>
  <p:clrMapOvr>
    <a:masterClrMapping/>
  </p:clrMapOvr>
  <p:transition/>
  <p:timing/>
</p:sld>
</file>

<file path=ppt/slides/slide5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 name="TextBox 16">
            <a:extLst>
              <a:ext uri="{FF2B5EF4-FFF2-40B4-BE49-F238E27FC236}">
                <a16:creationId xmlns:a16="http://schemas.microsoft.com/office/drawing/2014/main" id="{36D56EBB-E8CA-421B-8DDB-F0818F633E33}"/>
              </a:ext>
            </a:extLst>
          </p:cNvPr>
          <p:cNvSpPr txBox="1"/>
          <p:nvPr/>
        </p:nvSpPr>
        <p:spPr>
          <a:xfrm>
            <a:off x="219075" y="3380125"/>
            <a:ext cx="5430129" cy="347787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sz="2000"/>
              <a:t>1500 // Mutual exclusion lock. </a:t>
            </a:r>
          </a:p>
          <a:p>
            <a:pPr/>
            <a:r>
              <a:rPr lang="en-IN" sz="2000"/>
              <a:t>1501 struct spinlock { </a:t>
            </a:r>
          </a:p>
          <a:p>
            <a:pPr marL="342900" indent="-342900">
              <a:buAutoNum type="arabicPlain" startAt="1502"/>
            </a:pPr>
            <a:r>
              <a:rPr lang="en-IN" sz="2000"/>
              <a:t> uint locked;       // Is the lock held? </a:t>
            </a:r>
          </a:p>
          <a:p>
            <a:pPr/>
            <a:r>
              <a:rPr lang="en-IN" sz="2000"/>
              <a:t>1503 </a:t>
            </a:r>
          </a:p>
          <a:p>
            <a:pPr marL="342900" indent="-342900">
              <a:buAutoNum type="arabicPlain" startAt="1504"/>
            </a:pPr>
            <a:r>
              <a:rPr lang="en-IN" sz="2000"/>
              <a:t> // For debugging: </a:t>
            </a:r>
          </a:p>
          <a:p>
            <a:pPr marL="342900" indent="-342900">
              <a:buAutoNum type="arabicPlain" startAt="1505"/>
            </a:pPr>
            <a:r>
              <a:rPr lang="en-IN" sz="2000"/>
              <a:t> char *name;        // Name of lock. </a:t>
            </a:r>
          </a:p>
          <a:p>
            <a:pPr marL="342900" indent="-342900">
              <a:buAutoNum type="arabicPlain" startAt="1506"/>
            </a:pPr>
            <a:r>
              <a:rPr lang="en-IN" sz="2000"/>
              <a:t> struct cpu *cpu;   // The cpu holding the lock. </a:t>
            </a:r>
          </a:p>
          <a:p>
            <a:pPr marL="342900" indent="-342900">
              <a:buAutoNum type="arabicPlain" startAt="1507"/>
            </a:pPr>
            <a:r>
              <a:rPr lang="en-IN" sz="2000"/>
              <a:t> uint pcs[10];      // The call stack (an array of program counters) </a:t>
            </a:r>
          </a:p>
          <a:p>
            <a:pPr marL="342900" indent="-342900">
              <a:buAutoNum type="arabicPlain" startAt="1508"/>
            </a:pPr>
            <a:r>
              <a:rPr lang="en-IN" sz="2000"/>
              <a:t>// that locked the lock. </a:t>
            </a:r>
          </a:p>
          <a:p>
            <a:pPr/>
            <a:r>
              <a:rPr lang="en-IN" sz="2000"/>
              <a:t>1509 };</a:t>
            </a:r>
            <a:endParaRPr lang="en-US" sz="2000"/>
          </a:p>
        </p:txBody>
      </p:sp>
      <p:sp>
        <p:nvSpPr>
          <p:cNvPr id="5" name="TextBox 4">
            <a:extLst>
              <a:ext uri="{FF2B5EF4-FFF2-40B4-BE49-F238E27FC236}">
                <a16:creationId xmlns:a16="http://schemas.microsoft.com/office/drawing/2014/main" id="{4AFB2B2D-4C93-4EB2-9D6C-B8DBD8663E7A}"/>
              </a:ext>
            </a:extLst>
          </p:cNvPr>
          <p:cNvSpPr txBox="1"/>
          <p:nvPr/>
        </p:nvSpPr>
        <p:spPr>
          <a:xfrm>
            <a:off x="5430129" y="130104"/>
            <a:ext cx="5736456" cy="1938992"/>
          </a:xfrm>
          <a:prstGeom prst="rect">
            <a:avLst/>
          </a:prstGeom>
          <a:noFill/>
        </p:spPr>
        <p:txBody>
          <a:bodyPr wrap="square">
            <a:spAutoFit/>
          </a:bodyPr>
          <a:lstStyle>
            <a:defPPr>
              <a:defRPr lang="en-US"/>
            </a:defPPr>
          </a:lstStyle>
          <a:p>
            <a:pPr marL="342900" indent="-342900" algn="l">
              <a:buFont typeface="Arial" pitchFamily="34" charset="0"/>
              <a:buChar char="•"/>
            </a:pPr>
            <a:r>
              <a:rPr lang="en-IN" sz="2400" b="0" i="0">
                <a:solidFill>
                  <a:srgbClr val="333333"/>
                </a:solidFill>
                <a:effectLst/>
              </a:rPr>
              <a:t>The allocator’s data structure is a free list of physical memory pages that are available for allocation.</a:t>
            </a:r>
          </a:p>
          <a:p>
            <a:pPr marL="342900" indent="-342900" algn="l">
              <a:buFont typeface="Arial" pitchFamily="34" charset="0"/>
              <a:buChar char="•"/>
            </a:pPr>
            <a:r>
              <a:rPr lang="en-IN" sz="2400" b="0" i="0">
                <a:solidFill>
                  <a:srgbClr val="333333"/>
                </a:solidFill>
                <a:effectLst/>
              </a:rPr>
              <a:t>Each free page’s list element is a struct run (3115).</a:t>
            </a:r>
          </a:p>
        </p:txBody>
      </p:sp>
      <p:sp>
        <p:nvSpPr>
          <p:cNvPr id="8" name="TextBox 7">
            <a:extLst>
              <a:ext uri="{FF2B5EF4-FFF2-40B4-BE49-F238E27FC236}">
                <a16:creationId xmlns:a16="http://schemas.microsoft.com/office/drawing/2014/main" id="{42339C4C-3DCD-4729-95E8-2CC89044E40B}"/>
              </a:ext>
            </a:extLst>
          </p:cNvPr>
          <p:cNvSpPr txBox="1"/>
          <p:nvPr/>
        </p:nvSpPr>
        <p:spPr>
          <a:xfrm>
            <a:off x="219075" y="219113"/>
            <a:ext cx="5211054" cy="10156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sz="2000"/>
              <a:t>3115 struct run {</a:t>
            </a:r>
          </a:p>
          <a:p>
            <a:pPr/>
            <a:r>
              <a:rPr lang="en-IN" sz="2000"/>
              <a:t>3116     struct run *next;</a:t>
            </a:r>
          </a:p>
          <a:p>
            <a:pPr/>
            <a:r>
              <a:rPr lang="en-IN" sz="2000"/>
              <a:t>3117 };</a:t>
            </a:r>
            <a:endParaRPr lang="en-US" sz="2000"/>
          </a:p>
        </p:txBody>
      </p:sp>
      <p:sp>
        <p:nvSpPr>
          <p:cNvPr id="10" name="TextBox 9">
            <a:extLst>
              <a:ext uri="{FF2B5EF4-FFF2-40B4-BE49-F238E27FC236}">
                <a16:creationId xmlns:a16="http://schemas.microsoft.com/office/drawing/2014/main" id="{7FD6596D-0876-427C-A77D-37F58BBE07FC}"/>
              </a:ext>
            </a:extLst>
          </p:cNvPr>
          <p:cNvSpPr txBox="1"/>
          <p:nvPr/>
        </p:nvSpPr>
        <p:spPr>
          <a:xfrm>
            <a:off x="5559552" y="2121115"/>
            <a:ext cx="6502909" cy="461665"/>
          </a:xfrm>
          <a:prstGeom prst="rect">
            <a:avLst/>
          </a:prstGeom>
          <a:noFill/>
        </p:spPr>
        <p:txBody>
          <a:bodyPr wrap="square">
            <a:spAutoFit/>
          </a:bodyPr>
          <a:lstStyle>
            <a:defPPr>
              <a:defRPr lang="en-US"/>
            </a:defPPr>
          </a:lstStyle>
          <a:p>
            <a:pPr/>
            <a:r>
              <a:rPr lang="en-IN" sz="2400" b="0" i="0">
                <a:solidFill>
                  <a:srgbClr val="333333"/>
                </a:solidFill>
                <a:effectLst/>
              </a:rPr>
              <a:t>The free list is protected by a spin lock(3119~3123)</a:t>
            </a:r>
            <a:endParaRPr lang="en-US" sz="2400"/>
          </a:p>
        </p:txBody>
      </p:sp>
      <p:sp>
        <p:nvSpPr>
          <p:cNvPr id="13" name="TextBox 12">
            <a:extLst>
              <a:ext uri="{FF2B5EF4-FFF2-40B4-BE49-F238E27FC236}">
                <a16:creationId xmlns:a16="http://schemas.microsoft.com/office/drawing/2014/main" id="{F2959752-91FA-49B4-8215-8F11036452D9}"/>
              </a:ext>
            </a:extLst>
          </p:cNvPr>
          <p:cNvSpPr txBox="1"/>
          <p:nvPr/>
        </p:nvSpPr>
        <p:spPr>
          <a:xfrm>
            <a:off x="219075" y="1432664"/>
            <a:ext cx="5211054" cy="178510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sz="2200"/>
              <a:t>3119 struct {</a:t>
            </a:r>
          </a:p>
          <a:p>
            <a:pPr/>
            <a:r>
              <a:rPr lang="en-IN" sz="2200"/>
              <a:t>3120     struct spinlock lock;</a:t>
            </a:r>
          </a:p>
          <a:p>
            <a:pPr/>
            <a:r>
              <a:rPr lang="en-IN" sz="2200"/>
              <a:t>3121     int use_lock;</a:t>
            </a:r>
          </a:p>
          <a:p>
            <a:pPr/>
            <a:r>
              <a:rPr lang="en-IN" sz="2200"/>
              <a:t>3122     struct run *freelist;</a:t>
            </a:r>
          </a:p>
          <a:p>
            <a:pPr/>
            <a:r>
              <a:rPr lang="en-IN" sz="2200"/>
              <a:t>3123 } kmem;</a:t>
            </a:r>
            <a:endParaRPr lang="en-US" sz="2200"/>
          </a:p>
        </p:txBody>
      </p:sp>
      <p:sp>
        <p:nvSpPr>
          <p:cNvPr id="15" name="TextBox 14">
            <a:extLst>
              <a:ext uri="{FF2B5EF4-FFF2-40B4-BE49-F238E27FC236}">
                <a16:creationId xmlns:a16="http://schemas.microsoft.com/office/drawing/2014/main" id="{AB6B0631-9308-40BD-8DCD-B7FCAA93CCEC}"/>
              </a:ext>
            </a:extLst>
          </p:cNvPr>
          <p:cNvSpPr txBox="1"/>
          <p:nvPr/>
        </p:nvSpPr>
        <p:spPr>
          <a:xfrm>
            <a:off x="5803392" y="2598765"/>
            <a:ext cx="6259069" cy="1200329"/>
          </a:xfrm>
          <a:prstGeom prst="rect">
            <a:avLst/>
          </a:prstGeom>
          <a:noFill/>
        </p:spPr>
        <p:txBody>
          <a:bodyPr wrap="square">
            <a:spAutoFit/>
          </a:bodyPr>
          <a:lstStyle>
            <a:defPPr>
              <a:defRPr lang="en-US"/>
            </a:defPPr>
          </a:lstStyle>
          <a:p>
            <a:pPr/>
            <a:r>
              <a:rPr lang="en-IN" sz="2400" b="0" i="0">
                <a:solidFill>
                  <a:srgbClr val="333333"/>
                </a:solidFill>
                <a:effectLst/>
              </a:rPr>
              <a:t>The list and the lock are wrapped in a struct to make clear that the lock protects the fields in the struct. </a:t>
            </a:r>
            <a:endParaRPr lang="en-US" sz="2400"/>
          </a:p>
        </p:txBody>
      </p:sp>
      <p:grpSp>
        <p:nvGrpSpPr>
          <p:cNvPr id="11" name="Group 10">
            <a:extLst>
              <a:ext uri="{FF2B5EF4-FFF2-40B4-BE49-F238E27FC236}">
                <a16:creationId xmlns:a16="http://schemas.microsoft.com/office/drawing/2014/main" id="{733B1E01-31D4-43EA-A450-F15588B94D44}"/>
              </a:ext>
            </a:extLst>
          </p:cNvPr>
          <p:cNvGrpSpPr/>
          <p:nvPr/>
        </p:nvGrpSpPr>
        <p:grpSpPr>
          <a:xfrm>
            <a:off x="0" y="0"/>
            <a:ext cx="12192001" cy="6860735"/>
            <a:chExt cx="12192001" cy="6860735"/>
          </a:xfrm>
        </p:grpSpPr>
        <p:pic>
          <p:nvPicPr>
            <p:cNvPr id="12" name="Picture 2" descr="KL Deemed to be University Logo">
              <a:extLst>
                <a:ext uri="{FF2B5EF4-FFF2-40B4-BE49-F238E27FC236}">
                  <a16:creationId xmlns:a16="http://schemas.microsoft.com/office/drawing/2014/main" id="{AFE43348-085C-4CF7-A1D6-9EA3AA7B6A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8612E483-234F-4B12-8BD7-89F10A65DF64}"/>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6" name="Rectangle 15">
              <a:extLst>
                <a:ext uri="{FF2B5EF4-FFF2-40B4-BE49-F238E27FC236}">
                  <a16:creationId xmlns:a16="http://schemas.microsoft.com/office/drawing/2014/main" id="{0A3647BB-6BF0-4FA6-B5B3-11E804C80BD0}"/>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8" name="Rectangle 17">
              <a:extLst>
                <a:ext uri="{FF2B5EF4-FFF2-40B4-BE49-F238E27FC236}">
                  <a16:creationId xmlns:a16="http://schemas.microsoft.com/office/drawing/2014/main" id="{BDF2540E-E302-466D-8D3C-6C5E99BE71A2}"/>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9" name="Rectangle 18">
              <a:extLst>
                <a:ext uri="{FF2B5EF4-FFF2-40B4-BE49-F238E27FC236}">
                  <a16:creationId xmlns:a16="http://schemas.microsoft.com/office/drawing/2014/main" id="{50EF968D-4E66-4066-950B-F6F68253D187}"/>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0" name="Rectangle 19">
              <a:extLst>
                <a:ext uri="{FF2B5EF4-FFF2-40B4-BE49-F238E27FC236}">
                  <a16:creationId xmlns:a16="http://schemas.microsoft.com/office/drawing/2014/main" id="{640CAA5B-2EDD-4A46-8508-2110A6982B77}"/>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1" name="Rectangle 20">
              <a:extLst>
                <a:ext uri="{FF2B5EF4-FFF2-40B4-BE49-F238E27FC236}">
                  <a16:creationId xmlns:a16="http://schemas.microsoft.com/office/drawing/2014/main" id="{78D8BC86-B12A-4C7B-9441-8EF163EEEE33}"/>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2" name="Rectangle 21">
              <a:extLst>
                <a:ext uri="{FF2B5EF4-FFF2-40B4-BE49-F238E27FC236}">
                  <a16:creationId xmlns:a16="http://schemas.microsoft.com/office/drawing/2014/main" id="{C3E13D5B-4A7B-40FD-9E1E-74A6D42421E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grpSp>
        <p:nvGrpSpPr>
          <p:cNvPr id="28" name="Group 27"/>
          <p:cNvGrpSpPr/>
          <p:nvPr/>
        </p:nvGrpSpPr>
        <p:grpSpPr>
          <a:xfrm>
            <a:off x="6217920" y="4443984"/>
            <a:ext cx="4999370" cy="493776"/>
            <a:chOff x="6217920" y="4443984"/>
            <a:chExt cx="4999370" cy="493776"/>
          </a:xfrm>
        </p:grpSpPr>
        <p:sp>
          <p:nvSpPr>
            <p:cNvPr id="4" name="Rectangle 3"/>
            <p:cNvSpPr/>
            <p:nvPr/>
          </p:nvSpPr>
          <p:spPr>
            <a:xfrm>
              <a:off x="6217920" y="4498848"/>
              <a:ext cx="853440" cy="438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te-IN"/>
            </a:p>
          </p:txBody>
        </p:sp>
        <p:cxnSp>
          <p:nvCxnSpPr>
            <p:cNvPr id="7" name="Straight Arrow Connector 6"/>
            <p:cNvCxnSpPr>
              <a:stCxn id="4" idx="3"/>
            </p:cNvCxnSpPr>
            <p:nvPr/>
          </p:nvCxnSpPr>
          <p:spPr>
            <a:xfrm>
              <a:off x="7071360" y="4718304"/>
              <a:ext cx="5364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607808" y="4498848"/>
              <a:ext cx="853440" cy="438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te-IN"/>
            </a:p>
          </p:txBody>
        </p:sp>
        <p:cxnSp>
          <p:nvCxnSpPr>
            <p:cNvPr id="24" name="Straight Arrow Connector 23"/>
            <p:cNvCxnSpPr/>
            <p:nvPr/>
          </p:nvCxnSpPr>
          <p:spPr>
            <a:xfrm>
              <a:off x="8451342" y="4718304"/>
              <a:ext cx="5364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987790" y="4498848"/>
              <a:ext cx="853440" cy="438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te-IN"/>
            </a:p>
          </p:txBody>
        </p:sp>
        <p:cxnSp>
          <p:nvCxnSpPr>
            <p:cNvPr id="26" name="Straight Arrow Connector 25"/>
            <p:cNvCxnSpPr/>
            <p:nvPr/>
          </p:nvCxnSpPr>
          <p:spPr>
            <a:xfrm>
              <a:off x="9827402" y="4663440"/>
              <a:ext cx="5364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0363850" y="4443984"/>
              <a:ext cx="853440" cy="438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te-IN"/>
            </a:p>
          </p:txBody>
        </p:sp>
      </p:grpSp>
      <p:sp>
        <p:nvSpPr>
          <p:cNvPr id="9" name="Rectangle 8"/>
          <p:cNvSpPr/>
          <p:nvPr/>
        </p:nvSpPr>
        <p:spPr>
          <a:xfrm>
            <a:off x="6565310" y="5206580"/>
            <a:ext cx="4225259"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Free List – Implementation of run structure</a:t>
            </a:r>
            <a:endParaRPr lang="te-IN"/>
          </a:p>
        </p:txBody>
      </p:sp>
    </p:spTree>
    <p:extLst>
      <p:ext uri="{BB962C8B-B14F-4D97-AF65-F5344CB8AC3E}">
        <p14:creationId xmlns:p14="http://schemas.microsoft.com/office/powerpoint/2010/main" val="40806853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after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p:bldP spid="13" grpId="0"/>
    </p:bldLst>
  </p:timing>
</p:sld>
</file>

<file path=ppt/slides/slide5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 name="TextBox 10">
            <a:extLst>
              <a:ext uri="{FF2B5EF4-FFF2-40B4-BE49-F238E27FC236}">
                <a16:creationId xmlns:a16="http://schemas.microsoft.com/office/drawing/2014/main" id="{6CAE31FD-B276-4309-826B-CC9E808C9BE2}"/>
              </a:ext>
            </a:extLst>
          </p:cNvPr>
          <p:cNvSpPr txBox="1"/>
          <p:nvPr/>
        </p:nvSpPr>
        <p:spPr>
          <a:xfrm>
            <a:off x="208521" y="126251"/>
            <a:ext cx="8252727" cy="652486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z="2200"/>
              <a:t>3125 // Initialization happens in two phases.</a:t>
            </a:r>
          </a:p>
          <a:p>
            <a:pPr/>
            <a:r>
              <a:rPr lang="en-US" sz="2200"/>
              <a:t>3126 // 1. main() calls kinit1() while still using </a:t>
            </a:r>
            <a:r>
              <a:rPr lang="en-US" sz="2200" b="1" err="1"/>
              <a:t>entrypgdir</a:t>
            </a:r>
            <a:r>
              <a:rPr lang="en-US" sz="2200"/>
              <a:t> to place just</a:t>
            </a:r>
          </a:p>
          <a:p>
            <a:pPr/>
            <a:r>
              <a:rPr lang="en-US" sz="2200"/>
              <a:t>3127 // the pages mapped by entrypgdir on free list.</a:t>
            </a:r>
          </a:p>
          <a:p>
            <a:pPr/>
            <a:r>
              <a:rPr lang="en-US" sz="2200"/>
              <a:t>3128 // 2. main() calls kinit2() with the rest of the physical pages</a:t>
            </a:r>
          </a:p>
          <a:p>
            <a:pPr/>
            <a:r>
              <a:rPr lang="en-US" sz="2200"/>
              <a:t>3129 // after installing a full page table that maps them on all cores.</a:t>
            </a:r>
          </a:p>
          <a:p>
            <a:pPr/>
            <a:r>
              <a:rPr lang="en-US" sz="2200"/>
              <a:t>3130 void</a:t>
            </a:r>
          </a:p>
          <a:p>
            <a:pPr/>
            <a:r>
              <a:rPr lang="en-US" sz="2200"/>
              <a:t>3131 kinit1(void *vstart, void *vend)</a:t>
            </a:r>
          </a:p>
          <a:p>
            <a:pPr/>
            <a:r>
              <a:rPr lang="en-US" sz="2200"/>
              <a:t>3132 {</a:t>
            </a:r>
          </a:p>
          <a:p>
            <a:pPr/>
            <a:r>
              <a:rPr lang="en-US" sz="2200"/>
              <a:t>3133     initlock(&amp;kmem.lock, "kmem");</a:t>
            </a:r>
          </a:p>
          <a:p>
            <a:pPr/>
            <a:r>
              <a:rPr lang="en-US" sz="2200"/>
              <a:t>3134     kmem.use_lock = 0;</a:t>
            </a:r>
          </a:p>
          <a:p>
            <a:pPr/>
            <a:r>
              <a:rPr lang="en-US" sz="2200"/>
              <a:t>3135     freerange(vstart, vend);</a:t>
            </a:r>
          </a:p>
          <a:p>
            <a:pPr/>
            <a:r>
              <a:rPr lang="en-US" sz="2200"/>
              <a:t>3136 }</a:t>
            </a:r>
          </a:p>
          <a:p>
            <a:pPr/>
            <a:r>
              <a:rPr lang="en-US" sz="2200"/>
              <a:t>3137 </a:t>
            </a:r>
          </a:p>
          <a:p>
            <a:pPr/>
            <a:r>
              <a:rPr lang="en-US" sz="2200"/>
              <a:t>3138 void</a:t>
            </a:r>
          </a:p>
          <a:p>
            <a:pPr/>
            <a:r>
              <a:rPr lang="en-US" sz="2200"/>
              <a:t>3139 kinit2(void *vstart, void *vend)</a:t>
            </a:r>
          </a:p>
          <a:p>
            <a:pPr/>
            <a:r>
              <a:rPr lang="en-US" sz="2200"/>
              <a:t>3140 {</a:t>
            </a:r>
          </a:p>
          <a:p>
            <a:pPr/>
            <a:r>
              <a:rPr lang="en-US" sz="2200"/>
              <a:t>3141   freerange(vstart, vend);</a:t>
            </a:r>
          </a:p>
          <a:p>
            <a:pPr/>
            <a:r>
              <a:rPr lang="en-US" sz="2200"/>
              <a:t>3142   kmem.use_lock = 1;</a:t>
            </a:r>
          </a:p>
          <a:p>
            <a:pPr/>
            <a:r>
              <a:rPr lang="en-US" sz="2200"/>
              <a:t>3143 }</a:t>
            </a:r>
          </a:p>
        </p:txBody>
      </p:sp>
      <p:sp>
        <p:nvSpPr>
          <p:cNvPr id="14" name="TextBox 13">
            <a:extLst>
              <a:ext uri="{FF2B5EF4-FFF2-40B4-BE49-F238E27FC236}">
                <a16:creationId xmlns:a16="http://schemas.microsoft.com/office/drawing/2014/main" id="{D75D44DD-B06F-4652-9EBE-0525FDCB8A22}"/>
              </a:ext>
            </a:extLst>
          </p:cNvPr>
          <p:cNvSpPr txBox="1"/>
          <p:nvPr/>
        </p:nvSpPr>
        <p:spPr>
          <a:xfrm>
            <a:off x="8530581" y="1211855"/>
            <a:ext cx="3467100" cy="3416320"/>
          </a:xfrm>
          <a:prstGeom prst="rect">
            <a:avLst/>
          </a:prstGeom>
          <a:noFill/>
        </p:spPr>
        <p:txBody>
          <a:bodyPr wrap="square">
            <a:spAutoFit/>
          </a:bodyPr>
          <a:lstStyle>
            <a:defPPr>
              <a:defRPr lang="en-US"/>
            </a:defPPr>
          </a:lstStyle>
          <a:p>
            <a:pPr/>
            <a:r>
              <a:rPr lang="en-IN" sz="2400" b="0" i="0">
                <a:solidFill>
                  <a:srgbClr val="333333"/>
                </a:solidFill>
                <a:effectLst/>
              </a:rPr>
              <a:t>The call to kinit1 sets up for lock-less allocation in the first 4 megabytes.</a:t>
            </a:r>
          </a:p>
          <a:p>
            <a:pPr/>
            <a:endParaRPr lang="en-IN" sz="2400">
              <a:solidFill>
                <a:srgbClr val="333333"/>
              </a:solidFill>
            </a:endParaRPr>
          </a:p>
          <a:p>
            <a:pPr/>
            <a:r>
              <a:rPr lang="en-IN" sz="2400">
                <a:solidFill>
                  <a:srgbClr val="333333"/>
                </a:solidFill>
              </a:rPr>
              <a:t>T</a:t>
            </a:r>
            <a:r>
              <a:rPr lang="en-IN" sz="2400" b="0" i="0">
                <a:solidFill>
                  <a:srgbClr val="333333"/>
                </a:solidFill>
                <a:effectLst/>
              </a:rPr>
              <a:t>he call to kinit2 enables locking and arranges for more memory to be allocatable.</a:t>
            </a:r>
          </a:p>
          <a:p>
            <a:pPr/>
            <a:endParaRPr lang="en-IN" sz="2400">
              <a:solidFill>
                <a:srgbClr val="333333"/>
              </a:solidFill>
            </a:endParaRPr>
          </a:p>
        </p:txBody>
      </p:sp>
      <p:grpSp>
        <p:nvGrpSpPr>
          <p:cNvPr id="6" name="Group 5">
            <a:extLst>
              <a:ext uri="{FF2B5EF4-FFF2-40B4-BE49-F238E27FC236}">
                <a16:creationId xmlns:a16="http://schemas.microsoft.com/office/drawing/2014/main" id="{99FE8E66-85C2-49A3-903D-E79CC8C7E815}"/>
              </a:ext>
            </a:extLst>
          </p:cNvPr>
          <p:cNvGrpSpPr/>
          <p:nvPr/>
        </p:nvGrpSpPr>
        <p:grpSpPr>
          <a:xfrm>
            <a:off x="0" y="0"/>
            <a:ext cx="12192001" cy="6860735"/>
            <a:chExt cx="12192001" cy="6860735"/>
          </a:xfrm>
        </p:grpSpPr>
        <p:pic>
          <p:nvPicPr>
            <p:cNvPr id="7" name="Picture 2" descr="KL Deemed to be University Logo">
              <a:extLst>
                <a:ext uri="{FF2B5EF4-FFF2-40B4-BE49-F238E27FC236}">
                  <a16:creationId xmlns:a16="http://schemas.microsoft.com/office/drawing/2014/main" id="{2905DECD-8F74-4AC3-9221-4B4ED7BCED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2F70936-E3C9-4A36-AB42-173C07939CF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B190B320-95AA-4244-A7DC-476C25902872}"/>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F9136027-0CD3-46CB-BA03-22BD14937582}"/>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A2674A4-4122-468E-9CD3-6879AF977DE6}"/>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36349A61-5211-43F9-A8E4-74D468CC7AC2}"/>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D76AAA52-308D-478F-A26C-092C63E65EB0}"/>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6" name="Rectangle 15">
              <a:extLst>
                <a:ext uri="{FF2B5EF4-FFF2-40B4-BE49-F238E27FC236}">
                  <a16:creationId xmlns:a16="http://schemas.microsoft.com/office/drawing/2014/main" id="{041E9347-E33E-40B2-B006-D7711A62A4CE}"/>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 name="Rectangle 3"/>
          <p:cNvSpPr/>
          <p:nvPr/>
        </p:nvSpPr>
        <p:spPr>
          <a:xfrm>
            <a:off x="4969295" y="2550683"/>
            <a:ext cx="3228769"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solidFill>
                  <a:srgbClr val="C00000"/>
                </a:solidFill>
              </a:rPr>
              <a:t>kinit1(end, P2V(4*1024*1024)); </a:t>
            </a:r>
            <a:endParaRPr lang="te-IN"/>
          </a:p>
        </p:txBody>
      </p:sp>
      <p:sp>
        <p:nvSpPr>
          <p:cNvPr id="5" name="Rectangle 4"/>
          <p:cNvSpPr/>
          <p:nvPr/>
        </p:nvSpPr>
        <p:spPr>
          <a:xfrm>
            <a:off x="4229449" y="5536430"/>
            <a:ext cx="4231799"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solidFill>
                  <a:srgbClr val="C00000"/>
                </a:solidFill>
              </a:rPr>
              <a:t>kinit2(P2V(4*1024*1024), P2V(PHYSTOP)); </a:t>
            </a:r>
            <a:endParaRPr lang="te-IN"/>
          </a:p>
        </p:txBody>
      </p:sp>
      <p:sp>
        <p:nvSpPr>
          <p:cNvPr id="17" name="TextBox 16">
            <a:extLst>
              <a:ext uri="{FF2B5EF4-FFF2-40B4-BE49-F238E27FC236}">
                <a16:creationId xmlns:a16="http://schemas.microsoft.com/office/drawing/2014/main" id="{440BFBBD-0DC2-4E88-87FD-396562FAE3A0}"/>
              </a:ext>
            </a:extLst>
          </p:cNvPr>
          <p:cNvSpPr txBox="1"/>
          <p:nvPr/>
        </p:nvSpPr>
        <p:spPr>
          <a:xfrm>
            <a:off x="8905548" y="4628175"/>
            <a:ext cx="2774387" cy="1446550"/>
          </a:xfrm>
          <a:prstGeom prst="rect">
            <a:avLst/>
          </a:prstGeom>
          <a:noFill/>
        </p:spPr>
        <p:txBody>
          <a:bodyPr wrap="square">
            <a:spAutoFit/>
          </a:bodyPr>
          <a:lstStyle>
            <a:defPPr>
              <a:defRPr lang="en-US"/>
            </a:defPPr>
          </a:lstStyle>
          <a:p>
            <a:pPr algn="ctr"/>
            <a:r>
              <a:rPr lang="en-US" sz="4400" b="1" i="0">
                <a:solidFill>
                  <a:srgbClr val="333333"/>
                </a:solidFill>
                <a:effectLst>
                  <a:outerShdw blurRad="38100" dist="38100" dir="2700000" algn="tl">
                    <a:srgbClr val="000000">
                      <a:alpha val="43137"/>
                    </a:srgbClr>
                  </a:outerShdw>
                </a:effectLst>
                <a:latin typeface="+mj-lt"/>
              </a:rPr>
              <a:t>kinit1 and kinit2</a:t>
            </a:r>
          </a:p>
        </p:txBody>
      </p:sp>
    </p:spTree>
    <p:extLst>
      <p:ext uri="{BB962C8B-B14F-4D97-AF65-F5344CB8AC3E}">
        <p14:creationId xmlns:p14="http://schemas.microsoft.com/office/powerpoint/2010/main" val="12892639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 name="TextBox 6">
            <a:extLst>
              <a:ext uri="{FF2B5EF4-FFF2-40B4-BE49-F238E27FC236}">
                <a16:creationId xmlns:a16="http://schemas.microsoft.com/office/drawing/2014/main" id="{04B829D1-27F7-4078-AB02-D4B25B0A268C}"/>
              </a:ext>
            </a:extLst>
          </p:cNvPr>
          <p:cNvSpPr txBox="1"/>
          <p:nvPr/>
        </p:nvSpPr>
        <p:spPr>
          <a:xfrm>
            <a:off x="6370619" y="139960"/>
            <a:ext cx="5799406" cy="255454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z="2000"/>
              <a:t>xv6/kalloc.c</a:t>
            </a:r>
            <a:endParaRPr lang="en-US" sz="2000"/>
          </a:p>
          <a:p>
            <a:pPr/>
            <a:r>
              <a:rPr lang="en-US" sz="2000"/>
              <a:t>3151 freerange(void *vstart, void *vend)</a:t>
            </a:r>
          </a:p>
          <a:p>
            <a:pPr/>
            <a:r>
              <a:rPr lang="en-US" sz="2000"/>
              <a:t>3152 {</a:t>
            </a:r>
          </a:p>
          <a:p>
            <a:pPr/>
            <a:r>
              <a:rPr lang="en-US" sz="2000"/>
              <a:t>3153   char *p;</a:t>
            </a:r>
          </a:p>
          <a:p>
            <a:pPr/>
            <a:r>
              <a:rPr lang="en-US" sz="2000"/>
              <a:t>3154   p = (char*)PGROUNDUP((uint)vstart);</a:t>
            </a:r>
          </a:p>
          <a:p>
            <a:pPr/>
            <a:r>
              <a:rPr lang="en-US" sz="2000"/>
              <a:t>3155   for(; p + PGSIZE &lt;= (char*)vend; p += PGSIZE)</a:t>
            </a:r>
          </a:p>
          <a:p>
            <a:pPr/>
            <a:r>
              <a:rPr lang="en-US" sz="2000"/>
              <a:t>3156     kfree(p);</a:t>
            </a:r>
          </a:p>
          <a:p>
            <a:pPr/>
            <a:r>
              <a:rPr lang="en-US" sz="2000"/>
              <a:t>3157 }</a:t>
            </a:r>
          </a:p>
        </p:txBody>
      </p:sp>
      <p:sp>
        <p:nvSpPr>
          <p:cNvPr id="12" name="TextBox 11">
            <a:extLst>
              <a:ext uri="{FF2B5EF4-FFF2-40B4-BE49-F238E27FC236}">
                <a16:creationId xmlns:a16="http://schemas.microsoft.com/office/drawing/2014/main" id="{016075F4-E5A6-4DEB-883E-C882BC795C6F}"/>
              </a:ext>
            </a:extLst>
          </p:cNvPr>
          <p:cNvSpPr txBox="1"/>
          <p:nvPr/>
        </p:nvSpPr>
        <p:spPr>
          <a:xfrm>
            <a:off x="274620" y="215196"/>
            <a:ext cx="5799406" cy="132343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z="2000" b="1" err="1"/>
              <a:t>freerange</a:t>
            </a:r>
            <a:r>
              <a:rPr lang="en-US" sz="2000"/>
              <a:t> uses PGROUNDUP to ensure that it frees only aligned physical addresses. </a:t>
            </a:r>
            <a:r>
              <a:rPr lang="en-IN" sz="2000"/>
              <a:t>(is a multiple of 4096)</a:t>
            </a:r>
            <a:endParaRPr lang="en-US" sz="2000"/>
          </a:p>
          <a:p>
            <a:pPr/>
            <a:r>
              <a:rPr lang="en-US" sz="2000"/>
              <a:t>The allocator starts with no memory; these calls to kfree give it some to manage. </a:t>
            </a:r>
          </a:p>
        </p:txBody>
      </p:sp>
      <p:sp>
        <p:nvSpPr>
          <p:cNvPr id="18" name="TextBox 17">
            <a:extLst>
              <a:ext uri="{FF2B5EF4-FFF2-40B4-BE49-F238E27FC236}">
                <a16:creationId xmlns:a16="http://schemas.microsoft.com/office/drawing/2014/main" id="{D359D952-F7C6-41F0-A49B-F65BF9D0E0F4}"/>
              </a:ext>
            </a:extLst>
          </p:cNvPr>
          <p:cNvSpPr txBox="1"/>
          <p:nvPr/>
        </p:nvSpPr>
        <p:spPr>
          <a:xfrm>
            <a:off x="0" y="1655899"/>
            <a:ext cx="6348646" cy="507831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 Free the page of physical memory pointed at by v, which normally should have been returned by a call to kalloc(). (The exception is when initializing the allocator; see kinit above.)</a:t>
            </a:r>
          </a:p>
          <a:p>
            <a:pPr/>
            <a:r>
              <a:rPr lang="en-IN"/>
              <a:t>3163 void</a:t>
            </a:r>
          </a:p>
          <a:p>
            <a:pPr/>
            <a:r>
              <a:rPr lang="en-IN"/>
              <a:t>3164 kfree(char *v)</a:t>
            </a:r>
          </a:p>
          <a:p>
            <a:pPr/>
            <a:r>
              <a:rPr lang="en-IN"/>
              <a:t>3165 {</a:t>
            </a:r>
          </a:p>
          <a:p>
            <a:pPr/>
            <a:r>
              <a:rPr lang="en-IN"/>
              <a:t>3166     struct run *r;</a:t>
            </a:r>
          </a:p>
          <a:p>
            <a:pPr/>
            <a:r>
              <a:rPr lang="en-IN"/>
              <a:t>3168     if((uint)v % PGSIZE || v &lt; end || V2P(v) &gt;= PHYSTOP)</a:t>
            </a:r>
          </a:p>
          <a:p>
            <a:pPr/>
            <a:r>
              <a:rPr lang="en-IN"/>
              <a:t>3169         panic("kfree");</a:t>
            </a:r>
          </a:p>
          <a:p>
            <a:pPr/>
            <a:r>
              <a:rPr lang="en-IN"/>
              <a:t>3172     memset(v, 1, PGSIZE);</a:t>
            </a:r>
          </a:p>
          <a:p>
            <a:pPr/>
            <a:r>
              <a:rPr lang="en-IN"/>
              <a:t>3174     if(kmem.use_lock)</a:t>
            </a:r>
          </a:p>
          <a:p>
            <a:pPr/>
            <a:r>
              <a:rPr lang="en-IN"/>
              <a:t>3175         acquire(&amp;kmem.lock);</a:t>
            </a:r>
          </a:p>
          <a:p>
            <a:pPr/>
            <a:r>
              <a:rPr lang="en-IN"/>
              <a:t>3176     r = (struct run*)v;</a:t>
            </a:r>
          </a:p>
          <a:p>
            <a:pPr/>
            <a:r>
              <a:rPr lang="en-IN"/>
              <a:t>3177     r−&gt;next = kmem.freelist;</a:t>
            </a:r>
          </a:p>
          <a:p>
            <a:pPr/>
            <a:r>
              <a:rPr lang="en-IN"/>
              <a:t>3178     kmem.freelist = r;</a:t>
            </a:r>
          </a:p>
          <a:p>
            <a:pPr/>
            <a:r>
              <a:rPr lang="en-IN"/>
              <a:t>3179     if(kmem.use_lock)</a:t>
            </a:r>
          </a:p>
          <a:p>
            <a:pPr/>
            <a:r>
              <a:rPr lang="en-IN"/>
              <a:t>3180         release(&amp;kmem.lock);</a:t>
            </a:r>
          </a:p>
          <a:p>
            <a:pPr/>
            <a:r>
              <a:rPr lang="en-IN"/>
              <a:t>3181 }</a:t>
            </a:r>
            <a:endParaRPr lang="en-US"/>
          </a:p>
        </p:txBody>
      </p:sp>
      <p:grpSp>
        <p:nvGrpSpPr>
          <p:cNvPr id="6" name="Group 5">
            <a:extLst>
              <a:ext uri="{FF2B5EF4-FFF2-40B4-BE49-F238E27FC236}">
                <a16:creationId xmlns:a16="http://schemas.microsoft.com/office/drawing/2014/main" id="{8309F115-1471-42AD-BF6F-6843E7895DB8}"/>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FD24E620-0316-4D39-8397-F76A89652F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E6C3CD9-AFD2-487B-BA71-869F6867CAD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D885EF53-2529-4E19-9130-2DB33E966DE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63CD5814-D769-4B3E-9E37-2DE5CA288DB7}"/>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D93CD328-64C9-4D5C-B3CB-87E231FD95E1}"/>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469E4859-E192-4C0C-BAE9-1CE72DEECBA0}"/>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D5A09C3D-930C-4EE2-BF66-521B7FE4F97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6" name="Rectangle 15">
              <a:extLst>
                <a:ext uri="{FF2B5EF4-FFF2-40B4-BE49-F238E27FC236}">
                  <a16:creationId xmlns:a16="http://schemas.microsoft.com/office/drawing/2014/main" id="{052F62E2-7568-439A-A98F-EAA42E62B3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3" name="Rectangle 2"/>
          <p:cNvSpPr/>
          <p:nvPr/>
        </p:nvSpPr>
        <p:spPr>
          <a:xfrm>
            <a:off x="3459458" y="4428135"/>
            <a:ext cx="5500879"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 Fill with junk to catch dangling refs. begins by setting every byte in the memory being freed to the value 1.</a:t>
            </a:r>
          </a:p>
        </p:txBody>
      </p:sp>
      <p:sp>
        <p:nvSpPr>
          <p:cNvPr id="4" name="Rectangle 3"/>
          <p:cNvSpPr/>
          <p:nvPr/>
        </p:nvSpPr>
        <p:spPr>
          <a:xfrm>
            <a:off x="3679697" y="5169408"/>
            <a:ext cx="3889270"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//kfree casts v to a pointer to struct run</a:t>
            </a:r>
          </a:p>
        </p:txBody>
      </p:sp>
      <p:sp>
        <p:nvSpPr>
          <p:cNvPr id="5" name="Rectangle 4"/>
          <p:cNvSpPr/>
          <p:nvPr/>
        </p:nvSpPr>
        <p:spPr>
          <a:xfrm>
            <a:off x="3459458" y="5718048"/>
            <a:ext cx="4585551"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//records the old start of the free list in r-&gt;next</a:t>
            </a:r>
          </a:p>
        </p:txBody>
      </p:sp>
      <p:sp>
        <p:nvSpPr>
          <p:cNvPr id="17" name="Rectangle 16"/>
          <p:cNvSpPr/>
          <p:nvPr/>
        </p:nvSpPr>
        <p:spPr>
          <a:xfrm>
            <a:off x="3259084" y="6176963"/>
            <a:ext cx="2844240"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//sets the free list equal to r.</a:t>
            </a:r>
          </a:p>
        </p:txBody>
      </p:sp>
      <p:cxnSp>
        <p:nvCxnSpPr>
          <p:cNvPr id="20" name="Straight Arrow Connector 19"/>
          <p:cNvCxnSpPr>
            <a:endCxn id="3" idx="1"/>
          </p:cNvCxnSpPr>
          <p:nvPr/>
        </p:nvCxnSpPr>
        <p:spPr>
          <a:xfrm>
            <a:off x="2938272" y="4428135"/>
            <a:ext cx="521186" cy="3231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523744" y="5169408"/>
            <a:ext cx="1155953" cy="1846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188208" y="5415034"/>
            <a:ext cx="271250" cy="4876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523744" y="5718048"/>
            <a:ext cx="697595" cy="4589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7012392" y="3598355"/>
            <a:ext cx="4999370" cy="493776"/>
            <a:chOff x="6217920" y="4443984"/>
            <a:chExt cx="4999370" cy="493776"/>
          </a:xfrm>
        </p:grpSpPr>
        <p:sp>
          <p:nvSpPr>
            <p:cNvPr id="30" name="Rectangle 29"/>
            <p:cNvSpPr/>
            <p:nvPr/>
          </p:nvSpPr>
          <p:spPr>
            <a:xfrm>
              <a:off x="6217920" y="4498848"/>
              <a:ext cx="853440" cy="438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te-IN"/>
            </a:p>
          </p:txBody>
        </p:sp>
        <p:cxnSp>
          <p:nvCxnSpPr>
            <p:cNvPr id="31" name="Straight Arrow Connector 30"/>
            <p:cNvCxnSpPr>
              <a:stCxn id="30" idx="3"/>
            </p:cNvCxnSpPr>
            <p:nvPr/>
          </p:nvCxnSpPr>
          <p:spPr>
            <a:xfrm>
              <a:off x="7071360" y="4718304"/>
              <a:ext cx="5364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7607808" y="4498848"/>
              <a:ext cx="853440" cy="438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te-IN"/>
            </a:p>
          </p:txBody>
        </p:sp>
        <p:cxnSp>
          <p:nvCxnSpPr>
            <p:cNvPr id="33" name="Straight Arrow Connector 32"/>
            <p:cNvCxnSpPr/>
            <p:nvPr/>
          </p:nvCxnSpPr>
          <p:spPr>
            <a:xfrm>
              <a:off x="8451342" y="4718304"/>
              <a:ext cx="5364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8987790" y="4498848"/>
              <a:ext cx="853440" cy="438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te-IN"/>
            </a:p>
          </p:txBody>
        </p:sp>
        <p:cxnSp>
          <p:nvCxnSpPr>
            <p:cNvPr id="35" name="Straight Arrow Connector 34"/>
            <p:cNvCxnSpPr/>
            <p:nvPr/>
          </p:nvCxnSpPr>
          <p:spPr>
            <a:xfrm>
              <a:off x="9827402" y="4663440"/>
              <a:ext cx="5364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0363850" y="4443984"/>
              <a:ext cx="853440" cy="438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te-IN"/>
            </a:p>
          </p:txBody>
        </p:sp>
      </p:grpSp>
      <p:sp>
        <p:nvSpPr>
          <p:cNvPr id="42" name="Rectangle 41"/>
          <p:cNvSpPr/>
          <p:nvPr/>
        </p:nvSpPr>
        <p:spPr>
          <a:xfrm>
            <a:off x="10348434" y="4195055"/>
            <a:ext cx="1619776" cy="3693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err="1"/>
              <a:t>Kmem.freelist</a:t>
            </a:r>
            <a:endParaRPr lang="en-IN"/>
          </a:p>
        </p:txBody>
      </p:sp>
      <p:sp>
        <p:nvSpPr>
          <p:cNvPr id="43" name="Rectangle 42"/>
          <p:cNvSpPr/>
          <p:nvPr/>
        </p:nvSpPr>
        <p:spPr>
          <a:xfrm>
            <a:off x="6414984" y="2901733"/>
            <a:ext cx="802680" cy="304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te-IN"/>
          </a:p>
        </p:txBody>
      </p:sp>
      <p:sp>
        <p:nvSpPr>
          <p:cNvPr id="44" name="Rectangle 43"/>
          <p:cNvSpPr/>
          <p:nvPr/>
        </p:nvSpPr>
        <p:spPr>
          <a:xfrm>
            <a:off x="7292025" y="2901734"/>
            <a:ext cx="1668312" cy="3693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err="1"/>
              <a:t>Struct run r</a:t>
            </a:r>
          </a:p>
        </p:txBody>
      </p:sp>
      <p:cxnSp>
        <p:nvCxnSpPr>
          <p:cNvPr id="46" name="Elbow Connector 45"/>
          <p:cNvCxnSpPr/>
          <p:nvPr/>
        </p:nvCxnSpPr>
        <p:spPr>
          <a:xfrm rot="5400000">
            <a:off x="6883782" y="3319336"/>
            <a:ext cx="462493" cy="205272"/>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40BFBBD-0DC2-4E88-87FD-396562FAE3A0}"/>
              </a:ext>
            </a:extLst>
          </p:cNvPr>
          <p:cNvSpPr txBox="1"/>
          <p:nvPr/>
        </p:nvSpPr>
        <p:spPr>
          <a:xfrm>
            <a:off x="8134056" y="5354074"/>
            <a:ext cx="2774387" cy="1323439"/>
          </a:xfrm>
          <a:prstGeom prst="rect">
            <a:avLst/>
          </a:prstGeom>
          <a:noFill/>
        </p:spPr>
        <p:txBody>
          <a:bodyPr wrap="square">
            <a:spAutoFit/>
          </a:bodyPr>
          <a:lstStyle>
            <a:defPPr>
              <a:defRPr lang="en-US"/>
            </a:defPPr>
          </a:lstStyle>
          <a:p>
            <a:pPr algn="ctr"/>
            <a:r>
              <a:rPr lang="en-US" sz="4000" b="1" i="0" err="1">
                <a:solidFill>
                  <a:srgbClr val="333333"/>
                </a:solidFill>
                <a:effectLst>
                  <a:outerShdw blurRad="38100" dist="38100" dir="2700000" algn="tl">
                    <a:srgbClr val="000000">
                      <a:alpha val="43137"/>
                    </a:srgbClr>
                  </a:outerShdw>
                </a:effectLst>
                <a:latin typeface="+mj-lt"/>
              </a:rPr>
              <a:t>freerange and kfree</a:t>
            </a:r>
            <a:endParaRPr lang="en-US" sz="4000" b="1" i="0">
              <a:solidFill>
                <a:srgbClr val="333333"/>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42778591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p:bldLst>
  </p:timing>
</p:sld>
</file>

<file path=ppt/slides/slide5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 name="TextBox 9">
            <a:extLst>
              <a:ext uri="{FF2B5EF4-FFF2-40B4-BE49-F238E27FC236}">
                <a16:creationId xmlns:a16="http://schemas.microsoft.com/office/drawing/2014/main" id="{F25B550C-2526-4A2B-AD6F-D9ED69E3F65F}"/>
              </a:ext>
            </a:extLst>
          </p:cNvPr>
          <p:cNvSpPr txBox="1"/>
          <p:nvPr/>
        </p:nvSpPr>
        <p:spPr>
          <a:xfrm>
            <a:off x="5351943" y="1080119"/>
            <a:ext cx="6519246" cy="563231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1816 // Set up kernel part of a page table.</a:t>
            </a:r>
          </a:p>
          <a:p>
            <a:pPr/>
            <a:r>
              <a:rPr lang="en-US"/>
              <a:t>1817 pde_t*</a:t>
            </a:r>
          </a:p>
          <a:p>
            <a:pPr/>
            <a:r>
              <a:rPr lang="en-US"/>
              <a:t>1818 setupkvm(void)</a:t>
            </a:r>
          </a:p>
          <a:p>
            <a:pPr/>
            <a:r>
              <a:rPr lang="en-US"/>
              <a:t>1819 {</a:t>
            </a:r>
          </a:p>
          <a:p>
            <a:pPr/>
            <a:r>
              <a:rPr lang="en-US"/>
              <a:t>1820     pde_t *pgdir;</a:t>
            </a:r>
          </a:p>
          <a:p>
            <a:pPr/>
            <a:r>
              <a:rPr lang="en-US"/>
              <a:t>1821     struct kmap *k;</a:t>
            </a:r>
          </a:p>
          <a:p>
            <a:pPr/>
            <a:r>
              <a:rPr lang="en-US"/>
              <a:t>1822</a:t>
            </a:r>
          </a:p>
          <a:p>
            <a:pPr/>
            <a:r>
              <a:rPr lang="en-US"/>
              <a:t>1823     if((pgdir = (pde_t*)kalloc()) == 0)</a:t>
            </a:r>
          </a:p>
          <a:p>
            <a:pPr/>
            <a:r>
              <a:rPr lang="en-US"/>
              <a:t>1824         return 0;</a:t>
            </a:r>
          </a:p>
          <a:p>
            <a:pPr/>
            <a:r>
              <a:rPr lang="en-US"/>
              <a:t>1825     memset(pgdir, 0, PGSIZE);</a:t>
            </a:r>
          </a:p>
          <a:p>
            <a:pPr/>
            <a:r>
              <a:rPr lang="en-US"/>
              <a:t>1826     if (P2V(PHYSTOP) &gt; (void*)DEVSPACE)</a:t>
            </a:r>
          </a:p>
          <a:p>
            <a:pPr/>
            <a:r>
              <a:rPr lang="en-US"/>
              <a:t>1827         panic("PHYSTOP too high");</a:t>
            </a:r>
          </a:p>
          <a:p>
            <a:pPr/>
            <a:r>
              <a:rPr lang="en-US"/>
              <a:t>1828     for(k = kmap; k &lt; &amp;kmap[NELEM(kmap)]; k++)</a:t>
            </a:r>
          </a:p>
          <a:p>
            <a:pPr/>
            <a:r>
              <a:rPr lang="en-US"/>
              <a:t>1829         if(mappages(pgdir, k−&gt;virt, k−&gt;phys_end − k−&gt;phys_start,</a:t>
            </a:r>
          </a:p>
          <a:p>
            <a:pPr/>
            <a:r>
              <a:rPr lang="en-US"/>
              <a:t>1830             (uint)k−&gt;phys_start, k−&gt;perm) &lt; 0) {</a:t>
            </a:r>
          </a:p>
          <a:p>
            <a:pPr/>
            <a:r>
              <a:rPr lang="en-US"/>
              <a:t>1831                 freevm(pgdir);</a:t>
            </a:r>
          </a:p>
          <a:p>
            <a:pPr/>
            <a:r>
              <a:rPr lang="en-US"/>
              <a:t>1832         return 0;</a:t>
            </a:r>
          </a:p>
          <a:p>
            <a:pPr/>
            <a:r>
              <a:rPr lang="en-US"/>
              <a:t>1833     }</a:t>
            </a:r>
          </a:p>
          <a:p>
            <a:pPr/>
            <a:r>
              <a:rPr lang="en-US"/>
              <a:t>1834     return pgdir;</a:t>
            </a:r>
          </a:p>
          <a:p>
            <a:pPr/>
            <a:r>
              <a:rPr lang="en-US"/>
              <a:t>1835 }</a:t>
            </a:r>
          </a:p>
        </p:txBody>
      </p:sp>
      <p:grpSp>
        <p:nvGrpSpPr>
          <p:cNvPr id="8" name="Group 7">
            <a:extLst>
              <a:ext uri="{FF2B5EF4-FFF2-40B4-BE49-F238E27FC236}">
                <a16:creationId xmlns:a16="http://schemas.microsoft.com/office/drawing/2014/main" id="{C7586C98-D329-44F4-B6F6-837605E92B65}"/>
              </a:ext>
            </a:extLst>
          </p:cNvPr>
          <p:cNvGrpSpPr/>
          <p:nvPr/>
        </p:nvGrpSpPr>
        <p:grpSpPr>
          <a:xfrm>
            <a:off x="0" y="0"/>
            <a:ext cx="12192001" cy="6860735"/>
            <a:chExt cx="12192001" cy="6860735"/>
          </a:xfrm>
        </p:grpSpPr>
        <p:pic>
          <p:nvPicPr>
            <p:cNvPr id="9" name="Picture 2" descr="KL Deemed to be University Logo">
              <a:extLst>
                <a:ext uri="{FF2B5EF4-FFF2-40B4-BE49-F238E27FC236}">
                  <a16:creationId xmlns:a16="http://schemas.microsoft.com/office/drawing/2014/main" id="{50D0DA0A-8C47-419C-BD84-EDBD29FCA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13BA314-51EA-4C0F-A27B-86B77B4DF6F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E86D4CCF-3C87-4537-BD36-26E0C49D22BA}"/>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704EE341-6609-426E-B68A-1BB0116DE846}"/>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D81176C8-329C-4029-8CA8-CC29410BE25F}"/>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6" name="Rectangle 15">
              <a:extLst>
                <a:ext uri="{FF2B5EF4-FFF2-40B4-BE49-F238E27FC236}">
                  <a16:creationId xmlns:a16="http://schemas.microsoft.com/office/drawing/2014/main" id="{B1306054-26D7-49EF-BBBD-C0576B3A4573}"/>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7" name="Rectangle 16">
              <a:extLst>
                <a:ext uri="{FF2B5EF4-FFF2-40B4-BE49-F238E27FC236}">
                  <a16:creationId xmlns:a16="http://schemas.microsoft.com/office/drawing/2014/main" id="{BD1D8BED-B8FD-49A4-A649-A9563CA018C3}"/>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8" name="Rectangle 17">
              <a:extLst>
                <a:ext uri="{FF2B5EF4-FFF2-40B4-BE49-F238E27FC236}">
                  <a16:creationId xmlns:a16="http://schemas.microsoft.com/office/drawing/2014/main" id="{795F6DBD-62E3-4CFE-B35B-A654E238C0BD}"/>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grpSp>
        <p:nvGrpSpPr>
          <p:cNvPr id="4" name="Group 3">
            <a:extLst>
              <a:ext uri="{FF2B5EF4-FFF2-40B4-BE49-F238E27FC236}">
                <a16:creationId xmlns:a16="http://schemas.microsoft.com/office/drawing/2014/main" id="{0836AC3F-4ACA-4C17-8F14-0D16B7D20D72}"/>
              </a:ext>
            </a:extLst>
          </p:cNvPr>
          <p:cNvGrpSpPr/>
          <p:nvPr/>
        </p:nvGrpSpPr>
        <p:grpSpPr>
          <a:xfrm>
            <a:off x="983716" y="4043344"/>
            <a:ext cx="1519311" cy="1852419"/>
            <a:chOff x="1113866" y="2827605"/>
            <a:chExt cx="1519311" cy="1852419"/>
          </a:xfrm>
        </p:grpSpPr>
        <p:sp>
          <p:nvSpPr>
            <p:cNvPr id="2" name="Rectangle 1">
              <a:extLst>
                <a:ext uri="{FF2B5EF4-FFF2-40B4-BE49-F238E27FC236}">
                  <a16:creationId xmlns:a16="http://schemas.microsoft.com/office/drawing/2014/main" id="{7D0E647D-0845-402C-B40D-F0C506E07600}"/>
                </a:ext>
              </a:extLst>
            </p:cNvPr>
            <p:cNvSpPr/>
            <p:nvPr/>
          </p:nvSpPr>
          <p:spPr>
            <a:xfrm>
              <a:off x="1113866" y="2827605"/>
              <a:ext cx="1519311" cy="144897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endParaRPr lang="en-US"/>
            </a:p>
          </p:txBody>
        </p:sp>
        <p:sp>
          <p:nvSpPr>
            <p:cNvPr id="3" name="TextBox 2">
              <a:extLst>
                <a:ext uri="{FF2B5EF4-FFF2-40B4-BE49-F238E27FC236}">
                  <a16:creationId xmlns:a16="http://schemas.microsoft.com/office/drawing/2014/main" id="{ACBE67F3-44E7-488C-A613-A6ECCD0A23A9}"/>
                </a:ext>
              </a:extLst>
            </p:cNvPr>
            <p:cNvSpPr txBox="1"/>
            <p:nvPr/>
          </p:nvSpPr>
          <p:spPr>
            <a:xfrm>
              <a:off x="1127934" y="4310692"/>
              <a:ext cx="1505243" cy="369332"/>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err="1"/>
                <a:t>kpgdir</a:t>
              </a:r>
              <a:endParaRPr lang="en-US"/>
            </a:p>
          </p:txBody>
        </p:sp>
      </p:grpSp>
      <p:sp>
        <p:nvSpPr>
          <p:cNvPr id="6" name="TextBox 5">
            <a:extLst>
              <a:ext uri="{FF2B5EF4-FFF2-40B4-BE49-F238E27FC236}">
                <a16:creationId xmlns:a16="http://schemas.microsoft.com/office/drawing/2014/main" id="{15B08328-8DF7-493C-B598-F87746CD79B6}"/>
              </a:ext>
            </a:extLst>
          </p:cNvPr>
          <p:cNvSpPr txBox="1"/>
          <p:nvPr/>
        </p:nvSpPr>
        <p:spPr>
          <a:xfrm>
            <a:off x="284321" y="1205102"/>
            <a:ext cx="3294743"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1839 void</a:t>
            </a:r>
          </a:p>
          <a:p>
            <a:pPr/>
            <a:r>
              <a:rPr lang="en-US"/>
              <a:t>1840 kvmalloc(void)</a:t>
            </a:r>
          </a:p>
          <a:p>
            <a:pPr/>
            <a:r>
              <a:rPr lang="en-US"/>
              <a:t>1841 {</a:t>
            </a:r>
          </a:p>
          <a:p>
            <a:pPr/>
            <a:r>
              <a:rPr lang="en-US"/>
              <a:t>1842     kpgdir = setupkvm();</a:t>
            </a:r>
          </a:p>
          <a:p>
            <a:pPr/>
            <a:r>
              <a:rPr lang="en-US"/>
              <a:t>1843     switchkvm();</a:t>
            </a:r>
          </a:p>
          <a:p>
            <a:pPr/>
            <a:r>
              <a:rPr lang="en-US"/>
              <a:t>1844 }</a:t>
            </a:r>
          </a:p>
        </p:txBody>
      </p:sp>
      <p:sp>
        <p:nvSpPr>
          <p:cNvPr id="19" name="TextBox 18">
            <a:extLst>
              <a:ext uri="{FF2B5EF4-FFF2-40B4-BE49-F238E27FC236}">
                <a16:creationId xmlns:a16="http://schemas.microsoft.com/office/drawing/2014/main" id="{440BFBBD-0DC2-4E88-87FD-396562FAE3A0}"/>
              </a:ext>
            </a:extLst>
          </p:cNvPr>
          <p:cNvSpPr txBox="1"/>
          <p:nvPr/>
        </p:nvSpPr>
        <p:spPr>
          <a:xfrm>
            <a:off x="88135" y="379935"/>
            <a:ext cx="6140863" cy="769441"/>
          </a:xfrm>
          <a:prstGeom prst="rect">
            <a:avLst/>
          </a:prstGeom>
          <a:noFill/>
        </p:spPr>
        <p:txBody>
          <a:bodyPr wrap="square">
            <a:spAutoFit/>
          </a:bodyPr>
          <a:lstStyle>
            <a:defPPr>
              <a:defRPr lang="en-US"/>
            </a:defPPr>
          </a:lstStyle>
          <a:p>
            <a:pPr algn="ctr"/>
            <a:r>
              <a:rPr lang="en-US" sz="4400" b="1" i="0" err="1">
                <a:solidFill>
                  <a:srgbClr val="333333"/>
                </a:solidFill>
                <a:effectLst>
                  <a:outerShdw blurRad="38100" dist="38100" dir="2700000" algn="tl">
                    <a:srgbClr val="000000">
                      <a:alpha val="43137"/>
                    </a:srgbClr>
                  </a:outerShdw>
                </a:effectLst>
                <a:latin typeface="+mj-lt"/>
              </a:rPr>
              <a:t>Kvmalloc and setupkvm</a:t>
            </a:r>
            <a:endParaRPr lang="en-US" sz="4400" b="1" i="0">
              <a:solidFill>
                <a:srgbClr val="333333"/>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16078593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4" fill="hold" nodeType="clickPar">
                      <p:stCondLst>
                        <p:cond delay="indefinite"/>
                      </p:stCondLst>
                      <p:childTnLst>
                        <p:par>
                          <p:cTn id="15" fill="hold" nodeType="afterGroup">
                            <p:stCondLst>
                              <p:cond delay="0"/>
                            </p:stCondLst>
                            <p:childTnLst>
                              <p:par>
                                <p:cTn id="16" presetID="42"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Lst>
  </p:timing>
</p:sld>
</file>

<file path=ppt/slides/slide5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8" name="Group 7">
            <a:extLst>
              <a:ext uri="{FF2B5EF4-FFF2-40B4-BE49-F238E27FC236}">
                <a16:creationId xmlns:a16="http://schemas.microsoft.com/office/drawing/2014/main" id="{C7586C98-D329-44F4-B6F6-837605E92B65}"/>
              </a:ext>
            </a:extLst>
          </p:cNvPr>
          <p:cNvGrpSpPr/>
          <p:nvPr/>
        </p:nvGrpSpPr>
        <p:grpSpPr>
          <a:xfrm>
            <a:off x="0" y="0"/>
            <a:ext cx="12192001" cy="6860735"/>
            <a:chExt cx="12192001" cy="6860735"/>
          </a:xfrm>
        </p:grpSpPr>
        <p:pic>
          <p:nvPicPr>
            <p:cNvPr id="9" name="Picture 2" descr="KL Deemed to be University Logo">
              <a:extLst>
                <a:ext uri="{FF2B5EF4-FFF2-40B4-BE49-F238E27FC236}">
                  <a16:creationId xmlns:a16="http://schemas.microsoft.com/office/drawing/2014/main" id="{50D0DA0A-8C47-419C-BD84-EDBD29FCA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13BA314-51EA-4C0F-A27B-86B77B4DF6F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E86D4CCF-3C87-4537-BD36-26E0C49D22BA}"/>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704EE341-6609-426E-B68A-1BB0116DE846}"/>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D81176C8-329C-4029-8CA8-CC29410BE25F}"/>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6" name="Rectangle 15">
              <a:extLst>
                <a:ext uri="{FF2B5EF4-FFF2-40B4-BE49-F238E27FC236}">
                  <a16:creationId xmlns:a16="http://schemas.microsoft.com/office/drawing/2014/main" id="{B1306054-26D7-49EF-BBBD-C0576B3A4573}"/>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7" name="Rectangle 16">
              <a:extLst>
                <a:ext uri="{FF2B5EF4-FFF2-40B4-BE49-F238E27FC236}">
                  <a16:creationId xmlns:a16="http://schemas.microsoft.com/office/drawing/2014/main" id="{BD1D8BED-B8FD-49A4-A649-A9563CA018C3}"/>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8" name="Rectangle 17">
              <a:extLst>
                <a:ext uri="{FF2B5EF4-FFF2-40B4-BE49-F238E27FC236}">
                  <a16:creationId xmlns:a16="http://schemas.microsoft.com/office/drawing/2014/main" id="{795F6DBD-62E3-4CFE-B35B-A654E238C0BD}"/>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TextBox 20">
            <a:extLst>
              <a:ext uri="{FF2B5EF4-FFF2-40B4-BE49-F238E27FC236}">
                <a16:creationId xmlns:a16="http://schemas.microsoft.com/office/drawing/2014/main" id="{597B7BAA-6BFC-43BF-A29D-9678047547D2}"/>
              </a:ext>
            </a:extLst>
          </p:cNvPr>
          <p:cNvSpPr txBox="1"/>
          <p:nvPr/>
        </p:nvSpPr>
        <p:spPr>
          <a:xfrm>
            <a:off x="259937" y="338149"/>
            <a:ext cx="7681808" cy="313932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1804 static struct kmap {</a:t>
            </a:r>
          </a:p>
          <a:p>
            <a:pPr/>
            <a:r>
              <a:rPr lang="en-US"/>
              <a:t>1805 void *virt;</a:t>
            </a:r>
          </a:p>
          <a:p>
            <a:pPr/>
            <a:r>
              <a:rPr lang="en-US"/>
              <a:t>1806 uint phys_start;</a:t>
            </a:r>
          </a:p>
          <a:p>
            <a:pPr/>
            <a:r>
              <a:rPr lang="en-US"/>
              <a:t>1807 uint phys_end;</a:t>
            </a:r>
          </a:p>
          <a:p>
            <a:pPr/>
            <a:r>
              <a:rPr lang="en-US"/>
              <a:t>1808 int perm;</a:t>
            </a:r>
          </a:p>
          <a:p>
            <a:pPr/>
            <a:r>
              <a:rPr lang="en-US"/>
              <a:t>1809 } kmap[] = {</a:t>
            </a:r>
          </a:p>
          <a:p>
            <a:pPr/>
            <a:r>
              <a:rPr lang="en-US"/>
              <a:t>1810 { (void*)KERNBASE, 0, EXTMEM, PTE_W}, // I/O space</a:t>
            </a:r>
          </a:p>
          <a:p>
            <a:pPr/>
            <a:r>
              <a:rPr lang="en-US"/>
              <a:t>1811 { (void*)KERNLINK, V2P(KERNLINK), V2P(data), 0}, // kern text+rodata</a:t>
            </a:r>
            <a:endParaRPr lang="en-US"/>
          </a:p>
          <a:p>
            <a:pPr/>
            <a:r>
              <a:rPr lang="en-US"/>
              <a:t>1812 { (void*)data, V2P(data), PHYSTOP, PTE_W}, // kern data+memory</a:t>
            </a:r>
            <a:endParaRPr lang="en-US"/>
          </a:p>
          <a:p>
            <a:pPr/>
            <a:r>
              <a:rPr lang="en-US"/>
              <a:t>1813 { (void*)DEVSPACE, DEVSPACE, 0, PTE_W}, // more devices</a:t>
            </a:r>
          </a:p>
          <a:p>
            <a:pPr/>
            <a:r>
              <a:rPr lang="en-US"/>
              <a:t>1814 };</a:t>
            </a:r>
          </a:p>
        </p:txBody>
      </p:sp>
      <p:sp>
        <p:nvSpPr>
          <p:cNvPr id="19" name="TextBox 18">
            <a:extLst>
              <a:ext uri="{FF2B5EF4-FFF2-40B4-BE49-F238E27FC236}">
                <a16:creationId xmlns:a16="http://schemas.microsoft.com/office/drawing/2014/main" id="{053B48CA-CF48-4CCA-908D-A5D183959DF3}"/>
              </a:ext>
            </a:extLst>
          </p:cNvPr>
          <p:cNvSpPr txBox="1"/>
          <p:nvPr/>
        </p:nvSpPr>
        <p:spPr>
          <a:xfrm>
            <a:off x="174593" y="3815848"/>
            <a:ext cx="7836791" cy="25853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0200 // Memory layout</a:t>
            </a:r>
          </a:p>
          <a:p>
            <a:pPr/>
            <a:r>
              <a:rPr lang="en-US"/>
              <a:t>0201</a:t>
            </a:r>
          </a:p>
          <a:p>
            <a:pPr/>
            <a:r>
              <a:rPr lang="en-US"/>
              <a:t>0202 #define EXTMEM 0x100000 // Start of extended memory</a:t>
            </a:r>
          </a:p>
          <a:p>
            <a:pPr/>
            <a:r>
              <a:rPr lang="en-US"/>
              <a:t>0203 #define PHYSTOP 0xE000000 // Top physical memory</a:t>
            </a:r>
          </a:p>
          <a:p>
            <a:pPr/>
            <a:r>
              <a:rPr lang="en-US"/>
              <a:t>0204 #define DEVSPACE 0xFE000000 // Other devices are at high addresses</a:t>
            </a:r>
          </a:p>
          <a:p>
            <a:pPr/>
            <a:r>
              <a:rPr lang="en-US"/>
              <a:t>0205</a:t>
            </a:r>
          </a:p>
          <a:p>
            <a:pPr/>
            <a:r>
              <a:rPr lang="en-US"/>
              <a:t>0206 // Key addresses for address space layout (see kmap in vm.c for layout)</a:t>
            </a:r>
          </a:p>
          <a:p>
            <a:pPr/>
            <a:r>
              <a:rPr lang="en-US"/>
              <a:t>0207 #define KERNBASE 0x80000000 // First kernel virtual address</a:t>
            </a:r>
          </a:p>
          <a:p>
            <a:pPr/>
            <a:r>
              <a:rPr lang="en-US"/>
              <a:t>0208 #define KERNLINK (KERNBASE+EXTMEM) // Address where kernel is linked</a:t>
            </a:r>
          </a:p>
        </p:txBody>
      </p:sp>
      <p:pic>
        <p:nvPicPr>
          <p:cNvPr id="11" name="Picture 10">
            <a:extLst>
              <a:ext uri="{FF2B5EF4-FFF2-40B4-BE49-F238E27FC236}">
                <a16:creationId xmlns:a16="http://schemas.microsoft.com/office/drawing/2014/main" id="{F11CA340-13A3-48BE-801E-B0F21DA5373A}"/>
              </a:ext>
            </a:extLst>
          </p:cNvPr>
          <p:cNvPicPr>
            <a:picLocks noChangeAspect="1"/>
          </p:cNvPicPr>
          <p:nvPr/>
        </p:nvPicPr>
        <p:blipFill>
          <a:blip r:embed="rId3"/>
          <a:stretch>
            <a:fillRect/>
          </a:stretch>
        </p:blipFill>
        <p:spPr>
          <a:xfrm>
            <a:off x="8060152" y="1610455"/>
            <a:ext cx="4090977" cy="4460273"/>
          </a:xfrm>
          <a:prstGeom prst="rect">
            <a:avLst/>
          </a:prstGeom>
        </p:spPr>
      </p:pic>
    </p:spTree>
    <p:extLst>
      <p:ext uri="{BB962C8B-B14F-4D97-AF65-F5344CB8AC3E}">
        <p14:creationId xmlns:p14="http://schemas.microsoft.com/office/powerpoint/2010/main" val="11393599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extBox 2">
            <a:extLst>
              <a:ext uri="{FF2B5EF4-FFF2-40B4-BE49-F238E27FC236}">
                <a16:creationId xmlns:a16="http://schemas.microsoft.com/office/drawing/2014/main" id="{008CFD07-CDA0-434E-898A-1AC1F9E326BB}"/>
              </a:ext>
            </a:extLst>
          </p:cNvPr>
          <p:cNvSpPr txBox="1"/>
          <p:nvPr/>
        </p:nvSpPr>
        <p:spPr>
          <a:xfrm>
            <a:off x="145142" y="197346"/>
            <a:ext cx="6647543" cy="646330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1759 static int</a:t>
            </a:r>
          </a:p>
          <a:p>
            <a:pPr/>
            <a:r>
              <a:rPr lang="en-US"/>
              <a:t>1760 mappages(pde_t *pgdir, void *va, uint size, uint pa, int perm)</a:t>
            </a:r>
          </a:p>
          <a:p>
            <a:pPr/>
            <a:r>
              <a:rPr lang="en-US"/>
              <a:t>1761 {</a:t>
            </a:r>
          </a:p>
          <a:p>
            <a:pPr/>
            <a:r>
              <a:rPr lang="en-US"/>
              <a:t>1762     char *a, *last;</a:t>
            </a:r>
          </a:p>
          <a:p>
            <a:pPr/>
            <a:r>
              <a:rPr lang="en-US"/>
              <a:t>1763     pte_t *pte;</a:t>
            </a:r>
          </a:p>
          <a:p>
            <a:pPr/>
            <a:r>
              <a:rPr lang="en-US"/>
              <a:t>1764</a:t>
            </a:r>
          </a:p>
          <a:p>
            <a:pPr/>
            <a:r>
              <a:rPr lang="en-US"/>
              <a:t>1765     a = (char*)PGROUNDDOWN((uint)va);</a:t>
            </a:r>
          </a:p>
          <a:p>
            <a:pPr/>
            <a:r>
              <a:rPr lang="en-US"/>
              <a:t>1766     last = (char*)PGROUNDDOWN(((uint)va) + size − 1);</a:t>
            </a:r>
          </a:p>
          <a:p>
            <a:pPr/>
            <a:r>
              <a:rPr lang="en-US"/>
              <a:t>1767     for(;;){</a:t>
            </a:r>
          </a:p>
          <a:p>
            <a:pPr/>
            <a:r>
              <a:rPr lang="en-US"/>
              <a:t>             //find the address of the PTE for that address.</a:t>
            </a:r>
          </a:p>
          <a:p>
            <a:pPr/>
            <a:r>
              <a:rPr lang="en-US"/>
              <a:t>1768         if((pte = walkpgdir(pgdir, a, 1)) == 0)</a:t>
            </a:r>
          </a:p>
          <a:p>
            <a:pPr/>
            <a:r>
              <a:rPr lang="en-US"/>
              <a:t>1769             return −1;</a:t>
            </a:r>
          </a:p>
          <a:p>
            <a:pPr/>
            <a:r>
              <a:rPr lang="en-US"/>
              <a:t>1770         if(*pte &amp; PTE_P)</a:t>
            </a:r>
          </a:p>
          <a:p>
            <a:pPr/>
            <a:r>
              <a:rPr lang="en-US"/>
              <a:t>1771             panic("remap");</a:t>
            </a:r>
          </a:p>
          <a:p>
            <a:pPr/>
            <a:r>
              <a:rPr lang="en-US"/>
              <a:t>             //PTE_P to mark the PTE as valid</a:t>
            </a:r>
          </a:p>
          <a:p>
            <a:pPr/>
            <a:r>
              <a:rPr lang="en-US"/>
              <a:t>1772         *pte = pa | perm | PTE_P;</a:t>
            </a:r>
          </a:p>
          <a:p>
            <a:pPr/>
            <a:r>
              <a:rPr lang="en-US"/>
              <a:t>1773         if(a == last)</a:t>
            </a:r>
          </a:p>
          <a:p>
            <a:pPr/>
            <a:r>
              <a:rPr lang="en-US"/>
              <a:t>1774             break;</a:t>
            </a:r>
          </a:p>
          <a:p>
            <a:pPr/>
            <a:r>
              <a:rPr lang="en-US"/>
              <a:t>1775         a += PGSIZE;</a:t>
            </a:r>
          </a:p>
          <a:p>
            <a:pPr/>
            <a:r>
              <a:rPr lang="en-US"/>
              <a:t>1776         pa += PGSIZE;</a:t>
            </a:r>
          </a:p>
          <a:p>
            <a:pPr/>
            <a:r>
              <a:rPr lang="en-US"/>
              <a:t>1777     }</a:t>
            </a:r>
          </a:p>
          <a:p>
            <a:pPr/>
            <a:r>
              <a:rPr lang="en-US"/>
              <a:t>1778     return 0;</a:t>
            </a:r>
          </a:p>
          <a:p>
            <a:pPr/>
            <a:r>
              <a:rPr lang="en-US"/>
              <a:t>1779 }</a:t>
            </a:r>
          </a:p>
        </p:txBody>
      </p:sp>
      <p:sp>
        <p:nvSpPr>
          <p:cNvPr id="5" name="TextBox 4">
            <a:extLst>
              <a:ext uri="{FF2B5EF4-FFF2-40B4-BE49-F238E27FC236}">
                <a16:creationId xmlns:a16="http://schemas.microsoft.com/office/drawing/2014/main" id="{97CE2B36-5BB2-4F9E-AEC7-7CEBFCF7A866}"/>
              </a:ext>
            </a:extLst>
          </p:cNvPr>
          <p:cNvSpPr txBox="1"/>
          <p:nvPr/>
        </p:nvSpPr>
        <p:spPr>
          <a:xfrm>
            <a:off x="6995886" y="243695"/>
            <a:ext cx="4934857"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 Create PTEs for virtual addresses starting at va that refer to physical addresses starting at pa. </a:t>
            </a:r>
          </a:p>
          <a:p>
            <a:pPr/>
            <a:r>
              <a:rPr lang="en-US" err="1"/>
              <a:t>va and size might not be page−aligned.</a:t>
            </a:r>
          </a:p>
        </p:txBody>
      </p:sp>
      <p:pic>
        <p:nvPicPr>
          <p:cNvPr id="6" name="Picture 2">
            <a:extLst>
              <a:ext uri="{FF2B5EF4-FFF2-40B4-BE49-F238E27FC236}">
                <a16:creationId xmlns:a16="http://schemas.microsoft.com/office/drawing/2014/main" id="{AD5F53BD-122F-43EE-AE0B-73FD1ECD3E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193" t="27926" r="28634" b="27617"/>
          <a:stretch>
            <a:fillRect/>
          </a:stretch>
        </p:blipFill>
        <p:spPr bwMode="auto">
          <a:xfrm>
            <a:off x="7380515" y="1302556"/>
            <a:ext cx="4136573" cy="14369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F1B6926-99F7-45B9-A9A8-998DCB11E731}"/>
              </a:ext>
            </a:extLst>
          </p:cNvPr>
          <p:cNvSpPr txBox="1"/>
          <p:nvPr/>
        </p:nvSpPr>
        <p:spPr>
          <a:xfrm>
            <a:off x="6981374" y="2875002"/>
            <a:ext cx="4934857" cy="3785652"/>
          </a:xfrm>
          <a:prstGeom prst="rect">
            <a:avLst/>
          </a:prstGeom>
          <a:noFill/>
        </p:spPr>
        <p:txBody>
          <a:bodyPr wrap="square">
            <a:spAutoFit/>
          </a:bodyPr>
          <a:lstStyle>
            <a:defPPr>
              <a:defRPr lang="en-US"/>
            </a:defPPr>
          </a:lstStyle>
          <a:p>
            <a:pPr marL="285750" indent="-285750">
              <a:buFont typeface="Arial" pitchFamily="34" charset="0"/>
              <a:buChar char="•"/>
            </a:pPr>
            <a:r>
              <a:rPr lang="en-US" sz="2000" b="1" err="1"/>
              <a:t>mappages </a:t>
            </a:r>
            <a:r>
              <a:rPr lang="en-US" sz="2000"/>
              <a:t>installs mappings into a page table for a range of virtual addresses to a corresponding range of physical addresses. </a:t>
            </a:r>
          </a:p>
          <a:p>
            <a:pPr marL="285750" indent="-285750">
              <a:buFont typeface="Arial" pitchFamily="34" charset="0"/>
              <a:buChar char="•"/>
            </a:pPr>
            <a:r>
              <a:rPr lang="en-US" sz="2000"/>
              <a:t>It does this separately for each virtual address in the range, at page intervals. </a:t>
            </a:r>
          </a:p>
          <a:p>
            <a:pPr marL="285750" indent="-285750">
              <a:buFont typeface="Arial" pitchFamily="34" charset="0"/>
              <a:buChar char="•"/>
            </a:pPr>
            <a:r>
              <a:rPr lang="en-US" sz="2000"/>
              <a:t>For each virtual address to be mapped, mappages calls walkpgdir to ﬁnd the address of the PTE for that address. </a:t>
            </a:r>
          </a:p>
          <a:p>
            <a:pPr marL="285750" indent="-285750">
              <a:buFont typeface="Arial" pitchFamily="34" charset="0"/>
              <a:buChar char="•"/>
            </a:pPr>
            <a:r>
              <a:rPr lang="en-US" sz="2000"/>
              <a:t>It then initializes the PTE to hold the relevant physical page number, the desired permissions ( PTE_W and/or PTE_U), and PTE_P to mark the PTE as valid (1772). </a:t>
            </a:r>
          </a:p>
        </p:txBody>
      </p:sp>
      <p:grpSp>
        <p:nvGrpSpPr>
          <p:cNvPr id="7" name="Group 6">
            <a:extLst>
              <a:ext uri="{FF2B5EF4-FFF2-40B4-BE49-F238E27FC236}">
                <a16:creationId xmlns:a16="http://schemas.microsoft.com/office/drawing/2014/main" id="{C3C2DB5B-7436-4FBA-B9D2-ACC975DCB629}"/>
              </a:ext>
            </a:extLst>
          </p:cNvPr>
          <p:cNvGrpSpPr/>
          <p:nvPr/>
        </p:nvGrpSpPr>
        <p:grpSpPr>
          <a:xfrm>
            <a:off x="0" y="0"/>
            <a:ext cx="12192001" cy="6860735"/>
            <a:chExt cx="12192001" cy="6860735"/>
          </a:xfrm>
        </p:grpSpPr>
        <p:pic>
          <p:nvPicPr>
            <p:cNvPr id="9" name="Picture 2" descr="KL Deemed to be University Logo">
              <a:extLst>
                <a:ext uri="{FF2B5EF4-FFF2-40B4-BE49-F238E27FC236}">
                  <a16:creationId xmlns:a16="http://schemas.microsoft.com/office/drawing/2014/main" id="{843E0B35-D8C2-4628-BD7B-D1FB4BB57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DABFA84-B612-4BB4-8BCD-52CD3F3A272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D7FEFCF-48C4-4F7E-9146-C6D35872EFFE}"/>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A7D9C6A6-3605-4D4F-8B92-C412DDE56E7C}"/>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E32ACFC2-3DC6-4682-9010-DBC210E64522}"/>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59EFB310-E5AB-4F97-9B5B-35FB4B701484}"/>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157E0981-22B1-480C-AFB0-19F726E8AAC2}"/>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6" name="Rectangle 15">
              <a:extLst>
                <a:ext uri="{FF2B5EF4-FFF2-40B4-BE49-F238E27FC236}">
                  <a16:creationId xmlns:a16="http://schemas.microsoft.com/office/drawing/2014/main" id="{2BC3BBC9-CD44-45B1-A419-70F2D052532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2691104858"/>
      </p:ext>
    </p:extLst>
  </p:cSld>
  <p:clrMapOvr>
    <a:masterClrMapping/>
  </p:clrMapOvr>
  <p:transition/>
  <p:timing/>
</p:sld>
</file>

<file path=ppt/slides/slide5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TextBox 2">
            <a:extLst>
              <a:ext uri="{FF2B5EF4-FFF2-40B4-BE49-F238E27FC236}">
                <a16:creationId xmlns:a16="http://schemas.microsoft.com/office/drawing/2014/main" id="{7B750288-537E-4BF5-A506-7EF6947495EB}"/>
              </a:ext>
            </a:extLst>
          </p:cNvPr>
          <p:cNvSpPr txBox="1"/>
          <p:nvPr/>
        </p:nvSpPr>
        <p:spPr>
          <a:xfrm>
            <a:off x="0" y="58846"/>
            <a:ext cx="7387771" cy="6186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1734 static pte_t *</a:t>
            </a:r>
          </a:p>
          <a:p>
            <a:pPr/>
            <a:r>
              <a:rPr lang="en-IN"/>
              <a:t>1735 walkpgdir(pde_t *pgdir, const void *va, int alloc)</a:t>
            </a:r>
          </a:p>
          <a:p>
            <a:pPr/>
            <a:r>
              <a:rPr lang="en-IN"/>
              <a:t>1736 {</a:t>
            </a:r>
          </a:p>
          <a:p>
            <a:pPr/>
            <a:r>
              <a:rPr lang="en-IN"/>
              <a:t>1737     pde_t *pde;</a:t>
            </a:r>
          </a:p>
          <a:p>
            <a:pPr/>
            <a:r>
              <a:rPr lang="en-IN"/>
              <a:t>1738     pte_t *pgtab;</a:t>
            </a:r>
          </a:p>
          <a:p>
            <a:pPr/>
            <a:r>
              <a:rPr lang="en-IN"/>
              <a:t>1739     //uses the upper 10 bits of the virtual address to find the page directory entry</a:t>
            </a:r>
          </a:p>
          <a:p>
            <a:pPr/>
            <a:r>
              <a:rPr lang="en-IN"/>
              <a:t>1740     pde = &amp;pgdir[PDX(va)];</a:t>
            </a:r>
          </a:p>
          <a:p>
            <a:pPr/>
            <a:r>
              <a:rPr lang="en-IN"/>
              <a:t>1741     if(*pde &amp; PTE_P){</a:t>
            </a:r>
          </a:p>
          <a:p>
            <a:pPr/>
            <a:r>
              <a:rPr lang="en-IN"/>
              <a:t>1742         pgtab = (pte_t*)P2V(PTE_ADDR(*pde));</a:t>
            </a:r>
          </a:p>
          <a:p>
            <a:pPr/>
            <a:r>
              <a:rPr lang="en-IN"/>
              <a:t>1743     } else {</a:t>
            </a:r>
          </a:p>
          <a:p>
            <a:pPr/>
            <a:r>
              <a:rPr lang="en-IN"/>
              <a:t>1744         if(!alloc || (pgtab = (pte_t*)kalloc()) == 0)</a:t>
            </a:r>
          </a:p>
          <a:p>
            <a:pPr/>
            <a:r>
              <a:rPr lang="en-IN"/>
              <a:t>1745             return 0;</a:t>
            </a:r>
          </a:p>
          <a:p>
            <a:pPr/>
            <a:r>
              <a:rPr lang="en-IN"/>
              <a:t>1746         // Make sure all those PTE_P bits are zero.</a:t>
            </a:r>
          </a:p>
          <a:p>
            <a:pPr/>
            <a:r>
              <a:rPr lang="en-IN"/>
              <a:t>1747         memset(pgtab, 0, PGSIZE);</a:t>
            </a:r>
          </a:p>
          <a:p>
            <a:pPr/>
            <a:r>
              <a:rPr lang="en-IN"/>
              <a:t>1748         // The permissions here are overly generous, but they can</a:t>
            </a:r>
          </a:p>
          <a:p>
            <a:pPr/>
            <a:r>
              <a:rPr lang="en-IN"/>
              <a:t>1749         // be further restricted by the permissions in the page table</a:t>
            </a:r>
          </a:p>
          <a:p>
            <a:pPr/>
            <a:r>
              <a:rPr lang="en-IN"/>
              <a:t>1750         // entries, if necessary.</a:t>
            </a:r>
          </a:p>
          <a:p>
            <a:pPr/>
            <a:r>
              <a:rPr lang="en-IN"/>
              <a:t>1751         *pde = V2P(pgtab) | PTE_P | PTE_W | PTE_U;</a:t>
            </a:r>
          </a:p>
          <a:p>
            <a:pPr/>
            <a:r>
              <a:rPr lang="en-IN"/>
              <a:t>1752     }     </a:t>
            </a:r>
          </a:p>
          <a:p>
            <a:pPr/>
            <a:r>
              <a:rPr lang="en-IN"/>
              <a:t>1753     return &amp;pgtab[PTX(va)];</a:t>
            </a:r>
          </a:p>
          <a:p>
            <a:pPr/>
            <a:r>
              <a:rPr lang="en-IN"/>
              <a:t>1754 }</a:t>
            </a:r>
            <a:endParaRPr lang="en-US"/>
          </a:p>
        </p:txBody>
      </p:sp>
      <p:pic>
        <p:nvPicPr>
          <p:cNvPr id="4" name="Picture 2">
            <a:extLst>
              <a:ext uri="{FF2B5EF4-FFF2-40B4-BE49-F238E27FC236}">
                <a16:creationId xmlns:a16="http://schemas.microsoft.com/office/drawing/2014/main" id="{3D9A7E72-8A73-4066-99D6-23BCB956B8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9351" t="47685" b="24025"/>
          <a:stretch>
            <a:fillRect/>
          </a:stretch>
        </p:blipFill>
        <p:spPr bwMode="auto">
          <a:xfrm>
            <a:off x="7532914" y="1930400"/>
            <a:ext cx="4441371" cy="914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BF704FD-0395-47F1-A708-1BC87A94F542}"/>
              </a:ext>
            </a:extLst>
          </p:cNvPr>
          <p:cNvSpPr txBox="1"/>
          <p:nvPr/>
        </p:nvSpPr>
        <p:spPr>
          <a:xfrm>
            <a:off x="6291417" y="131333"/>
            <a:ext cx="4746171" cy="132343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sz="2000"/>
              <a:t>Return the address of the PTE in page table pgdir that corresponds to virtual address va. If alloc!=0, create any required page table pages.</a:t>
            </a:r>
          </a:p>
        </p:txBody>
      </p:sp>
      <p:sp>
        <p:nvSpPr>
          <p:cNvPr id="8" name="TextBox 7">
            <a:extLst>
              <a:ext uri="{FF2B5EF4-FFF2-40B4-BE49-F238E27FC236}">
                <a16:creationId xmlns:a16="http://schemas.microsoft.com/office/drawing/2014/main" id="{559CCE59-E9D6-44F7-A7D1-50F89CEB77FA}"/>
              </a:ext>
            </a:extLst>
          </p:cNvPr>
          <p:cNvSpPr txBox="1"/>
          <p:nvPr/>
        </p:nvSpPr>
        <p:spPr>
          <a:xfrm>
            <a:off x="7387771" y="3028836"/>
            <a:ext cx="4746171" cy="3631763"/>
          </a:xfrm>
          <a:prstGeom prst="rect">
            <a:avLst/>
          </a:prstGeom>
          <a:noFill/>
        </p:spPr>
        <p:txBody>
          <a:bodyPr wrap="square">
            <a:spAutoFit/>
          </a:bodyPr>
          <a:lstStyle>
            <a:defPPr>
              <a:defRPr lang="en-US"/>
            </a:defPPr>
          </a:lstStyle>
          <a:p>
            <a:pPr marL="342900" indent="-342900">
              <a:spcBef>
                <a:spcPts val="600"/>
              </a:spcBef>
              <a:buFont typeface="Arial" pitchFamily="34" charset="0"/>
              <a:buChar char="•"/>
            </a:pPr>
            <a:r>
              <a:rPr lang="en-IN" sz="2000" b="1" i="0" err="1">
                <a:solidFill>
                  <a:srgbClr val="333333"/>
                </a:solidFill>
                <a:effectLst/>
              </a:rPr>
              <a:t>walkpgdir </a:t>
            </a:r>
            <a:r>
              <a:rPr lang="en-IN" sz="2000" b="0" i="0">
                <a:solidFill>
                  <a:srgbClr val="333333"/>
                </a:solidFill>
                <a:effectLst/>
              </a:rPr>
              <a:t>uses the upper 10 bits of the virtual address to ﬁnd the page directory entry. </a:t>
            </a:r>
          </a:p>
          <a:p>
            <a:pPr marL="342900" indent="-342900">
              <a:spcBef>
                <a:spcPts val="600"/>
              </a:spcBef>
              <a:buFont typeface="Arial" pitchFamily="34" charset="0"/>
              <a:buChar char="•"/>
            </a:pPr>
            <a:r>
              <a:rPr lang="en-IN" sz="2000" b="0" i="0">
                <a:solidFill>
                  <a:srgbClr val="333333"/>
                </a:solidFill>
                <a:effectLst/>
              </a:rPr>
              <a:t>If the page directory entry isn’t present, then the required page table page hasn’t yet been allocated; if the alloc argument is set, walkpgdir allocates it and puts its physical address in the page directory. </a:t>
            </a:r>
          </a:p>
          <a:p>
            <a:pPr marL="342900" indent="-342900">
              <a:spcBef>
                <a:spcPts val="600"/>
              </a:spcBef>
              <a:buFont typeface="Arial" pitchFamily="34" charset="0"/>
              <a:buChar char="•"/>
            </a:pPr>
            <a:r>
              <a:rPr lang="en-IN" sz="2000" b="0" i="0">
                <a:solidFill>
                  <a:srgbClr val="333333"/>
                </a:solidFill>
                <a:effectLst/>
              </a:rPr>
              <a:t>Finally it uses the next 10 bits of the virtual address to ﬁnd the address of the PTE in the page table page.</a:t>
            </a:r>
          </a:p>
        </p:txBody>
      </p:sp>
      <p:grpSp>
        <p:nvGrpSpPr>
          <p:cNvPr id="7" name="Group 6">
            <a:extLst>
              <a:ext uri="{FF2B5EF4-FFF2-40B4-BE49-F238E27FC236}">
                <a16:creationId xmlns:a16="http://schemas.microsoft.com/office/drawing/2014/main" id="{F578FD36-B081-43E6-8666-BEB4E25DB152}"/>
              </a:ext>
            </a:extLst>
          </p:cNvPr>
          <p:cNvGrpSpPr/>
          <p:nvPr/>
        </p:nvGrpSpPr>
        <p:grpSpPr>
          <a:xfrm>
            <a:off x="0" y="0"/>
            <a:ext cx="12192001" cy="6860735"/>
            <a:chExt cx="12192001" cy="6860735"/>
          </a:xfrm>
        </p:grpSpPr>
        <p:pic>
          <p:nvPicPr>
            <p:cNvPr id="9" name="Picture 2" descr="KL Deemed to be University Logo">
              <a:extLst>
                <a:ext uri="{FF2B5EF4-FFF2-40B4-BE49-F238E27FC236}">
                  <a16:creationId xmlns:a16="http://schemas.microsoft.com/office/drawing/2014/main" id="{DC9650BD-3154-47BA-BF4C-0011514C0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3CAC368-0E84-4CBA-9428-F613EA956E85}"/>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400EE533-4F60-49A7-8A0B-D84A164CCA62}"/>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FFBD010B-CAF9-4A92-B390-44ACA03CC1D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65C6E220-5AFF-4734-8663-56EB57084AC5}"/>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442A51E9-62AA-4CF0-B8FC-9D88011D59D7}"/>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EBF2D1A-9052-4E15-9DF7-16803628DF53}"/>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6" name="Rectangle 15">
              <a:extLst>
                <a:ext uri="{FF2B5EF4-FFF2-40B4-BE49-F238E27FC236}">
                  <a16:creationId xmlns:a16="http://schemas.microsoft.com/office/drawing/2014/main" id="{86F0172B-F4F0-4097-BAEB-7B41CCA9AAC5}"/>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393405234"/>
      </p:ext>
    </p:extLst>
  </p:cSld>
  <p:clrMapOvr>
    <a:masterClrMapping/>
  </p:clrMapOvr>
  <p:transition/>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 name="Rectangle 10">
            <a:extLst>
              <a:ext uri="{FF2B5EF4-FFF2-40B4-BE49-F238E27FC236}">
                <a16:creationId xmlns:a16="http://schemas.microsoft.com/office/drawing/2014/main" id="{0E309118-9194-4F8F-97C8-FD164DB1AF4D}"/>
              </a:ext>
            </a:extLst>
          </p:cNvPr>
          <p:cNvSpPr/>
          <p:nvPr/>
        </p:nvSpPr>
        <p:spPr>
          <a:xfrm>
            <a:off x="670651" y="2686280"/>
            <a:ext cx="10850697"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5" name="Title 4">
            <a:extLst>
              <a:ext uri="{FF2B5EF4-FFF2-40B4-BE49-F238E27FC236}">
                <a16:creationId xmlns:a16="http://schemas.microsoft.com/office/drawing/2014/main" id="{5F143494-C438-4F85-8563-F756FD09FA89}"/>
              </a:ext>
            </a:extLst>
          </p:cNvPr>
          <p:cNvSpPr>
            <a:spLocks noGrp="1"/>
          </p:cNvSpPr>
          <p:nvPr>
            <p:ph type="title"/>
          </p:nvPr>
        </p:nvSpPr>
        <p:spPr>
          <a:xfrm>
            <a:off x="670650" y="2767586"/>
            <a:ext cx="10850697" cy="1325563"/>
          </a:xfrm>
        </p:spPr>
        <p:txBody>
          <a:bodyPr>
            <a:normAutofit/>
          </a:bodyPr>
          <a:lstStyle>
            <a:defPPr/>
          </a:lstStyle>
          <a:p>
            <a:pPr algn="ctr"/>
            <a:r>
              <a:rPr lang="en-US" sz="5400" b="1" spc="50">
                <a:ln w="0"/>
                <a:solidFill>
                  <a:schemeClr val="bg1"/>
                </a:solidFill>
                <a:effectLst>
                  <a:innerShdw blurRad="63500" dist="50800" dir="13500000">
                    <a:srgbClr val="000000">
                      <a:alpha val="50000"/>
                    </a:srgbClr>
                  </a:innerShdw>
                </a:effectLst>
                <a:latin typeface="+mn-lt"/>
              </a:rPr>
              <a:t>Physical Address Space</a:t>
            </a:r>
            <a:endParaRPr lang="en-IN" b="1" spc="50">
              <a:ln w="0"/>
              <a:solidFill>
                <a:schemeClr val="bg1"/>
              </a:solidFill>
              <a:effectLst>
                <a:innerShdw blurRad="63500" dist="50800" dir="13500000">
                  <a:srgbClr val="000000">
                    <a:alpha val="50000"/>
                  </a:srgbClr>
                </a:innerShdw>
              </a:effectLst>
              <a:latin typeface="+mn-lt"/>
            </a:endParaRPr>
          </a:p>
        </p:txBody>
      </p:sp>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0" y="6739549"/>
            <a:ext cx="10634098"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151C5FAD-B59B-440E-88F5-E5C427292DCE}"/>
              </a:ext>
            </a:extLst>
          </p:cNvPr>
          <p:cNvSpPr/>
          <p:nvPr/>
        </p:nvSpPr>
        <p:spPr>
          <a:xfrm>
            <a:off x="1"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98EC019E-BEB9-49A1-B463-36249D33CCA8}"/>
              </a:ext>
            </a:extLst>
          </p:cNvPr>
          <p:cNvSpPr/>
          <p:nvPr/>
        </p:nvSpPr>
        <p:spPr>
          <a:xfrm>
            <a:off x="11788048"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Tree>
    <p:extLst>
      <p:ext uri="{BB962C8B-B14F-4D97-AF65-F5344CB8AC3E}">
        <p14:creationId xmlns:p14="http://schemas.microsoft.com/office/powerpoint/2010/main" val="381381749"/>
      </p:ext>
    </p:extLst>
  </p:cSld>
  <p:clrMapOvr>
    <a:masterClrMapping/>
  </p:clrMapOvr>
  <p:transition/>
  <p:timing/>
</p:sld>
</file>

<file path=ppt/slides/slide6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 name="Rectangle 10">
            <a:extLst>
              <a:ext uri="{FF2B5EF4-FFF2-40B4-BE49-F238E27FC236}">
                <a16:creationId xmlns:a16="http://schemas.microsoft.com/office/drawing/2014/main" id="{0E309118-9194-4F8F-97C8-FD164DB1AF4D}"/>
              </a:ext>
            </a:extLst>
          </p:cNvPr>
          <p:cNvSpPr/>
          <p:nvPr/>
        </p:nvSpPr>
        <p:spPr>
          <a:xfrm>
            <a:off x="670651" y="2686280"/>
            <a:ext cx="10850697"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5" name="Title 4">
            <a:extLst>
              <a:ext uri="{FF2B5EF4-FFF2-40B4-BE49-F238E27FC236}">
                <a16:creationId xmlns:a16="http://schemas.microsoft.com/office/drawing/2014/main" id="{5F143494-C438-4F85-8563-F756FD09FA89}"/>
              </a:ext>
            </a:extLst>
          </p:cNvPr>
          <p:cNvSpPr>
            <a:spLocks noGrp="1"/>
          </p:cNvSpPr>
          <p:nvPr>
            <p:ph type="title"/>
          </p:nvPr>
        </p:nvSpPr>
        <p:spPr>
          <a:xfrm>
            <a:off x="670650" y="2767586"/>
            <a:ext cx="10850697" cy="1325563"/>
          </a:xfrm>
        </p:spPr>
        <p:txBody>
          <a:bodyPr>
            <a:normAutofit/>
          </a:bodyPr>
          <a:lstStyle>
            <a:defPPr/>
          </a:lstStyle>
          <a:p>
            <a:pPr algn="ctr"/>
            <a:r>
              <a:rPr lang="en-US" sz="5400" b="1" spc="50">
                <a:ln w="0"/>
                <a:solidFill>
                  <a:schemeClr val="bg1"/>
                </a:solidFill>
                <a:effectLst>
                  <a:innerShdw blurRad="63500" dist="50800" dir="13500000">
                    <a:srgbClr val="000000">
                      <a:alpha val="50000"/>
                    </a:srgbClr>
                  </a:innerShdw>
                </a:effectLst>
                <a:latin typeface="+mn-lt"/>
              </a:rPr>
              <a:t>Create the First Process</a:t>
            </a:r>
            <a:endParaRPr lang="en-IN" b="1" spc="50">
              <a:ln w="0"/>
              <a:solidFill>
                <a:schemeClr val="bg1"/>
              </a:solidFill>
              <a:effectLst>
                <a:innerShdw blurRad="63500" dist="50800" dir="13500000">
                  <a:srgbClr val="000000">
                    <a:alpha val="50000"/>
                  </a:srgbClr>
                </a:innerShdw>
              </a:effectLst>
              <a:latin typeface="+mn-lt"/>
            </a:endParaRPr>
          </a:p>
        </p:txBody>
      </p:sp>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0" y="6739549"/>
            <a:ext cx="10634098"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151C5FAD-B59B-440E-88F5-E5C427292DCE}"/>
              </a:ext>
            </a:extLst>
          </p:cNvPr>
          <p:cNvSpPr/>
          <p:nvPr/>
        </p:nvSpPr>
        <p:spPr>
          <a:xfrm>
            <a:off x="1"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98EC019E-BEB9-49A1-B463-36249D33CCA8}"/>
              </a:ext>
            </a:extLst>
          </p:cNvPr>
          <p:cNvSpPr/>
          <p:nvPr/>
        </p:nvSpPr>
        <p:spPr>
          <a:xfrm>
            <a:off x="11788048"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Tree>
    <p:extLst>
      <p:ext uri="{BB962C8B-B14F-4D97-AF65-F5344CB8AC3E}">
        <p14:creationId xmlns:p14="http://schemas.microsoft.com/office/powerpoint/2010/main" val="1150776493"/>
      </p:ext>
    </p:extLst>
  </p:cSld>
  <p:clrMapOvr>
    <a:masterClrMapping/>
  </p:clrMapOvr>
  <p:transition/>
  <p:timing/>
</p:sld>
</file>

<file path=ppt/slides/slide6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7" name="TextBox 16">
            <a:extLst>
              <a:ext uri="{FF2B5EF4-FFF2-40B4-BE49-F238E27FC236}">
                <a16:creationId xmlns:a16="http://schemas.microsoft.com/office/drawing/2014/main" id="{16553E89-910D-449E-9A0E-53942AE48CF6}"/>
              </a:ext>
            </a:extLst>
          </p:cNvPr>
          <p:cNvSpPr txBox="1"/>
          <p:nvPr/>
        </p:nvSpPr>
        <p:spPr>
          <a:xfrm>
            <a:off x="283125" y="334099"/>
            <a:ext cx="4064446" cy="1446550"/>
          </a:xfrm>
          <a:prstGeom prst="rect">
            <a:avLst/>
          </a:prstGeom>
          <a:noFill/>
        </p:spPr>
        <p:txBody>
          <a:bodyPr wrap="square">
            <a:spAutoFit/>
          </a:bodyPr>
          <a:lstStyle>
            <a:defPPr>
              <a:defRPr lang="en-US"/>
            </a:defPPr>
          </a:lstStyle>
          <a:p>
            <a:pPr/>
            <a:r>
              <a:rPr lang="en-US" sz="4400" b="1">
                <a:effectLst>
                  <a:outerShdw blurRad="38100" dist="38100" dir="2700000" algn="tl">
                    <a:srgbClr val="000000">
                      <a:alpha val="43137"/>
                    </a:srgbClr>
                  </a:outerShdw>
                </a:effectLst>
              </a:rPr>
              <a:t>Creating the first Process</a:t>
            </a:r>
          </a:p>
        </p:txBody>
      </p:sp>
      <p:sp>
        <p:nvSpPr>
          <p:cNvPr id="20" name="TextBox 19">
            <a:extLst>
              <a:ext uri="{FF2B5EF4-FFF2-40B4-BE49-F238E27FC236}">
                <a16:creationId xmlns:a16="http://schemas.microsoft.com/office/drawing/2014/main" id="{59CEB234-AF2B-4AB4-B6A8-41E58A1A4D8A}"/>
              </a:ext>
            </a:extLst>
          </p:cNvPr>
          <p:cNvSpPr txBox="1"/>
          <p:nvPr/>
        </p:nvSpPr>
        <p:spPr>
          <a:xfrm>
            <a:off x="88135" y="1993562"/>
            <a:ext cx="5039968" cy="3662541"/>
          </a:xfrm>
          <a:prstGeom prst="rect">
            <a:avLst/>
          </a:prstGeom>
          <a:noFill/>
        </p:spPr>
        <p:txBody>
          <a:bodyPr wrap="square">
            <a:spAutoFit/>
          </a:bodyPr>
          <a:lstStyle>
            <a:defPPr>
              <a:defRPr lang="en-US"/>
            </a:defPPr>
          </a:lstStyle>
          <a:p>
            <a:pPr marL="457200" indent="-457200" algn="l">
              <a:spcBef>
                <a:spcPts val="600"/>
              </a:spcBef>
              <a:spcAft>
                <a:spcPts val="600"/>
              </a:spcAft>
              <a:buFont typeface="+mj-lt"/>
              <a:buAutoNum type="arabicPeriod"/>
            </a:pPr>
            <a:r>
              <a:rPr lang="en-US" sz="2400" b="0" i="0">
                <a:solidFill>
                  <a:srgbClr val="292929"/>
                </a:solidFill>
                <a:effectLst/>
              </a:rPr>
              <a:t>Prepare the </a:t>
            </a:r>
            <a:r>
              <a:rPr lang="en-US" sz="2400" b="1" i="0">
                <a:solidFill>
                  <a:srgbClr val="292929"/>
                </a:solidFill>
                <a:effectLst/>
              </a:rPr>
              <a:t>Kernel Memory Space </a:t>
            </a:r>
            <a:r>
              <a:rPr lang="en-US" sz="2400" b="0" i="0">
                <a:solidFill>
                  <a:srgbClr val="292929"/>
                </a:solidFill>
                <a:effectLst/>
              </a:rPr>
              <a:t>( userinit(), setupkvm() )</a:t>
            </a:r>
          </a:p>
          <a:p>
            <a:pPr marL="457200" indent="-457200" algn="l">
              <a:spcBef>
                <a:spcPts val="600"/>
              </a:spcBef>
              <a:spcAft>
                <a:spcPts val="600"/>
              </a:spcAft>
              <a:buFont typeface="+mj-lt"/>
              <a:buAutoNum type="arabicPeriod"/>
            </a:pPr>
            <a:r>
              <a:rPr lang="en-US" sz="2400" b="0" i="0">
                <a:solidFill>
                  <a:srgbClr val="292929"/>
                </a:solidFill>
                <a:effectLst/>
              </a:rPr>
              <a:t>Prepare </a:t>
            </a:r>
            <a:r>
              <a:rPr lang="en-US" sz="2400" b="1" i="0">
                <a:solidFill>
                  <a:srgbClr val="292929"/>
                </a:solidFill>
                <a:effectLst/>
              </a:rPr>
              <a:t>Kernel Stack </a:t>
            </a:r>
            <a:r>
              <a:rPr lang="en-US" sz="2400" b="0" i="0">
                <a:solidFill>
                  <a:srgbClr val="292929"/>
                </a:solidFill>
                <a:effectLst/>
              </a:rPr>
              <a:t>(allocproc() )</a:t>
            </a:r>
          </a:p>
          <a:p>
            <a:pPr marL="457200" indent="-457200" algn="l">
              <a:spcBef>
                <a:spcPts val="600"/>
              </a:spcBef>
              <a:spcAft>
                <a:spcPts val="600"/>
              </a:spcAft>
              <a:buFont typeface="+mj-lt"/>
              <a:buAutoNum type="arabicPeriod"/>
            </a:pPr>
            <a:r>
              <a:rPr lang="en-US" sz="2400" b="0" i="0">
                <a:solidFill>
                  <a:srgbClr val="292929"/>
                </a:solidFill>
                <a:effectLst/>
              </a:rPr>
              <a:t>Prepare </a:t>
            </a:r>
            <a:r>
              <a:rPr lang="en-US" sz="2400" b="1" i="0">
                <a:solidFill>
                  <a:srgbClr val="292929"/>
                </a:solidFill>
                <a:effectLst/>
              </a:rPr>
              <a:t>User Memory Space</a:t>
            </a:r>
            <a:r>
              <a:rPr lang="en-US" sz="2400" b="0" i="0">
                <a:solidFill>
                  <a:srgbClr val="292929"/>
                </a:solidFill>
                <a:effectLst/>
              </a:rPr>
              <a:t>( userinit(), inituvm() )</a:t>
            </a:r>
          </a:p>
          <a:p>
            <a:pPr marL="457200" indent="-457200" algn="l">
              <a:spcBef>
                <a:spcPts val="600"/>
              </a:spcBef>
              <a:spcAft>
                <a:spcPts val="600"/>
              </a:spcAft>
              <a:buFont typeface="+mj-lt"/>
              <a:buAutoNum type="arabicPeriod"/>
            </a:pPr>
            <a:r>
              <a:rPr lang="en-US" sz="2400" b="0" i="0">
                <a:solidFill>
                  <a:srgbClr val="292929"/>
                </a:solidFill>
                <a:effectLst/>
              </a:rPr>
              <a:t>Set up </a:t>
            </a:r>
            <a:r>
              <a:rPr lang="en-US" sz="2400" b="1" i="0">
                <a:solidFill>
                  <a:srgbClr val="292929"/>
                </a:solidFill>
                <a:effectLst/>
              </a:rPr>
              <a:t>Trap Frame</a:t>
            </a:r>
            <a:r>
              <a:rPr lang="en-US" sz="2400" b="0" i="0">
                <a:solidFill>
                  <a:srgbClr val="292929"/>
                </a:solidFill>
                <a:effectLst/>
              </a:rPr>
              <a:t> (allocproc(), userinit() )</a:t>
            </a:r>
          </a:p>
          <a:p>
            <a:pPr marL="457200" indent="-457200" algn="l">
              <a:spcBef>
                <a:spcPts val="600"/>
              </a:spcBef>
              <a:spcAft>
                <a:spcPts val="600"/>
              </a:spcAft>
              <a:buFont typeface="+mj-lt"/>
              <a:buAutoNum type="arabicPeriod"/>
            </a:pPr>
            <a:r>
              <a:rPr lang="en-US" sz="2400" b="0" i="0">
                <a:solidFill>
                  <a:srgbClr val="292929"/>
                </a:solidFill>
                <a:effectLst/>
              </a:rPr>
              <a:t>Set up </a:t>
            </a:r>
            <a:r>
              <a:rPr lang="en-US" sz="2400" b="1" i="0">
                <a:solidFill>
                  <a:srgbClr val="292929"/>
                </a:solidFill>
                <a:effectLst/>
              </a:rPr>
              <a:t>Context</a:t>
            </a:r>
            <a:r>
              <a:rPr lang="en-US" sz="2400" b="0" i="0">
                <a:solidFill>
                  <a:srgbClr val="292929"/>
                </a:solidFill>
                <a:effectLst/>
              </a:rPr>
              <a:t> ( allocproc() )</a:t>
            </a:r>
          </a:p>
        </p:txBody>
      </p:sp>
      <p:sp>
        <p:nvSpPr>
          <p:cNvPr id="21" name="TextBox 20">
            <a:extLst>
              <a:ext uri="{FF2B5EF4-FFF2-40B4-BE49-F238E27FC236}">
                <a16:creationId xmlns:a16="http://schemas.microsoft.com/office/drawing/2014/main" id="{A34A33BF-645E-4112-BD28-FF9D550603FE}"/>
              </a:ext>
            </a:extLst>
          </p:cNvPr>
          <p:cNvSpPr txBox="1"/>
          <p:nvPr/>
        </p:nvSpPr>
        <p:spPr>
          <a:xfrm>
            <a:off x="5053863" y="1282351"/>
            <a:ext cx="7018200" cy="5355312"/>
          </a:xfrm>
          <a:prstGeom prst="rect">
            <a:avLst/>
          </a:prstGeom>
          <a:noFill/>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struct proc {</a:t>
            </a:r>
          </a:p>
          <a:p>
            <a:pPr/>
            <a:r>
              <a:rPr lang="en-US" err="1"/>
              <a:t>uint sz;                 // Size of process memory (bytes)</a:t>
            </a:r>
          </a:p>
          <a:p>
            <a:pPr/>
            <a:r>
              <a:rPr lang="en-US"/>
              <a:t>  pde_t* pgdir;            // pointer for Page table Directory</a:t>
            </a:r>
          </a:p>
          <a:p>
            <a:pPr/>
            <a:r>
              <a:rPr lang="en-US"/>
              <a:t>  char *kstack;            // pointer that points to the bottom of the kernel stack for this process</a:t>
            </a:r>
          </a:p>
          <a:p>
            <a:pPr/>
            <a:r>
              <a:rPr lang="en-US"/>
              <a:t>  </a:t>
            </a:r>
          </a:p>
          <a:p>
            <a:pPr/>
            <a:r>
              <a:rPr lang="en-US"/>
              <a:t>  enum procstate state;    // Process state</a:t>
            </a:r>
          </a:p>
          <a:p>
            <a:pPr/>
            <a:r>
              <a:rPr lang="en-US"/>
              <a:t>  int pid;                 // Process ID</a:t>
            </a:r>
          </a:p>
          <a:p>
            <a:pPr/>
            <a:r>
              <a:rPr lang="en-US"/>
              <a:t>  struct proc *parent;     // Parent Process</a:t>
            </a:r>
          </a:p>
          <a:p>
            <a:pPr/>
            <a:r>
              <a:rPr lang="en-US"/>
              <a:t>  </a:t>
            </a:r>
          </a:p>
          <a:p>
            <a:pPr/>
            <a:r>
              <a:rPr lang="en-US"/>
              <a:t>struct trapframe *tf;    // pointer points to trapframe of current syscall</a:t>
            </a:r>
            <a:endParaRPr lang="en-US"/>
          </a:p>
          <a:p>
            <a:pPr/>
            <a:r>
              <a:rPr lang="en-US"/>
              <a:t>  struct context *context; // swtch() here to run process</a:t>
            </a:r>
          </a:p>
          <a:p>
            <a:pPr/>
            <a:r>
              <a:rPr lang="en-US"/>
              <a:t>  </a:t>
            </a:r>
          </a:p>
          <a:p>
            <a:pPr/>
            <a:r>
              <a:rPr lang="en-US"/>
              <a:t>  void *chan;              // If non-zero, sleeping on chan; for multi-process</a:t>
            </a:r>
          </a:p>
          <a:p>
            <a:pPr/>
            <a:r>
              <a:rPr lang="en-US"/>
              <a:t>  void *killed;            // If non-zero, have been killed</a:t>
            </a:r>
          </a:p>
          <a:p>
            <a:pPr/>
            <a:r>
              <a:rPr lang="en-US"/>
              <a:t>  struct file *ofile[NOFILE]; //Open files</a:t>
            </a:r>
          </a:p>
          <a:p>
            <a:pPr/>
            <a:r>
              <a:rPr lang="en-US"/>
              <a:t>  struct inode *cwd;       // Current directory</a:t>
            </a:r>
          </a:p>
          <a:p>
            <a:pPr/>
            <a:r>
              <a:rPr lang="en-US"/>
              <a:t>  char name[16];           // Process name (debugging)</a:t>
            </a:r>
          </a:p>
          <a:p>
            <a:pPr/>
            <a:r>
              <a:rPr lang="en-US"/>
              <a:t>}</a:t>
            </a:r>
          </a:p>
        </p:txBody>
      </p:sp>
      <p:sp>
        <p:nvSpPr>
          <p:cNvPr id="22" name="TextBox 21">
            <a:extLst>
              <a:ext uri="{FF2B5EF4-FFF2-40B4-BE49-F238E27FC236}">
                <a16:creationId xmlns:a16="http://schemas.microsoft.com/office/drawing/2014/main" id="{66F6B90C-3A57-4715-A362-28D08B1CB756}"/>
              </a:ext>
            </a:extLst>
          </p:cNvPr>
          <p:cNvSpPr txBox="1"/>
          <p:nvPr/>
        </p:nvSpPr>
        <p:spPr>
          <a:xfrm>
            <a:off x="4940873" y="244944"/>
            <a:ext cx="6320484" cy="646331"/>
          </a:xfrm>
          <a:prstGeom prst="rect">
            <a:avLst/>
          </a:prstGeom>
          <a:noFill/>
        </p:spPr>
        <p:txBody>
          <a:bodyPr wrap="square">
            <a:spAutoFit/>
          </a:bodyPr>
          <a:lstStyle>
            <a:defPPr>
              <a:defRPr lang="en-US"/>
            </a:defPPr>
          </a:lstStyle>
          <a:p>
            <a:pPr/>
            <a:r>
              <a:rPr lang="en-IN" b="0" i="0">
                <a:solidFill>
                  <a:srgbClr val="292929"/>
                </a:solidFill>
                <a:effectLst/>
                <a:latin typeface="medium-content-serif-font"/>
              </a:rPr>
              <a:t>This proc structure involves several concepts like synchronization, memory management, trap/interrupt, file systems.</a:t>
            </a:r>
            <a:endParaRPr lang="en-US"/>
          </a:p>
        </p:txBody>
      </p:sp>
    </p:spTree>
    <p:extLst>
      <p:ext uri="{BB962C8B-B14F-4D97-AF65-F5344CB8AC3E}">
        <p14:creationId xmlns:p14="http://schemas.microsoft.com/office/powerpoint/2010/main" val="2830801140"/>
      </p:ext>
    </p:extLst>
  </p:cSld>
  <p:clrMapOvr>
    <a:masterClrMapping/>
  </p:clrMapOvr>
  <p:transition/>
  <p:timing/>
</p:sld>
</file>

<file path=ppt/slides/slide6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7" name="TextBox 16">
            <a:extLst>
              <a:ext uri="{FF2B5EF4-FFF2-40B4-BE49-F238E27FC236}">
                <a16:creationId xmlns:a16="http://schemas.microsoft.com/office/drawing/2014/main" id="{BEFE0BA6-4736-46AF-84FF-2BDDBE749A05}"/>
              </a:ext>
            </a:extLst>
          </p:cNvPr>
          <p:cNvSpPr txBox="1"/>
          <p:nvPr/>
        </p:nvSpPr>
        <p:spPr>
          <a:xfrm>
            <a:off x="278242" y="335845"/>
            <a:ext cx="8781352" cy="6186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2518 // Set up first user process.</a:t>
            </a:r>
          </a:p>
          <a:p>
            <a:pPr/>
            <a:r>
              <a:rPr lang="en-US"/>
              <a:t>2519 void</a:t>
            </a:r>
          </a:p>
          <a:p>
            <a:pPr/>
            <a:r>
              <a:rPr lang="en-US"/>
              <a:t>2520 userinit(void)</a:t>
            </a:r>
          </a:p>
          <a:p>
            <a:pPr/>
            <a:r>
              <a:rPr lang="en-US"/>
              <a:t>2521  {</a:t>
            </a:r>
          </a:p>
          <a:p>
            <a:pPr/>
            <a:r>
              <a:rPr lang="en-US"/>
              <a:t>2522     struct proc *p;</a:t>
            </a:r>
          </a:p>
          <a:p>
            <a:pPr/>
            <a:r>
              <a:rPr lang="en-US"/>
              <a:t>2523     extern char _binary_initcode_start[], _binary_initcode_size[];</a:t>
            </a:r>
          </a:p>
          <a:p>
            <a:pPr/>
            <a:r>
              <a:rPr lang="en-US"/>
              <a:t>2524</a:t>
            </a:r>
          </a:p>
          <a:p>
            <a:pPr/>
            <a:r>
              <a:rPr lang="en-US"/>
              <a:t>2525     </a:t>
            </a:r>
            <a:r>
              <a:rPr lang="en-US" b="1"/>
              <a:t>p = allocproc();</a:t>
            </a:r>
          </a:p>
          <a:p>
            <a:pPr/>
            <a:r>
              <a:rPr lang="en-US"/>
              <a:t>2526</a:t>
            </a:r>
          </a:p>
          <a:p>
            <a:pPr/>
            <a:r>
              <a:rPr lang="en-US"/>
              <a:t>2527     initproc = p;</a:t>
            </a:r>
          </a:p>
          <a:p>
            <a:pPr/>
            <a:r>
              <a:rPr lang="en-US"/>
              <a:t>2528     if((p−&gt;pgdir = setupkvm()) == 0)</a:t>
            </a:r>
          </a:p>
          <a:p>
            <a:pPr/>
            <a:r>
              <a:rPr lang="en-US"/>
              <a:t>2529          panic("userinit: out of memory?");</a:t>
            </a:r>
          </a:p>
          <a:p>
            <a:pPr/>
            <a:r>
              <a:rPr lang="en-US"/>
              <a:t>2530     </a:t>
            </a:r>
            <a:r>
              <a:rPr lang="en-US" b="1" err="1"/>
              <a:t>inituvm</a:t>
            </a:r>
            <a:r>
              <a:rPr lang="en-US"/>
              <a:t>(p−&gt;pgdir, _binary_initcode_start, (int)_binary_initcode_size);</a:t>
            </a:r>
          </a:p>
          <a:p>
            <a:pPr/>
            <a:r>
              <a:rPr lang="en-US"/>
              <a:t>2531     p−&gt;sz = PGSIZE;</a:t>
            </a:r>
          </a:p>
          <a:p>
            <a:pPr/>
            <a:r>
              <a:rPr lang="en-US"/>
              <a:t>2532     memset(p−&gt;tf, 0, sizeof(*p−&gt;tf));</a:t>
            </a:r>
          </a:p>
          <a:p>
            <a:pPr/>
            <a:r>
              <a:rPr lang="en-US"/>
              <a:t>2533     p−&gt;tf−&gt;cs = (SEG_UCODE &lt;&lt; 3) | DPL_USER;</a:t>
            </a:r>
          </a:p>
          <a:p>
            <a:pPr/>
            <a:r>
              <a:rPr lang="en-US"/>
              <a:t>2534     p−&gt;tf−&gt;ds = (SEG_UDATA &lt;&lt; 3) | DPL_USER;</a:t>
            </a:r>
          </a:p>
          <a:p>
            <a:pPr/>
            <a:r>
              <a:rPr lang="en-US"/>
              <a:t>2535     p−&gt;tf−&gt;es = p−&gt;tf−&gt;ds;</a:t>
            </a:r>
          </a:p>
          <a:p>
            <a:pPr/>
            <a:r>
              <a:rPr lang="en-US"/>
              <a:t>2536     p−&gt;tf−&gt;ss = p−&gt;tf−&gt;ds;</a:t>
            </a:r>
          </a:p>
          <a:p>
            <a:pPr/>
            <a:r>
              <a:rPr lang="en-US"/>
              <a:t>2537     p−&gt;tf−&gt;eflags = FL_IF;</a:t>
            </a:r>
          </a:p>
          <a:p>
            <a:pPr/>
            <a:r>
              <a:rPr lang="en-US"/>
              <a:t>2538     p−&gt;tf−&gt;esp = PGSIZE;</a:t>
            </a:r>
          </a:p>
          <a:p>
            <a:pPr/>
            <a:r>
              <a:rPr lang="en-US"/>
              <a:t>2539     p−&gt;tf−&gt;eip = 0; </a:t>
            </a:r>
            <a:r>
              <a:rPr lang="en-US">
                <a:solidFill>
                  <a:srgbClr val="0070C0"/>
                </a:solidFill>
              </a:rPr>
              <a:t>// beginning of initcode.S</a:t>
            </a:r>
            <a:endParaRPr lang="en-US">
              <a:solidFill>
                <a:srgbClr val="0070C0"/>
              </a:solidFill>
            </a:endParaRPr>
          </a:p>
        </p:txBody>
      </p:sp>
      <p:sp>
        <p:nvSpPr>
          <p:cNvPr id="16" name="TextBox 15">
            <a:extLst>
              <a:ext uri="{FF2B5EF4-FFF2-40B4-BE49-F238E27FC236}">
                <a16:creationId xmlns:a16="http://schemas.microsoft.com/office/drawing/2014/main" id="{19EB4EE3-C871-4D2B-B514-5BF08655C7FE}"/>
              </a:ext>
            </a:extLst>
          </p:cNvPr>
          <p:cNvSpPr txBox="1"/>
          <p:nvPr/>
        </p:nvSpPr>
        <p:spPr>
          <a:xfrm>
            <a:off x="4121833" y="3102417"/>
            <a:ext cx="6105378" cy="369332"/>
          </a:xfrm>
          <a:prstGeom prst="rect">
            <a:avLst/>
          </a:prstGeom>
          <a:noFill/>
        </p:spPr>
        <p:txBody>
          <a:bodyPr wrap="square">
            <a:spAutoFit/>
          </a:bodyPr>
          <a:lstStyle>
            <a:defPPr>
              <a:defRPr lang="en-US"/>
            </a:defPPr>
          </a:lstStyle>
          <a:p>
            <a:pPr/>
            <a:r>
              <a:rPr lang="en-US" b="0" i="0">
                <a:solidFill>
                  <a:srgbClr val="0070C0"/>
                </a:solidFill>
                <a:effectLst/>
                <a:latin typeface="Menlo"/>
              </a:rPr>
              <a:t>// setup kernel virtual memory</a:t>
            </a:r>
            <a:endParaRPr lang="en-US">
              <a:solidFill>
                <a:srgbClr val="0070C0"/>
              </a:solidFill>
            </a:endParaRPr>
          </a:p>
        </p:txBody>
      </p:sp>
      <p:sp>
        <p:nvSpPr>
          <p:cNvPr id="18" name="TextBox 17">
            <a:extLst>
              <a:ext uri="{FF2B5EF4-FFF2-40B4-BE49-F238E27FC236}">
                <a16:creationId xmlns:a16="http://schemas.microsoft.com/office/drawing/2014/main" id="{4CA91178-EAAE-4367-A413-8B77037FD68C}"/>
              </a:ext>
            </a:extLst>
          </p:cNvPr>
          <p:cNvSpPr txBox="1"/>
          <p:nvPr/>
        </p:nvSpPr>
        <p:spPr>
          <a:xfrm>
            <a:off x="3151163" y="2803205"/>
            <a:ext cx="6105378" cy="369332"/>
          </a:xfrm>
          <a:prstGeom prst="rect">
            <a:avLst/>
          </a:prstGeom>
          <a:noFill/>
        </p:spPr>
        <p:txBody>
          <a:bodyPr wrap="square">
            <a:spAutoFit/>
          </a:bodyPr>
          <a:lstStyle>
            <a:defPPr>
              <a:defRPr lang="en-US"/>
            </a:defPPr>
          </a:lstStyle>
          <a:p>
            <a:pPr/>
            <a:r>
              <a:rPr lang="en-IN" b="0" i="0">
                <a:solidFill>
                  <a:srgbClr val="0070C0"/>
                </a:solidFill>
                <a:effectLst/>
                <a:latin typeface="Menlo"/>
              </a:rPr>
              <a:t>// initproc is a static global pointer</a:t>
            </a:r>
            <a:endParaRPr lang="en-US">
              <a:solidFill>
                <a:srgbClr val="0070C0"/>
              </a:solidFill>
            </a:endParaRPr>
          </a:p>
        </p:txBody>
      </p:sp>
      <p:sp>
        <p:nvSpPr>
          <p:cNvPr id="19" name="TextBox 18">
            <a:extLst>
              <a:ext uri="{FF2B5EF4-FFF2-40B4-BE49-F238E27FC236}">
                <a16:creationId xmlns:a16="http://schemas.microsoft.com/office/drawing/2014/main" id="{2B0ACE6A-DFBF-4238-9BE7-89CA9F9DCA07}"/>
              </a:ext>
            </a:extLst>
          </p:cNvPr>
          <p:cNvSpPr txBox="1"/>
          <p:nvPr/>
        </p:nvSpPr>
        <p:spPr>
          <a:xfrm>
            <a:off x="3151163" y="2216478"/>
            <a:ext cx="6105378" cy="369332"/>
          </a:xfrm>
          <a:prstGeom prst="rect">
            <a:avLst/>
          </a:prstGeom>
          <a:noFill/>
        </p:spPr>
        <p:txBody>
          <a:bodyPr wrap="square">
            <a:spAutoFit/>
          </a:bodyPr>
          <a:lstStyle>
            <a:defPPr>
              <a:defRPr lang="en-US"/>
            </a:defPPr>
          </a:lstStyle>
          <a:p>
            <a:pPr/>
            <a:r>
              <a:rPr lang="en-US" b="0" i="0">
                <a:solidFill>
                  <a:srgbClr val="0070C0"/>
                </a:solidFill>
                <a:effectLst/>
                <a:latin typeface="Menlo"/>
              </a:rPr>
              <a:t>// alloc resources for proc</a:t>
            </a:r>
            <a:endParaRPr lang="en-US">
              <a:solidFill>
                <a:srgbClr val="0070C0"/>
              </a:solidFill>
            </a:endParaRPr>
          </a:p>
        </p:txBody>
      </p:sp>
      <p:sp>
        <p:nvSpPr>
          <p:cNvPr id="20" name="TextBox 19">
            <a:extLst>
              <a:ext uri="{FF2B5EF4-FFF2-40B4-BE49-F238E27FC236}">
                <a16:creationId xmlns:a16="http://schemas.microsoft.com/office/drawing/2014/main" id="{B9606C76-A6C4-4FAC-A902-6DFDF3F0ACB5}"/>
              </a:ext>
            </a:extLst>
          </p:cNvPr>
          <p:cNvSpPr txBox="1"/>
          <p:nvPr/>
        </p:nvSpPr>
        <p:spPr>
          <a:xfrm>
            <a:off x="7602822" y="2815061"/>
            <a:ext cx="4589178"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b="0" i="0">
                <a:solidFill>
                  <a:srgbClr val="292929"/>
                </a:solidFill>
                <a:effectLst/>
                <a:latin typeface="medium-content-serif-font"/>
              </a:rPr>
              <a:t>get free space from freelist and map the virtual memory toward phyisical memory.</a:t>
            </a:r>
            <a:endParaRPr lang="en-US"/>
          </a:p>
        </p:txBody>
      </p:sp>
      <p:sp>
        <p:nvSpPr>
          <p:cNvPr id="21" name="TextBox 20">
            <a:extLst>
              <a:ext uri="{FF2B5EF4-FFF2-40B4-BE49-F238E27FC236}">
                <a16:creationId xmlns:a16="http://schemas.microsoft.com/office/drawing/2014/main" id="{F02AE612-8902-4FC5-A481-2EAA7990A807}"/>
              </a:ext>
            </a:extLst>
          </p:cNvPr>
          <p:cNvSpPr txBox="1"/>
          <p:nvPr/>
        </p:nvSpPr>
        <p:spPr>
          <a:xfrm>
            <a:off x="7501470" y="3622605"/>
            <a:ext cx="4100647" cy="369332"/>
          </a:xfrm>
          <a:prstGeom prst="rect">
            <a:avLst/>
          </a:prstGeom>
          <a:noFill/>
        </p:spPr>
        <p:txBody>
          <a:bodyPr wrap="square">
            <a:spAutoFit/>
          </a:bodyPr>
          <a:lstStyle>
            <a:defPPr>
              <a:defRPr lang="en-US"/>
            </a:defPPr>
          </a:lstStyle>
          <a:p>
            <a:pPr/>
            <a:r>
              <a:rPr lang="en-US" b="0" i="0">
                <a:solidFill>
                  <a:srgbClr val="0070C0"/>
                </a:solidFill>
                <a:effectLst/>
                <a:latin typeface="Menlo"/>
              </a:rPr>
              <a:t>// init user virtual memory</a:t>
            </a:r>
            <a:endParaRPr lang="en-US">
              <a:solidFill>
                <a:srgbClr val="0070C0"/>
              </a:solidFill>
            </a:endParaRPr>
          </a:p>
        </p:txBody>
      </p:sp>
      <p:sp>
        <p:nvSpPr>
          <p:cNvPr id="26" name="TextBox 25">
            <a:extLst>
              <a:ext uri="{FF2B5EF4-FFF2-40B4-BE49-F238E27FC236}">
                <a16:creationId xmlns:a16="http://schemas.microsoft.com/office/drawing/2014/main" id="{8E232207-A49B-410B-9CFE-E96E31195B04}"/>
              </a:ext>
            </a:extLst>
          </p:cNvPr>
          <p:cNvSpPr txBox="1"/>
          <p:nvPr/>
        </p:nvSpPr>
        <p:spPr>
          <a:xfrm>
            <a:off x="4881489" y="4206596"/>
            <a:ext cx="6133514" cy="369332"/>
          </a:xfrm>
          <a:prstGeom prst="rect">
            <a:avLst/>
          </a:prstGeom>
          <a:noFill/>
        </p:spPr>
        <p:txBody>
          <a:bodyPr wrap="square">
            <a:spAutoFit/>
          </a:bodyPr>
          <a:lstStyle>
            <a:defPPr>
              <a:defRPr lang="en-US"/>
            </a:defPPr>
          </a:lstStyle>
          <a:p>
            <a:pPr/>
            <a:r>
              <a:rPr lang="en-US" b="0" i="0">
                <a:solidFill>
                  <a:srgbClr val="0070C0"/>
                </a:solidFill>
                <a:effectLst/>
                <a:latin typeface="Menlo"/>
              </a:rPr>
              <a:t>// set up trap frame</a:t>
            </a:r>
            <a:endParaRPr lang="en-US">
              <a:solidFill>
                <a:srgbClr val="0070C0"/>
              </a:solidFill>
            </a:endParaRPr>
          </a:p>
        </p:txBody>
      </p:sp>
      <p:sp>
        <p:nvSpPr>
          <p:cNvPr id="28" name="TextBox 27">
            <a:extLst>
              <a:ext uri="{FF2B5EF4-FFF2-40B4-BE49-F238E27FC236}">
                <a16:creationId xmlns:a16="http://schemas.microsoft.com/office/drawing/2014/main" id="{E1C9BBC7-D3BC-430D-9801-EE2B983FCDEA}"/>
              </a:ext>
            </a:extLst>
          </p:cNvPr>
          <p:cNvSpPr txBox="1"/>
          <p:nvPr/>
        </p:nvSpPr>
        <p:spPr>
          <a:xfrm>
            <a:off x="5468603" y="4478013"/>
            <a:ext cx="6133514" cy="369332"/>
          </a:xfrm>
          <a:prstGeom prst="rect">
            <a:avLst/>
          </a:prstGeom>
          <a:noFill/>
        </p:spPr>
        <p:txBody>
          <a:bodyPr wrap="square">
            <a:spAutoFit/>
          </a:bodyPr>
          <a:lstStyle>
            <a:defPPr>
              <a:defRPr lang="en-US"/>
            </a:defPPr>
          </a:lstStyle>
          <a:p>
            <a:pPr/>
            <a:r>
              <a:rPr lang="en-IN" b="0" i="0">
                <a:solidFill>
                  <a:srgbClr val="0070C0"/>
                </a:solidFill>
                <a:effectLst/>
                <a:latin typeface="Menlo"/>
              </a:rPr>
              <a:t>// Descriptor privilege level to 3 </a:t>
            </a:r>
            <a:endParaRPr lang="en-US">
              <a:solidFill>
                <a:srgbClr val="0070C0"/>
              </a:solidFill>
            </a:endParaRPr>
          </a:p>
        </p:txBody>
      </p:sp>
      <p:sp>
        <p:nvSpPr>
          <p:cNvPr id="22" name="TextBox 21">
            <a:extLst>
              <a:ext uri="{FF2B5EF4-FFF2-40B4-BE49-F238E27FC236}">
                <a16:creationId xmlns:a16="http://schemas.microsoft.com/office/drawing/2014/main" id="{0630EC3A-962C-429D-96D7-1D658C7E8F9A}"/>
              </a:ext>
            </a:extLst>
          </p:cNvPr>
          <p:cNvSpPr txBox="1"/>
          <p:nvPr/>
        </p:nvSpPr>
        <p:spPr>
          <a:xfrm>
            <a:off x="6802610" y="4907754"/>
            <a:ext cx="5130979"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2548     acquire(&amp;ptable.lock);</a:t>
            </a:r>
          </a:p>
          <a:p>
            <a:pPr/>
            <a:r>
              <a:rPr lang="en-IN"/>
              <a:t>2550     p−&gt;state = RUNNABLE; </a:t>
            </a:r>
          </a:p>
          <a:p>
            <a:pPr/>
            <a:r>
              <a:rPr lang="en-IN"/>
              <a:t>2551 </a:t>
            </a:r>
          </a:p>
          <a:p>
            <a:pPr/>
            <a:r>
              <a:rPr lang="en-IN"/>
              <a:t>2552     release(&amp;ptable.lock); </a:t>
            </a:r>
          </a:p>
          <a:p>
            <a:pPr/>
            <a:r>
              <a:rPr lang="en-IN"/>
              <a:t>2553   }</a:t>
            </a:r>
            <a:endParaRPr lang="en-US"/>
          </a:p>
        </p:txBody>
      </p:sp>
      <p:sp>
        <p:nvSpPr>
          <p:cNvPr id="23" name="TextBox 22">
            <a:extLst>
              <a:ext uri="{FF2B5EF4-FFF2-40B4-BE49-F238E27FC236}">
                <a16:creationId xmlns:a16="http://schemas.microsoft.com/office/drawing/2014/main" id="{07A67819-08C0-4577-A8D2-FEC8A73797AA}"/>
              </a:ext>
            </a:extLst>
          </p:cNvPr>
          <p:cNvSpPr txBox="1"/>
          <p:nvPr/>
        </p:nvSpPr>
        <p:spPr>
          <a:xfrm>
            <a:off x="9116939" y="302329"/>
            <a:ext cx="2043005" cy="584775"/>
          </a:xfrm>
          <a:prstGeom prst="rect">
            <a:avLst/>
          </a:prstGeom>
          <a:noFill/>
        </p:spPr>
        <p:txBody>
          <a:bodyPr wrap="square">
            <a:spAutoFit/>
          </a:bodyPr>
          <a:lstStyle>
            <a:defPPr>
              <a:defRPr lang="en-US"/>
            </a:defPPr>
          </a:lstStyle>
          <a:p>
            <a:pPr/>
            <a:r>
              <a:rPr lang="en-US" sz="3200" b="1" err="1">
                <a:effectLst>
                  <a:outerShdw blurRad="38100" dist="38100" dir="2700000" algn="tl">
                    <a:srgbClr val="000000">
                      <a:alpha val="43137"/>
                    </a:srgbClr>
                  </a:outerShdw>
                </a:effectLst>
              </a:rPr>
              <a:t>userinit</a:t>
            </a:r>
            <a:endParaRPr lang="en-US" sz="32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13822063"/>
      </p:ext>
    </p:extLst>
  </p:cSld>
  <p:clrMapOvr>
    <a:masterClrMapping/>
  </p:clrMapOvr>
  <p:transition/>
  <p:timing/>
</p:sld>
</file>

<file path=ppt/slides/slide6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TextBox 15">
            <a:extLst>
              <a:ext uri="{FF2B5EF4-FFF2-40B4-BE49-F238E27FC236}">
                <a16:creationId xmlns:a16="http://schemas.microsoft.com/office/drawing/2014/main" id="{687AD710-91F4-4B81-8E33-EF4AEB1E9C44}"/>
              </a:ext>
            </a:extLst>
          </p:cNvPr>
          <p:cNvSpPr txBox="1"/>
          <p:nvPr/>
        </p:nvSpPr>
        <p:spPr>
          <a:xfrm>
            <a:off x="180149" y="219325"/>
            <a:ext cx="5813210" cy="646330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2468 // Look in the process table for an UNUSED proc.</a:t>
            </a:r>
          </a:p>
          <a:p>
            <a:pPr/>
            <a:r>
              <a:rPr lang="en-US"/>
              <a:t>2469 // If found, change state to EMBRYO and initialize</a:t>
            </a:r>
          </a:p>
          <a:p>
            <a:pPr/>
            <a:r>
              <a:rPr lang="en-US"/>
              <a:t>2470 // state required to run in the kernel.</a:t>
            </a:r>
          </a:p>
          <a:p>
            <a:pPr/>
            <a:r>
              <a:rPr lang="en-US"/>
              <a:t>2471 // Otherwise return 0.</a:t>
            </a:r>
          </a:p>
          <a:p>
            <a:pPr/>
            <a:r>
              <a:rPr lang="en-US"/>
              <a:t>2472 static struct proc*</a:t>
            </a:r>
          </a:p>
          <a:p>
            <a:pPr/>
            <a:r>
              <a:rPr lang="en-US"/>
              <a:t>2473 allocproc(void)</a:t>
            </a:r>
          </a:p>
          <a:p>
            <a:pPr/>
            <a:r>
              <a:rPr lang="en-US"/>
              <a:t>2474 {</a:t>
            </a:r>
          </a:p>
          <a:p>
            <a:pPr/>
            <a:r>
              <a:rPr lang="en-US"/>
              <a:t>2475 struct proc *p;</a:t>
            </a:r>
          </a:p>
          <a:p>
            <a:pPr/>
            <a:r>
              <a:rPr lang="en-US"/>
              <a:t>2476 char *sp;</a:t>
            </a:r>
          </a:p>
          <a:p>
            <a:pPr/>
            <a:r>
              <a:rPr lang="en-US"/>
              <a:t>2477</a:t>
            </a:r>
          </a:p>
          <a:p>
            <a:pPr/>
            <a:r>
              <a:rPr lang="en-US"/>
              <a:t>2478 acquire(&amp;ptable.lock);</a:t>
            </a:r>
          </a:p>
          <a:p>
            <a:pPr/>
            <a:r>
              <a:rPr lang="en-US"/>
              <a:t>2479</a:t>
            </a:r>
          </a:p>
          <a:p>
            <a:pPr/>
            <a:r>
              <a:rPr lang="en-US"/>
              <a:t>2480 for(p = ptable.proc; p &lt; &amp;ptable.proc[NPROC]; p++)</a:t>
            </a:r>
          </a:p>
          <a:p>
            <a:pPr/>
            <a:r>
              <a:rPr lang="en-US"/>
              <a:t>2481 if(p−&gt;state == UNUSED)</a:t>
            </a:r>
          </a:p>
          <a:p>
            <a:pPr/>
            <a:r>
              <a:rPr lang="en-US"/>
              <a:t>2482 goto found;</a:t>
            </a:r>
          </a:p>
          <a:p>
            <a:pPr/>
            <a:r>
              <a:rPr lang="en-US"/>
              <a:t>2483</a:t>
            </a:r>
          </a:p>
          <a:p>
            <a:pPr/>
            <a:r>
              <a:rPr lang="en-US"/>
              <a:t>2484 release(&amp;ptable.lock);</a:t>
            </a:r>
          </a:p>
          <a:p>
            <a:pPr/>
            <a:r>
              <a:rPr lang="en-US"/>
              <a:t>2485 return 0;</a:t>
            </a:r>
          </a:p>
          <a:p>
            <a:pPr/>
            <a:r>
              <a:rPr lang="en-US"/>
              <a:t>2486</a:t>
            </a:r>
          </a:p>
          <a:p>
            <a:pPr/>
            <a:r>
              <a:rPr lang="en-US"/>
              <a:t>2487 found:</a:t>
            </a:r>
          </a:p>
          <a:p>
            <a:pPr/>
            <a:r>
              <a:rPr lang="en-US"/>
              <a:t>2488 p−&gt;state = EMBRYO;</a:t>
            </a:r>
          </a:p>
          <a:p>
            <a:pPr/>
            <a:r>
              <a:rPr lang="en-US"/>
              <a:t>2489 p−&gt;pid = nextpid++;</a:t>
            </a:r>
          </a:p>
          <a:p>
            <a:pPr/>
            <a:r>
              <a:rPr lang="en-US"/>
              <a:t>2490</a:t>
            </a:r>
          </a:p>
        </p:txBody>
      </p:sp>
      <p:sp>
        <p:nvSpPr>
          <p:cNvPr id="18" name="TextBox 17">
            <a:extLst>
              <a:ext uri="{FF2B5EF4-FFF2-40B4-BE49-F238E27FC236}">
                <a16:creationId xmlns:a16="http://schemas.microsoft.com/office/drawing/2014/main" id="{B379E164-56EC-475B-B9A6-FD17C4E36903}"/>
              </a:ext>
            </a:extLst>
          </p:cNvPr>
          <p:cNvSpPr txBox="1"/>
          <p:nvPr/>
        </p:nvSpPr>
        <p:spPr>
          <a:xfrm>
            <a:off x="6085373" y="1750625"/>
            <a:ext cx="5920399" cy="25853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2491 release(&amp;ptable.lock);</a:t>
            </a:r>
          </a:p>
          <a:p>
            <a:pPr/>
            <a:r>
              <a:rPr lang="en-US"/>
              <a:t>2492</a:t>
            </a:r>
          </a:p>
          <a:p>
            <a:pPr/>
            <a:r>
              <a:rPr lang="en-US"/>
              <a:t>2493 // Allocate kernel stack.</a:t>
            </a:r>
          </a:p>
          <a:p>
            <a:pPr/>
            <a:r>
              <a:rPr lang="en-US"/>
              <a:t>2494 if((p−&gt;kstack = kalloc()) == 0){</a:t>
            </a:r>
          </a:p>
          <a:p>
            <a:pPr/>
            <a:r>
              <a:rPr lang="en-US"/>
              <a:t>2495 p−&gt;state = UNUSED;</a:t>
            </a:r>
          </a:p>
          <a:p>
            <a:pPr/>
            <a:r>
              <a:rPr lang="en-US"/>
              <a:t>2496 return 0;</a:t>
            </a:r>
          </a:p>
          <a:p>
            <a:pPr/>
            <a:r>
              <a:rPr lang="en-US"/>
              <a:t>2497 }</a:t>
            </a:r>
          </a:p>
          <a:p>
            <a:pPr/>
            <a:r>
              <a:rPr lang="en-US"/>
              <a:t>2498 sp = p−&gt;kstack + KSTACKSIZE;</a:t>
            </a:r>
          </a:p>
          <a:p>
            <a:pPr/>
            <a:r>
              <a:rPr lang="en-US"/>
              <a:t>2499</a:t>
            </a:r>
            <a:endParaRPr lang="en-US"/>
          </a:p>
        </p:txBody>
      </p:sp>
      <p:sp>
        <p:nvSpPr>
          <p:cNvPr id="19" name="TextBox 18">
            <a:extLst>
              <a:ext uri="{FF2B5EF4-FFF2-40B4-BE49-F238E27FC236}">
                <a16:creationId xmlns:a16="http://schemas.microsoft.com/office/drawing/2014/main" id="{B11FE382-AA38-4EF9-AE16-C4C1059B9705}"/>
              </a:ext>
            </a:extLst>
          </p:cNvPr>
          <p:cNvSpPr txBox="1"/>
          <p:nvPr/>
        </p:nvSpPr>
        <p:spPr>
          <a:xfrm>
            <a:off x="6690290" y="4448551"/>
            <a:ext cx="5215385"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It tries to allocate a kernel stack for the process’s kernel thread. If the memory allocation fails, allocproc changes the state back to UNUSED and returns zero to signal failure.</a:t>
            </a:r>
            <a:endParaRPr lang="en-US"/>
          </a:p>
        </p:txBody>
      </p:sp>
      <p:sp>
        <p:nvSpPr>
          <p:cNvPr id="20" name="TextBox 19">
            <a:extLst>
              <a:ext uri="{FF2B5EF4-FFF2-40B4-BE49-F238E27FC236}">
                <a16:creationId xmlns:a16="http://schemas.microsoft.com/office/drawing/2014/main" id="{5CA940B7-4E11-46D2-9505-33EC60A3A0F3}"/>
              </a:ext>
            </a:extLst>
          </p:cNvPr>
          <p:cNvSpPr txBox="1"/>
          <p:nvPr/>
        </p:nvSpPr>
        <p:spPr>
          <a:xfrm>
            <a:off x="9297983" y="178102"/>
            <a:ext cx="1885071" cy="584775"/>
          </a:xfrm>
          <a:prstGeom prst="rect">
            <a:avLst/>
          </a:prstGeom>
          <a:noFill/>
        </p:spPr>
        <p:txBody>
          <a:bodyPr wrap="square">
            <a:spAutoFit/>
          </a:bodyPr>
          <a:lstStyle>
            <a:defPPr>
              <a:defRPr lang="en-US"/>
            </a:defPPr>
          </a:lstStyle>
          <a:p>
            <a:pPr/>
            <a:r>
              <a:rPr lang="en-IN" sz="3200" b="1" err="1">
                <a:effectLst>
                  <a:outerShdw blurRad="38100" dist="38100" dir="2700000" algn="tl">
                    <a:srgbClr val="000000">
                      <a:alpha val="43137"/>
                    </a:srgbClr>
                  </a:outerShdw>
                </a:effectLst>
              </a:rPr>
              <a:t>Allocproc </a:t>
            </a:r>
            <a:endParaRPr lang="en-US" sz="3200" b="1">
              <a:effectLst>
                <a:outerShdw blurRad="38100" dist="38100" dir="2700000" algn="tl">
                  <a:srgbClr val="000000">
                    <a:alpha val="43137"/>
                  </a:srgbClr>
                </a:outerShdw>
              </a:effectLst>
            </a:endParaRPr>
          </a:p>
        </p:txBody>
      </p:sp>
      <p:sp>
        <p:nvSpPr>
          <p:cNvPr id="21" name="TextBox 20">
            <a:extLst>
              <a:ext uri="{FF2B5EF4-FFF2-40B4-BE49-F238E27FC236}">
                <a16:creationId xmlns:a16="http://schemas.microsoft.com/office/drawing/2014/main" id="{D27C5E0B-416C-48C3-84DC-012BD288A9C9}"/>
              </a:ext>
            </a:extLst>
          </p:cNvPr>
          <p:cNvSpPr txBox="1"/>
          <p:nvPr/>
        </p:nvSpPr>
        <p:spPr>
          <a:xfrm>
            <a:off x="3165006" y="3935541"/>
            <a:ext cx="2800754"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err="1"/>
              <a:t>Allocproc scans the proc table for a slot with state UNUSED (2480-2482). </a:t>
            </a:r>
            <a:endParaRPr lang="en-US"/>
          </a:p>
        </p:txBody>
      </p:sp>
      <p:sp>
        <p:nvSpPr>
          <p:cNvPr id="22" name="TextBox 21">
            <a:extLst>
              <a:ext uri="{FF2B5EF4-FFF2-40B4-BE49-F238E27FC236}">
                <a16:creationId xmlns:a16="http://schemas.microsoft.com/office/drawing/2014/main" id="{663F66F7-2162-4DF3-ACA1-D835B72CB685}"/>
              </a:ext>
            </a:extLst>
          </p:cNvPr>
          <p:cNvSpPr txBox="1"/>
          <p:nvPr/>
        </p:nvSpPr>
        <p:spPr>
          <a:xfrm>
            <a:off x="3052689" y="5161347"/>
            <a:ext cx="2913071"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When it finds an unused slot, allocproc sets the state to EMBRYO to mark it as used and gives the process a unique pid</a:t>
            </a:r>
            <a:endParaRPr lang="en-US"/>
          </a:p>
        </p:txBody>
      </p:sp>
    </p:spTree>
    <p:extLst>
      <p:ext uri="{BB962C8B-B14F-4D97-AF65-F5344CB8AC3E}">
        <p14:creationId xmlns:p14="http://schemas.microsoft.com/office/powerpoint/2010/main" val="1294675192"/>
      </p:ext>
    </p:extLst>
  </p:cSld>
  <p:clrMapOvr>
    <a:masterClrMapping/>
  </p:clrMapOvr>
  <p:transition/>
  <p:timing/>
</p:sld>
</file>

<file path=ppt/slides/slide6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8D9418D7-E568-4431-BF4C-556A5367E483}"/>
              </a:ext>
            </a:extLst>
          </p:cNvPr>
          <p:cNvGrpSpPr/>
          <p:nvPr/>
        </p:nvGrpSpPr>
        <p:grpSpPr>
          <a:xfrm>
            <a:off x="0" y="25400"/>
            <a:ext cx="12192001" cy="6860735"/>
            <a:chExt cx="12192001" cy="6860735"/>
          </a:xfrm>
        </p:grpSpPr>
        <p:pic>
          <p:nvPicPr>
            <p:cNvPr id="5" name="Picture 2" descr="KL Deemed to be University Logo">
              <a:extLst>
                <a:ext uri="{FF2B5EF4-FFF2-40B4-BE49-F238E27FC236}">
                  <a16:creationId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 name="Rectangle 1"/>
          <p:cNvSpPr/>
          <p:nvPr/>
        </p:nvSpPr>
        <p:spPr>
          <a:xfrm>
            <a:off x="177800" y="575905"/>
            <a:ext cx="5829300" cy="618630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8400 # Initial process execs /init.</a:t>
            </a:r>
            <a:endParaRPr lang="en-US"/>
          </a:p>
          <a:p>
            <a:pPr/>
            <a:r>
              <a:rPr lang="en-US"/>
              <a:t>8401 # This code runs in user space.</a:t>
            </a:r>
          </a:p>
          <a:p>
            <a:pPr/>
            <a:r>
              <a:rPr lang="te-IN"/>
              <a:t>8402</a:t>
            </a:r>
          </a:p>
          <a:p>
            <a:pPr/>
            <a:r>
              <a:rPr lang="en-US"/>
              <a:t>8403 #include "syscall.h"</a:t>
            </a:r>
          </a:p>
          <a:p>
            <a:pPr/>
            <a:r>
              <a:rPr lang="en-US"/>
              <a:t>8404 #include "traps.h"</a:t>
            </a:r>
          </a:p>
          <a:p>
            <a:pPr/>
            <a:r>
              <a:rPr lang="te-IN"/>
              <a:t>8405</a:t>
            </a:r>
          </a:p>
          <a:p>
            <a:pPr/>
            <a:r>
              <a:rPr lang="te-IN"/>
              <a:t>8406</a:t>
            </a:r>
          </a:p>
          <a:p>
            <a:pPr/>
            <a:r>
              <a:rPr lang="en-US"/>
              <a:t>8407 </a:t>
            </a:r>
            <a:r>
              <a:rPr lang="en-US" b="1"/>
              <a:t># exec(init, argv)</a:t>
            </a:r>
          </a:p>
          <a:p>
            <a:pPr/>
            <a:r>
              <a:rPr lang="en-US"/>
              <a:t>8408 .globl start</a:t>
            </a:r>
          </a:p>
          <a:p>
            <a:pPr/>
            <a:r>
              <a:rPr lang="en-US"/>
              <a:t>8409 start:</a:t>
            </a:r>
          </a:p>
          <a:p>
            <a:pPr/>
            <a:r>
              <a:rPr lang="en-US" b="1"/>
              <a:t>8410 pushl $argv</a:t>
            </a:r>
            <a:endParaRPr lang="en-US" b="1"/>
          </a:p>
          <a:p>
            <a:pPr/>
            <a:r>
              <a:rPr lang="en-US" b="1"/>
              <a:t>8411 pushl $init</a:t>
            </a:r>
            <a:endParaRPr lang="en-US" b="1"/>
          </a:p>
          <a:p>
            <a:pPr/>
            <a:r>
              <a:rPr lang="en-US"/>
              <a:t>8412 pushl $0 // where caller pc would be</a:t>
            </a:r>
          </a:p>
          <a:p>
            <a:pPr/>
            <a:r>
              <a:rPr lang="en-US"/>
              <a:t>8413 movl $SYS_exec, %eax</a:t>
            </a:r>
            <a:endParaRPr lang="en-US"/>
          </a:p>
          <a:p>
            <a:pPr/>
            <a:r>
              <a:rPr lang="en-US"/>
              <a:t>8414 int $T_SYSCALL</a:t>
            </a:r>
          </a:p>
          <a:p>
            <a:pPr/>
            <a:r>
              <a:rPr lang="te-IN"/>
              <a:t>8415</a:t>
            </a:r>
          </a:p>
          <a:p>
            <a:pPr/>
            <a:r>
              <a:rPr lang="en-US"/>
              <a:t>8416 # for(;;) exit();</a:t>
            </a:r>
          </a:p>
          <a:p>
            <a:pPr/>
            <a:r>
              <a:rPr lang="en-US"/>
              <a:t>8417 exit:</a:t>
            </a:r>
          </a:p>
          <a:p>
            <a:pPr/>
            <a:r>
              <a:rPr lang="en-US"/>
              <a:t>8418 movl $SYS_exit, %eax</a:t>
            </a:r>
            <a:endParaRPr lang="en-US"/>
          </a:p>
          <a:p>
            <a:pPr/>
            <a:r>
              <a:rPr lang="en-US"/>
              <a:t>8419 int $T_SYSCALL</a:t>
            </a:r>
          </a:p>
          <a:p>
            <a:pPr/>
            <a:r>
              <a:rPr lang="en-US"/>
              <a:t>8420 jmp exit</a:t>
            </a:r>
          </a:p>
          <a:p>
            <a:pPr/>
            <a:r>
              <a:rPr lang="te-IN"/>
              <a:t>8421</a:t>
            </a:r>
          </a:p>
        </p:txBody>
      </p:sp>
      <p:sp>
        <p:nvSpPr>
          <p:cNvPr id="13" name="Rectangle 12"/>
          <p:cNvSpPr/>
          <p:nvPr/>
        </p:nvSpPr>
        <p:spPr>
          <a:xfrm>
            <a:off x="6134100" y="3617040"/>
            <a:ext cx="5613399" cy="313932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8422 # char init[] = "/init\0";</a:t>
            </a:r>
          </a:p>
          <a:p>
            <a:pPr/>
            <a:endParaRPr lang="en-US"/>
          </a:p>
          <a:p>
            <a:pPr/>
            <a:r>
              <a:rPr lang="en-US"/>
              <a:t>8423 init:</a:t>
            </a:r>
          </a:p>
          <a:p>
            <a:pPr/>
            <a:r>
              <a:rPr lang="en-US"/>
              <a:t>8424 .string "/init\0"</a:t>
            </a:r>
          </a:p>
          <a:p>
            <a:pPr/>
            <a:r>
              <a:rPr lang="te-IN"/>
              <a:t>8425</a:t>
            </a:r>
          </a:p>
          <a:p>
            <a:pPr/>
            <a:r>
              <a:rPr lang="sv-SE"/>
              <a:t>8426 # char *argv[] = { init, 0 };</a:t>
            </a:r>
          </a:p>
          <a:p>
            <a:pPr/>
            <a:r>
              <a:rPr lang="en-US"/>
              <a:t>8427 .p2align 2</a:t>
            </a:r>
          </a:p>
          <a:p>
            <a:pPr/>
            <a:endParaRPr lang="en-US"/>
          </a:p>
          <a:p>
            <a:pPr/>
            <a:r>
              <a:rPr lang="en-US"/>
              <a:t>8428 argv:</a:t>
            </a:r>
          </a:p>
          <a:p>
            <a:pPr/>
            <a:r>
              <a:rPr lang="en-US"/>
              <a:t>8429 .long init</a:t>
            </a:r>
            <a:endParaRPr lang="en-US"/>
          </a:p>
          <a:p>
            <a:pPr/>
            <a:r>
              <a:rPr lang="en-US"/>
              <a:t>8430 .long 0</a:t>
            </a:r>
            <a:endParaRPr lang="te-IN"/>
          </a:p>
        </p:txBody>
      </p:sp>
      <p:sp>
        <p:nvSpPr>
          <p:cNvPr id="14" name="Rectangle 13"/>
          <p:cNvSpPr/>
          <p:nvPr/>
        </p:nvSpPr>
        <p:spPr>
          <a:xfrm>
            <a:off x="4273619" y="114260"/>
            <a:ext cx="1443921" cy="461665"/>
          </a:xfrm>
          <a:prstGeom prst="rect">
            <a:avLst/>
          </a:prstGeom>
        </p:spPr>
        <p:txBody>
          <a:bodyPr wrap="none">
            <a:spAutoFit/>
          </a:bodyPr>
          <a:lstStyle>
            <a:defPPr>
              <a:defRPr lang="en-US"/>
            </a:defPPr>
          </a:lstStyle>
          <a:p>
            <a:pPr/>
            <a:r>
              <a:rPr lang="en-US" sz="2400" b="1" err="1">
                <a:effectLst>
                  <a:outerShdw blurRad="38100" dist="38100" dir="2700000" algn="tl">
                    <a:srgbClr val="000000">
                      <a:alpha val="43137"/>
                    </a:srgbClr>
                  </a:outerShdw>
                </a:effectLst>
              </a:rPr>
              <a:t>initcode.S</a:t>
            </a:r>
            <a:endParaRPr lang="te-IN" sz="2400" b="1">
              <a:effectLst>
                <a:outerShdw blurRad="38100" dist="38100" dir="2700000" algn="tl">
                  <a:srgbClr val="000000">
                    <a:alpha val="43137"/>
                  </a:srgbClr>
                </a:outerShdw>
              </a:effectLst>
            </a:endParaRPr>
          </a:p>
        </p:txBody>
      </p:sp>
      <p:sp>
        <p:nvSpPr>
          <p:cNvPr id="16" name="Rectangle 15"/>
          <p:cNvSpPr/>
          <p:nvPr/>
        </p:nvSpPr>
        <p:spPr>
          <a:xfrm>
            <a:off x="6096000" y="1226752"/>
            <a:ext cx="6096000" cy="92333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A process that is responsible for setting up the environment that the user sees (starting up terminals, etc.). </a:t>
            </a:r>
          </a:p>
          <a:p>
            <a:pPr/>
            <a:r>
              <a:rPr lang="en-US"/>
              <a:t>This process is called "init". </a:t>
            </a:r>
          </a:p>
        </p:txBody>
      </p:sp>
      <p:sp>
        <p:nvSpPr>
          <p:cNvPr id="18" name="Rectangle 17"/>
          <p:cNvSpPr/>
          <p:nvPr/>
        </p:nvSpPr>
        <p:spPr>
          <a:xfrm>
            <a:off x="6096001" y="2225239"/>
            <a:ext cx="6095999"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err="1"/>
              <a:t>initcode.S is a wrapper around the exec call that loads /init.sh from disk and runs it.</a:t>
            </a:r>
            <a:endParaRPr lang="te-IN"/>
          </a:p>
        </p:txBody>
      </p:sp>
      <p:sp>
        <p:nvSpPr>
          <p:cNvPr id="19" name="Rectangle 18"/>
          <p:cNvSpPr/>
          <p:nvPr/>
        </p:nvSpPr>
        <p:spPr>
          <a:xfrm>
            <a:off x="6096000" y="2928035"/>
            <a:ext cx="6096000" cy="646331"/>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a small amount of code that will run in a user process and exec the init process</a:t>
            </a:r>
            <a:endParaRPr lang="te-IN"/>
          </a:p>
        </p:txBody>
      </p:sp>
    </p:spTree>
    <p:extLst>
      <p:ext uri="{BB962C8B-B14F-4D97-AF65-F5344CB8AC3E}">
        <p14:creationId xmlns:p14="http://schemas.microsoft.com/office/powerpoint/2010/main" val="3861064023"/>
      </p:ext>
    </p:extLst>
  </p:cSld>
  <p:clrMapOvr>
    <a:masterClrMapping/>
  </p:clrMapOvr>
  <p:transition/>
  <p:timing/>
</p:sld>
</file>

<file path=ppt/slides/slide6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7" name="TextBox 16">
            <a:extLst>
              <a:ext uri="{FF2B5EF4-FFF2-40B4-BE49-F238E27FC236}">
                <a16:creationId xmlns:a16="http://schemas.microsoft.com/office/drawing/2014/main" id="{16553E89-910D-449E-9A0E-53942AE48CF6}"/>
              </a:ext>
            </a:extLst>
          </p:cNvPr>
          <p:cNvSpPr txBox="1"/>
          <p:nvPr/>
        </p:nvSpPr>
        <p:spPr>
          <a:xfrm>
            <a:off x="164934" y="286011"/>
            <a:ext cx="5931066" cy="769441"/>
          </a:xfrm>
          <a:prstGeom prst="rect">
            <a:avLst/>
          </a:prstGeom>
          <a:noFill/>
        </p:spPr>
        <p:txBody>
          <a:bodyPr wrap="square">
            <a:spAutoFit/>
          </a:bodyPr>
          <a:lstStyle>
            <a:defPPr>
              <a:defRPr lang="en-US"/>
            </a:defPPr>
          </a:lstStyle>
          <a:p>
            <a:pPr/>
            <a:r>
              <a:rPr lang="en-US" sz="4400" b="1">
                <a:effectLst>
                  <a:outerShdw blurRad="38100" dist="38100" dir="2700000" algn="tl">
                    <a:srgbClr val="000000">
                      <a:alpha val="43137"/>
                    </a:srgbClr>
                  </a:outerShdw>
                </a:effectLst>
              </a:rPr>
              <a:t>Running the first Process</a:t>
            </a:r>
          </a:p>
        </p:txBody>
      </p:sp>
      <p:sp>
        <p:nvSpPr>
          <p:cNvPr id="16" name="TextBox 15">
            <a:extLst>
              <a:ext uri="{FF2B5EF4-FFF2-40B4-BE49-F238E27FC236}">
                <a16:creationId xmlns:a16="http://schemas.microsoft.com/office/drawing/2014/main" id="{19D6BD5A-B705-44E3-927F-F1A3066485B2}"/>
              </a:ext>
            </a:extLst>
          </p:cNvPr>
          <p:cNvSpPr txBox="1"/>
          <p:nvPr/>
        </p:nvSpPr>
        <p:spPr>
          <a:xfrm>
            <a:off x="181690" y="1122485"/>
            <a:ext cx="5834371" cy="25853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1251 static void</a:t>
            </a:r>
          </a:p>
          <a:p>
            <a:pPr/>
            <a:r>
              <a:rPr lang="en-US"/>
              <a:t>1252 mpmain(void)</a:t>
            </a:r>
          </a:p>
          <a:p>
            <a:pPr/>
            <a:r>
              <a:rPr lang="en-US"/>
              <a:t>1253 {</a:t>
            </a:r>
          </a:p>
          <a:p>
            <a:pPr/>
            <a:r>
              <a:rPr lang="en-US"/>
              <a:t>1254 cprintf("cpu%d: starting %d\n", cpuid(), cpuid());</a:t>
            </a:r>
          </a:p>
          <a:p>
            <a:pPr/>
            <a:r>
              <a:rPr lang="en-US"/>
              <a:t>1255 idtinit(); // load idt register</a:t>
            </a:r>
          </a:p>
          <a:p>
            <a:pPr/>
            <a:r>
              <a:rPr lang="en-US"/>
              <a:t>1256 xchg(&amp;(mycpu()−&gt;started), 1); // tell startothers() we’re up</a:t>
            </a:r>
          </a:p>
          <a:p>
            <a:pPr/>
            <a:r>
              <a:rPr lang="en-US"/>
              <a:t>1257 scheduler(); // start running processes</a:t>
            </a:r>
          </a:p>
          <a:p>
            <a:pPr/>
            <a:r>
              <a:rPr lang="en-US"/>
              <a:t>1258 }</a:t>
            </a:r>
          </a:p>
        </p:txBody>
      </p:sp>
      <p:sp>
        <p:nvSpPr>
          <p:cNvPr id="23" name="TextBox 22">
            <a:extLst>
              <a:ext uri="{FF2B5EF4-FFF2-40B4-BE49-F238E27FC236}">
                <a16:creationId xmlns:a16="http://schemas.microsoft.com/office/drawing/2014/main" id="{3DDB0DAC-D061-4CA9-A708-DED654BBE1FD}"/>
              </a:ext>
            </a:extLst>
          </p:cNvPr>
          <p:cNvSpPr txBox="1"/>
          <p:nvPr/>
        </p:nvSpPr>
        <p:spPr>
          <a:xfrm>
            <a:off x="6007864" y="111644"/>
            <a:ext cx="6184135" cy="6463308"/>
          </a:xfrm>
          <a:prstGeom prst="rect">
            <a:avLst/>
          </a:prstGeom>
          <a:solidFill>
            <a:schemeClr val="bg1"/>
          </a:solidFill>
        </p:spPr>
        <p:txBody>
          <a:bodyPr wrap="square">
            <a:spAutoFit/>
          </a:bodyPr>
          <a:lstStyle>
            <a:defPPr>
              <a:defRPr lang="en-US"/>
            </a:defPPr>
          </a:lstStyle>
          <a:p>
            <a:pPr/>
            <a:r>
              <a:rPr lang="en-US"/>
              <a:t>2768 // Loop over process table looking for process to run.</a:t>
            </a:r>
          </a:p>
          <a:p>
            <a:pPr/>
            <a:r>
              <a:rPr lang="en-US"/>
              <a:t>2769 acquire(&amp;ptable.lock);</a:t>
            </a:r>
          </a:p>
          <a:p>
            <a:pPr/>
            <a:r>
              <a:rPr lang="en-US"/>
              <a:t>2770 for(p = ptable.proc; p &lt; &amp;ptable.proc[NPROC]; p++){</a:t>
            </a:r>
          </a:p>
          <a:p>
            <a:pPr/>
            <a:r>
              <a:rPr lang="en-US" b="1"/>
              <a:t>2771 if(p−&gt;state != RUNNABLE)</a:t>
            </a:r>
          </a:p>
          <a:p>
            <a:pPr/>
            <a:r>
              <a:rPr lang="en-US"/>
              <a:t>2772 continue;</a:t>
            </a:r>
          </a:p>
          <a:p>
            <a:pPr/>
            <a:r>
              <a:rPr lang="en-US"/>
              <a:t>2773</a:t>
            </a:r>
          </a:p>
          <a:p>
            <a:pPr/>
            <a:r>
              <a:rPr lang="en-US"/>
              <a:t>2774 // Switch to chosen process. It is the process’s job</a:t>
            </a:r>
          </a:p>
          <a:p>
            <a:pPr/>
            <a:r>
              <a:rPr lang="en-US"/>
              <a:t>2775 // to release ptable.lock and then reacquire it</a:t>
            </a:r>
          </a:p>
          <a:p>
            <a:pPr/>
            <a:r>
              <a:rPr lang="en-US"/>
              <a:t>2776 // before jumping back to us.</a:t>
            </a:r>
          </a:p>
          <a:p>
            <a:pPr/>
            <a:r>
              <a:rPr lang="en-US" b="1"/>
              <a:t>2777 c−&gt;proc = p;</a:t>
            </a:r>
          </a:p>
          <a:p>
            <a:pPr/>
            <a:r>
              <a:rPr lang="en-US" b="1"/>
              <a:t>2778 switchuvm(p);</a:t>
            </a:r>
          </a:p>
          <a:p>
            <a:pPr/>
            <a:r>
              <a:rPr lang="en-US" b="1"/>
              <a:t>2779 p−&gt;state = RUNNING;</a:t>
            </a:r>
          </a:p>
          <a:p>
            <a:pPr/>
            <a:r>
              <a:rPr lang="en-US"/>
              <a:t>2780</a:t>
            </a:r>
          </a:p>
          <a:p>
            <a:pPr/>
            <a:r>
              <a:rPr lang="en-US"/>
              <a:t>2781 </a:t>
            </a:r>
            <a:r>
              <a:rPr lang="en-US" b="1" err="1"/>
              <a:t>swtch(&amp;(c−&gt;scheduler), p−&gt;context);</a:t>
            </a:r>
          </a:p>
          <a:p>
            <a:pPr/>
            <a:r>
              <a:rPr lang="en-US"/>
              <a:t>2782 </a:t>
            </a:r>
            <a:r>
              <a:rPr lang="en-US" b="1" err="1"/>
              <a:t>switchkvm();</a:t>
            </a:r>
          </a:p>
          <a:p>
            <a:pPr/>
            <a:r>
              <a:rPr lang="en-US"/>
              <a:t>2783</a:t>
            </a:r>
          </a:p>
          <a:p>
            <a:pPr/>
            <a:r>
              <a:rPr lang="en-US"/>
              <a:t>2784 // Process is done running for now.</a:t>
            </a:r>
          </a:p>
          <a:p>
            <a:pPr/>
            <a:r>
              <a:rPr lang="en-US"/>
              <a:t>2785 // It should have changed its p−&gt;state before coming back.</a:t>
            </a:r>
          </a:p>
          <a:p>
            <a:pPr/>
            <a:r>
              <a:rPr lang="en-US"/>
              <a:t>2786 c−&gt;proc = 0;</a:t>
            </a:r>
          </a:p>
          <a:p>
            <a:pPr/>
            <a:r>
              <a:rPr lang="en-US"/>
              <a:t>2787 }</a:t>
            </a:r>
          </a:p>
          <a:p>
            <a:pPr/>
            <a:r>
              <a:rPr lang="en-US"/>
              <a:t>2788 release(&amp;ptable.lock);</a:t>
            </a:r>
          </a:p>
          <a:p>
            <a:pPr/>
            <a:r>
              <a:rPr lang="en-US"/>
              <a:t>2790 }</a:t>
            </a:r>
          </a:p>
          <a:p>
            <a:pPr/>
            <a:r>
              <a:rPr lang="en-US"/>
              <a:t>2791 }</a:t>
            </a:r>
          </a:p>
        </p:txBody>
      </p:sp>
      <p:sp>
        <p:nvSpPr>
          <p:cNvPr id="24" name="TextBox 23">
            <a:extLst>
              <a:ext uri="{FF2B5EF4-FFF2-40B4-BE49-F238E27FC236}">
                <a16:creationId xmlns:a16="http://schemas.microsoft.com/office/drawing/2014/main" id="{FDF3D308-8DB4-444F-807F-C60B31D9206A}"/>
              </a:ext>
            </a:extLst>
          </p:cNvPr>
          <p:cNvSpPr txBox="1"/>
          <p:nvPr/>
        </p:nvSpPr>
        <p:spPr>
          <a:xfrm>
            <a:off x="88135" y="3884034"/>
            <a:ext cx="5927926"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2757 void</a:t>
            </a:r>
          </a:p>
          <a:p>
            <a:pPr/>
            <a:r>
              <a:rPr lang="en-US"/>
              <a:t>2758 scheduler(void)</a:t>
            </a:r>
          </a:p>
          <a:p>
            <a:pPr/>
            <a:r>
              <a:rPr lang="en-US"/>
              <a:t>2759 {</a:t>
            </a:r>
          </a:p>
          <a:p>
            <a:pPr/>
            <a:r>
              <a:rPr lang="en-US"/>
              <a:t>2760 struct proc *p;</a:t>
            </a:r>
          </a:p>
          <a:p>
            <a:pPr/>
            <a:r>
              <a:rPr lang="en-US"/>
              <a:t>2761 struct cpu *c = mycpu();</a:t>
            </a:r>
          </a:p>
          <a:p>
            <a:pPr/>
            <a:r>
              <a:rPr lang="en-US" b="1"/>
              <a:t>2762 c−&gt;proc = 0;</a:t>
            </a:r>
          </a:p>
          <a:p>
            <a:pPr/>
            <a:r>
              <a:rPr lang="en-US"/>
              <a:t>2763</a:t>
            </a:r>
          </a:p>
          <a:p>
            <a:pPr/>
            <a:r>
              <a:rPr lang="en-US"/>
              <a:t>2764 for(;;){</a:t>
            </a:r>
          </a:p>
          <a:p>
            <a:pPr/>
            <a:r>
              <a:rPr lang="en-US"/>
              <a:t>2765 // Enable interrupts on this processor.</a:t>
            </a:r>
          </a:p>
          <a:p>
            <a:pPr/>
            <a:r>
              <a:rPr lang="en-US" b="1"/>
              <a:t>2766 sti();</a:t>
            </a:r>
          </a:p>
        </p:txBody>
      </p:sp>
    </p:spTree>
    <p:extLst>
      <p:ext uri="{BB962C8B-B14F-4D97-AF65-F5344CB8AC3E}">
        <p14:creationId xmlns:p14="http://schemas.microsoft.com/office/powerpoint/2010/main" val="4153258963"/>
      </p:ext>
    </p:extLst>
  </p:cSld>
  <p:clrMapOvr>
    <a:masterClrMapping/>
  </p:clrMapOvr>
  <p:transition/>
  <p:timing/>
</p:sld>
</file>

<file path=ppt/slides/slide6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a:extLst>
              <a:ext uri="{FF2B5EF4-FFF2-40B4-BE49-F238E27FC236}">
                <a16:creationId xmlns:a16="http://schemas.microsoft.com/office/drawing/2014/main" xmlns="" id="{E6F8D17B-9457-4A2D-98CD-889C5DFA895C}"/>
              </a:ext>
            </a:extLst>
          </p:cNvPr>
          <p:cNvSpPr/>
          <p:nvPr/>
        </p:nvSpPr>
        <p:spPr>
          <a:xfrm>
            <a:off x="0" y="1446028"/>
            <a:ext cx="12192000" cy="4040372"/>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 name="Title 1">
            <a:extLst>
              <a:ext uri="{FF2B5EF4-FFF2-40B4-BE49-F238E27FC236}">
                <a16:creationId xmlns:a16="http://schemas.microsoft.com/office/drawing/2014/main" xmlns="" id="{6B46DE73-3A40-4B12-8697-E0C74FE3CF0C}"/>
              </a:ext>
            </a:extLst>
          </p:cNvPr>
          <p:cNvSpPr>
            <a:spLocks noGrp="1"/>
          </p:cNvSpPr>
          <p:nvPr>
            <p:ph type="ctrTitle"/>
          </p:nvPr>
        </p:nvSpPr>
        <p:spPr>
          <a:xfrm>
            <a:off x="0" y="2861021"/>
            <a:ext cx="12192000" cy="1907927"/>
          </a:xfrm>
        </p:spPr>
        <p:txBody>
          <a:bodyPr>
            <a:noAutofit/>
          </a:bodyPr>
          <a:lstStyle>
            <a:defPPr/>
          </a:lstStyle>
          <a:p>
            <a:pPr>
              <a:lnSpc>
                <a:spcPct val="150000"/>
              </a:lnSpc>
              <a:spcBef>
                <a:spcPts val="600"/>
              </a:spcBef>
              <a:spcAft>
                <a:spcPts val="600"/>
              </a:spcAft>
            </a:pPr>
            <a:br>
              <a:rPr lang="en-US" sz="7200" b="1" spc="50">
                <a:ln w="0"/>
                <a:solidFill>
                  <a:schemeClr val="bg1"/>
                </a:solidFill>
                <a:effectLst>
                  <a:innerShdw blurRad="63500" dist="50800" dir="13500000">
                    <a:srgbClr val="000000">
                      <a:alpha val="50000"/>
                    </a:srgbClr>
                  </a:innerShdw>
                </a:effectLst>
              </a:rPr>
            </a:br>
            <a:r>
              <a:rPr lang="en-US" sz="4800" b="1" i="0" u="none" strike="noStrike" spc="50">
                <a:ln w="0"/>
                <a:solidFill>
                  <a:schemeClr val="bg1"/>
                </a:solidFill>
                <a:effectLst>
                  <a:innerShdw blurRad="63500" dist="50800" dir="13500000">
                    <a:srgbClr val="000000">
                      <a:alpha val="50000"/>
                    </a:srgbClr>
                  </a:innerShdw>
                </a:effectLst>
                <a:latin typeface="Calibri" panose="020f0502020204030204" pitchFamily="34" charset="0"/>
              </a:rPr>
              <a:t>Operating Systems Design</a:t>
            </a:r>
            <a: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t>​</a:t>
            </a:r>
            <a:b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br>
            <a:r>
              <a:rPr lang="en-US" sz="4400" b="1" spc="50">
                <a:ln w="0"/>
                <a:solidFill>
                  <a:schemeClr val="bg1"/>
                </a:solidFill>
                <a:effectLst>
                  <a:innerShdw blurRad="63500" dist="50800" dir="13500000">
                    <a:srgbClr val="000000">
                      <a:alpha val="50000"/>
                    </a:srgbClr>
                  </a:innerShdw>
                </a:effectLst>
                <a:latin typeface="+mn-lt"/>
              </a:rPr>
              <a:t>Session </a:t>
            </a:r>
            <a:r>
              <a:rPr lang="en-US" sz="4400" b="1" spc="50" smtClean="0">
                <a:ln w="0"/>
                <a:solidFill>
                  <a:schemeClr val="bg1"/>
                </a:solidFill>
                <a:effectLst>
                  <a:innerShdw blurRad="63500" dist="50800" dir="13500000">
                    <a:srgbClr val="000000">
                      <a:alpha val="50000"/>
                    </a:srgbClr>
                  </a:innerShdw>
                </a:effectLst>
                <a:latin typeface="+mn-lt"/>
              </a:rPr>
              <a:t>23: Traps and Interrupts</a:t>
            </a:r>
            <a:endParaRPr lang="en-US" sz="3600" b="1" spc="50">
              <a:ln w="0"/>
              <a:solidFill>
                <a:schemeClr val="bg1"/>
              </a:solidFill>
              <a:effectLst>
                <a:innerShdw blurRad="63500" dist="50800" dir="13500000">
                  <a:srgbClr val="000000">
                    <a:alpha val="50000"/>
                  </a:srgbClr>
                </a:innerShdw>
              </a:effectLst>
              <a:latin typeface="+mn-lt"/>
            </a:endParaRPr>
          </a:p>
        </p:txBody>
      </p:sp>
      <p:sp>
        <p:nvSpPr>
          <p:cNvPr id="12" name="TextBox 11">
            <a:extLst>
              <a:ext uri="{FF2B5EF4-FFF2-40B4-BE49-F238E27FC236}">
                <a16:creationId xmlns:a16="http://schemas.microsoft.com/office/drawing/2014/main" xmlns="" id="{3854C4E1-D9BB-4CEF-B300-13701DFDCF8E}"/>
              </a:ext>
            </a:extLst>
          </p:cNvPr>
          <p:cNvSpPr txBox="1"/>
          <p:nvPr/>
        </p:nvSpPr>
        <p:spPr>
          <a:xfrm>
            <a:off x="0" y="1876396"/>
            <a:ext cx="12192000" cy="769441"/>
          </a:xfrm>
          <a:prstGeom prst="rect">
            <a:avLst/>
          </a:prstGeom>
          <a:noFill/>
        </p:spPr>
        <p:txBody>
          <a:bodyPr wrap="square">
            <a:spAutoFit/>
          </a:bodyPr>
          <a:lstStyle>
            <a:defPPr>
              <a:defRPr lang="en-US"/>
            </a:defPPr>
          </a:lstStyle>
          <a:p>
            <a:pPr algn="ctr"/>
            <a:r>
              <a:rPr lang="en-IN" sz="4400" b="1" spc="50">
                <a:ln w="0"/>
                <a:solidFill>
                  <a:schemeClr val="bg1"/>
                </a:solidFill>
                <a:effectLst>
                  <a:innerShdw blurRad="63500" dist="50800" dir="13500000">
                    <a:srgbClr val="000000">
                      <a:alpha val="50000"/>
                    </a:srgbClr>
                  </a:innerShdw>
                </a:effectLst>
              </a:rPr>
              <a:t>19CS2106R​</a:t>
            </a:r>
          </a:p>
        </p:txBody>
      </p:sp>
      <p:sp>
        <p:nvSpPr>
          <p:cNvPr id="14" name="TextBox 13">
            <a:extLst>
              <a:ext uri="{FF2B5EF4-FFF2-40B4-BE49-F238E27FC236}">
                <a16:creationId xmlns:a16="http://schemas.microsoft.com/office/drawing/2014/main" xmlns="" id="{84BAEC50-F360-44B5-9CD6-F2332A6A95AB}"/>
              </a:ext>
            </a:extLst>
          </p:cNvPr>
          <p:cNvSpPr txBox="1"/>
          <p:nvPr/>
        </p:nvSpPr>
        <p:spPr>
          <a:xfrm>
            <a:off x="2525086" y="6048017"/>
            <a:ext cx="6962163" cy="369332"/>
          </a:xfrm>
          <a:prstGeom prst="rect">
            <a:avLst/>
          </a:prstGeom>
          <a:noFill/>
        </p:spPr>
        <p:txBody>
          <a:bodyPr wrap="square">
            <a:spAutoFit/>
          </a:bodyPr>
          <a:lstStyle>
            <a:defPPr>
              <a:defRPr lang="en-US"/>
            </a:defPPr>
          </a:lstStyle>
          <a:p>
            <a:pPr algn="ctr"/>
            <a:r>
              <a:rPr lang="en-US" b="0" i="0">
                <a:solidFill>
                  <a:srgbClr val="898989"/>
                </a:solidFill>
                <a:effectLst/>
                <a:latin typeface="Calibri" panose="020f0502020204030204" pitchFamily="34" charset="0"/>
              </a:rPr>
              <a:t>© 2020 KL University </a:t>
            </a:r>
            <a:endParaRPr lang="en-IN"/>
          </a:p>
        </p:txBody>
      </p:sp>
      <p:pic>
        <p:nvPicPr>
          <p:cNvPr id="1026" name="Picture 2" descr="KL Deemed to be University Logo">
            <a:extLst>
              <a:ext uri="{FF2B5EF4-FFF2-40B4-BE49-F238E27FC236}">
                <a16:creationId xmlns:a16="http://schemas.microsoft.com/office/drawing/2014/main" xmlns="" id="{B40BD21A-190E-4213-8A75-AE891938F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8755"/>
          <a:stretch>
            <a:fillRect/>
          </a:stretch>
        </p:blipFill>
        <p:spPr bwMode="auto">
          <a:xfrm>
            <a:off x="4879800" y="201699"/>
            <a:ext cx="2432399" cy="102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755058"/>
      </p:ext>
    </p:extLst>
  </p:cSld>
  <p:clrMapOvr>
    <a:masterClrMapping/>
  </p:clrMapOvr>
  <p:transition/>
  <p:timing/>
</p:sld>
</file>

<file path=ppt/slides/slide6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 name="Rectangle 10">
            <a:extLst>
              <a:ext uri="{FF2B5EF4-FFF2-40B4-BE49-F238E27FC236}">
                <a16:creationId xmlns:a16="http://schemas.microsoft.com/office/drawing/2014/main" xmlns="" id="{0E309118-9194-4F8F-97C8-FD164DB1AF4D}"/>
              </a:ext>
            </a:extLst>
          </p:cNvPr>
          <p:cNvSpPr/>
          <p:nvPr/>
        </p:nvSpPr>
        <p:spPr>
          <a:xfrm>
            <a:off x="670651" y="2686280"/>
            <a:ext cx="10850697"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5" name="Title 4">
            <a:extLst>
              <a:ext uri="{FF2B5EF4-FFF2-40B4-BE49-F238E27FC236}">
                <a16:creationId xmlns:a16="http://schemas.microsoft.com/office/drawing/2014/main" xmlns="" id="{5F143494-C438-4F85-8563-F756FD09FA89}"/>
              </a:ext>
            </a:extLst>
          </p:cNvPr>
          <p:cNvSpPr>
            <a:spLocks noGrp="1"/>
          </p:cNvSpPr>
          <p:nvPr>
            <p:ph type="title"/>
          </p:nvPr>
        </p:nvSpPr>
        <p:spPr>
          <a:xfrm>
            <a:off x="670650" y="2767586"/>
            <a:ext cx="10850697" cy="1325563"/>
          </a:xfrm>
        </p:spPr>
        <p:txBody>
          <a:bodyPr>
            <a:normAutofit/>
          </a:bodyPr>
          <a:lstStyle>
            <a:defPPr/>
          </a:lstStyle>
          <a:p>
            <a:pPr algn="ctr"/>
            <a:r>
              <a:rPr lang="en-US" sz="5400" b="1" spc="50" smtClean="0">
                <a:ln w="0"/>
                <a:solidFill>
                  <a:schemeClr val="bg1"/>
                </a:solidFill>
                <a:effectLst>
                  <a:innerShdw blurRad="63500" dist="50800" dir="13500000">
                    <a:srgbClr val="000000">
                      <a:alpha val="50000"/>
                    </a:srgbClr>
                  </a:innerShdw>
                </a:effectLst>
                <a:latin typeface="+mn-lt"/>
              </a:rPr>
              <a:t>Device Management</a:t>
            </a:r>
            <a:endParaRPr lang="en-IN" b="1" spc="50">
              <a:ln w="0"/>
              <a:solidFill>
                <a:schemeClr val="bg1"/>
              </a:solidFill>
              <a:effectLst>
                <a:innerShdw blurRad="63500" dist="50800" dir="13500000">
                  <a:srgbClr val="000000">
                    <a:alpha val="50000"/>
                  </a:srgbClr>
                </a:innerShdw>
              </a:effectLst>
              <a:latin typeface="+mn-lt"/>
            </a:endParaRPr>
          </a:p>
        </p:txBody>
      </p:sp>
      <p:pic>
        <p:nvPicPr>
          <p:cNvPr id="8" name="Picture 2" descr="KL Deemed to be University Logo">
            <a:extLst>
              <a:ext uri="{FF2B5EF4-FFF2-40B4-BE49-F238E27FC236}">
                <a16:creationId xmlns:a16="http://schemas.microsoft.com/office/drawing/2014/main" xmlns=""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xmlns=""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xmlns="" id="{4644F1C0-F409-46E9-AC60-F0BFBBA2A864}"/>
              </a:ext>
            </a:extLst>
          </p:cNvPr>
          <p:cNvSpPr/>
          <p:nvPr/>
        </p:nvSpPr>
        <p:spPr>
          <a:xfrm>
            <a:off x="0" y="6739549"/>
            <a:ext cx="10634098"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xmlns="" id="{151C5FAD-B59B-440E-88F5-E5C427292DCE}"/>
              </a:ext>
            </a:extLst>
          </p:cNvPr>
          <p:cNvSpPr/>
          <p:nvPr/>
        </p:nvSpPr>
        <p:spPr>
          <a:xfrm>
            <a:off x="1"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xmlns="" id="{98EC019E-BEB9-49A1-B463-36249D33CCA8}"/>
              </a:ext>
            </a:extLst>
          </p:cNvPr>
          <p:cNvSpPr/>
          <p:nvPr/>
        </p:nvSpPr>
        <p:spPr>
          <a:xfrm>
            <a:off x="11788048"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Tree>
    <p:extLst>
      <p:ext uri="{BB962C8B-B14F-4D97-AF65-F5344CB8AC3E}">
        <p14:creationId xmlns:p14="http://schemas.microsoft.com/office/powerpoint/2010/main" val="224051543"/>
      </p:ext>
    </p:extLst>
  </p:cSld>
  <p:clrMapOvr>
    <a:masterClrMapping/>
  </p:clrMapOvr>
  <p:transition/>
  <p:timing/>
</p:sld>
</file>

<file path=ppt/slides/slide6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xmlns=""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xmlns=""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xmlns=""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xmlns=""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xmlns=""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xmlns=""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xmlns=""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xmlns=""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7" name="Rectangle 46">
            <a:extLst>
              <a:ext uri="{FF2B5EF4-FFF2-40B4-BE49-F238E27FC236}">
                <a16:creationId xmlns:a16="http://schemas.microsoft.com/office/drawing/2014/main" xmlns="" id="{155F7920-28F4-48E6-81BC-48EDF169C327}"/>
              </a:ext>
            </a:extLst>
          </p:cNvPr>
          <p:cNvSpPr/>
          <p:nvPr/>
        </p:nvSpPr>
        <p:spPr>
          <a:xfrm>
            <a:off x="295253" y="564512"/>
            <a:ext cx="3139962" cy="646331"/>
          </a:xfrm>
          <a:prstGeom prst="rect">
            <a:avLst/>
          </a:prstGeom>
        </p:spPr>
        <p:txBody>
          <a:bodyPr wrap="none">
            <a:spAutoFit/>
          </a:bodyPr>
          <a:lstStyle>
            <a:defPPr>
              <a:defRPr lang="en-US"/>
            </a:defPPr>
          </a:lstStyle>
          <a:p>
            <a:pPr/>
            <a:r>
              <a:rPr lang="en-US" altLang="ko-KR" sz="3600" b="1" smtClean="0">
                <a:effectLst>
                  <a:outerShdw blurRad="38100" dist="38100" dir="2700000" algn="tl">
                    <a:srgbClr val="000000">
                      <a:alpha val="43137"/>
                    </a:srgbClr>
                  </a:outerShdw>
                </a:effectLst>
              </a:rPr>
              <a:t>Interrupts/Trap</a:t>
            </a:r>
            <a:endParaRPr lang="en-US" sz="3600" b="1">
              <a:effectLst>
                <a:outerShdw blurRad="38100" dist="38100" dir="2700000" algn="tl">
                  <a:srgbClr val="000000">
                    <a:alpha val="43137"/>
                  </a:srgbClr>
                </a:outerShdw>
              </a:effectLst>
            </a:endParaRPr>
          </a:p>
        </p:txBody>
      </p:sp>
      <p:sp>
        <p:nvSpPr>
          <p:cNvPr id="44" name="TextBox 43">
            <a:extLst>
              <a:ext uri="{FF2B5EF4-FFF2-40B4-BE49-F238E27FC236}">
                <a16:creationId xmlns:a16="http://schemas.microsoft.com/office/drawing/2014/main" xmlns="" id="{EA625FDF-D975-4E29-AD19-18D67906CA99}"/>
              </a:ext>
            </a:extLst>
          </p:cNvPr>
          <p:cNvSpPr txBox="1"/>
          <p:nvPr/>
        </p:nvSpPr>
        <p:spPr>
          <a:xfrm>
            <a:off x="251187" y="1695067"/>
            <a:ext cx="6467113" cy="4154984"/>
          </a:xfrm>
          <a:prstGeom prst="rect">
            <a:avLst/>
          </a:prstGeom>
          <a:noFill/>
        </p:spPr>
        <p:txBody>
          <a:bodyPr wrap="square">
            <a:spAutoFit/>
          </a:bodyPr>
          <a:lstStyle>
            <a:defPPr>
              <a:defRPr lang="en-US"/>
            </a:defPPr>
          </a:lstStyle>
          <a:p>
            <a:pPr/>
            <a:r>
              <a:rPr lang="en-US" sz="2400" b="1"/>
              <a:t>An interrupt is a way of talking to the operating system</a:t>
            </a:r>
            <a:r>
              <a:rPr lang="en-US" sz="2400"/>
              <a:t>. </a:t>
            </a:r>
            <a:endParaRPr lang="en-US" sz="2400" smtClean="0"/>
          </a:p>
          <a:p>
            <a:pPr marL="342900" indent="-342900">
              <a:buFont typeface="Arial" pitchFamily="34" charset="0"/>
              <a:buChar char="•"/>
            </a:pPr>
            <a:r>
              <a:rPr lang="en-US" sz="2400" smtClean="0"/>
              <a:t>When </a:t>
            </a:r>
            <a:r>
              <a:rPr lang="en-US" sz="2400"/>
              <a:t>a process requires some service from the operating system, it sends an interrupt</a:t>
            </a:r>
            <a:r>
              <a:rPr lang="en-US" sz="2400" smtClean="0"/>
              <a:t>. </a:t>
            </a:r>
          </a:p>
          <a:p>
            <a:pPr/>
            <a:r>
              <a:rPr lang="en-US" sz="2400" smtClean="0"/>
              <a:t>      (</a:t>
            </a:r>
            <a:r>
              <a:rPr lang="en-US" sz="2400"/>
              <a:t>A system </a:t>
            </a:r>
            <a:r>
              <a:rPr lang="en-US" sz="2400" smtClean="0"/>
              <a:t>call) </a:t>
            </a:r>
          </a:p>
          <a:p>
            <a:pPr marL="342900" indent="-342900">
              <a:buFont typeface="Arial" pitchFamily="34" charset="0"/>
              <a:buChar char="•"/>
            </a:pPr>
            <a:r>
              <a:rPr lang="en-US" sz="2400" smtClean="0"/>
              <a:t>An </a:t>
            </a:r>
            <a:r>
              <a:rPr lang="en-US" sz="2400"/>
              <a:t>interrupt can be sent by hardware. </a:t>
            </a:r>
            <a:endParaRPr lang="en-US" sz="2400" smtClean="0"/>
          </a:p>
          <a:p>
            <a:pPr/>
            <a:r>
              <a:rPr lang="en-US" sz="2400" smtClean="0"/>
              <a:t>      (</a:t>
            </a:r>
            <a:r>
              <a:rPr lang="en-US" sz="2400"/>
              <a:t>An </a:t>
            </a:r>
            <a:r>
              <a:rPr lang="en-US" sz="2400" smtClean="0"/>
              <a:t>interrupt)</a:t>
            </a:r>
          </a:p>
          <a:p>
            <a:pPr marL="342900" indent="-342900">
              <a:buFont typeface="Arial" pitchFamily="34" charset="0"/>
              <a:buChar char="•"/>
            </a:pPr>
            <a:r>
              <a:rPr lang="en-US" sz="2400" smtClean="0"/>
              <a:t>Whenever </a:t>
            </a:r>
            <a:r>
              <a:rPr lang="en-US" sz="2400"/>
              <a:t>a user program produces an </a:t>
            </a:r>
            <a:r>
              <a:rPr lang="en-US" sz="2400" smtClean="0"/>
              <a:t>error, The </a:t>
            </a:r>
            <a:r>
              <a:rPr lang="en-US" sz="2400"/>
              <a:t>CPU itself can also call an </a:t>
            </a:r>
            <a:r>
              <a:rPr lang="en-US" sz="2400" smtClean="0"/>
              <a:t>interrupt. </a:t>
            </a:r>
          </a:p>
          <a:p>
            <a:pPr/>
            <a:r>
              <a:rPr lang="en-US" sz="2400"/>
              <a:t> </a:t>
            </a:r>
            <a:r>
              <a:rPr lang="en-US" sz="2400" smtClean="0"/>
              <a:t>     (</a:t>
            </a:r>
            <a:r>
              <a:rPr lang="en-US" sz="2400"/>
              <a:t>An </a:t>
            </a:r>
            <a:r>
              <a:rPr lang="en-US" sz="2400" smtClean="0"/>
              <a:t>exception)</a:t>
            </a:r>
          </a:p>
          <a:p>
            <a:pPr/>
            <a:endParaRPr lang="en-US" altLang="ko-KR" sz="2400"/>
          </a:p>
        </p:txBody>
      </p:sp>
      <p:pic>
        <p:nvPicPr>
          <p:cNvPr id="13" name="Picture 12" descr="A screenshot of a cell phone&#10;&#10;Description automatically generated">
            <a:extLst>
              <a:ext uri="{FF2B5EF4-FFF2-40B4-BE49-F238E27FC236}">
                <a16:creationId xmlns="" xmlns:a16="http://schemas.microsoft.com/office/drawing/2014/main" xmlns:lc="http://schemas.openxmlformats.org/drawingml/2006/lockedCanvas" id="{21F20EC6-4501-4AE4-80B9-F7A4B9567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7745" y="1756575"/>
            <a:ext cx="5229956" cy="3662636"/>
          </a:xfrm>
          <a:prstGeom prst="rect">
            <a:avLst/>
          </a:prstGeom>
        </p:spPr>
      </p:pic>
    </p:spTree>
    <p:extLst>
      <p:ext uri="{BB962C8B-B14F-4D97-AF65-F5344CB8AC3E}">
        <p14:creationId xmlns:p14="http://schemas.microsoft.com/office/powerpoint/2010/main" val="16215702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4" grpId="0"/>
    </p:bldLst>
  </p:timing>
</p:sld>
</file>

<file path=ppt/slides/slide6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xmlns=""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xmlns=""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xmlns=""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xmlns=""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xmlns=""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xmlns=""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xmlns=""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xmlns=""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7" name="Rectangle 46">
            <a:extLst>
              <a:ext uri="{FF2B5EF4-FFF2-40B4-BE49-F238E27FC236}">
                <a16:creationId xmlns:a16="http://schemas.microsoft.com/office/drawing/2014/main" xmlns="" id="{155F7920-28F4-48E6-81BC-48EDF169C327}"/>
              </a:ext>
            </a:extLst>
          </p:cNvPr>
          <p:cNvSpPr/>
          <p:nvPr/>
        </p:nvSpPr>
        <p:spPr>
          <a:xfrm>
            <a:off x="295253" y="564512"/>
            <a:ext cx="5952142" cy="646331"/>
          </a:xfrm>
          <a:prstGeom prst="rect">
            <a:avLst/>
          </a:prstGeom>
        </p:spPr>
        <p:txBody>
          <a:bodyPr wrap="none">
            <a:spAutoFit/>
          </a:bodyPr>
          <a:lstStyle>
            <a:defPPr>
              <a:defRPr lang="en-US"/>
            </a:defPPr>
          </a:lstStyle>
          <a:p>
            <a:pPr/>
            <a:r>
              <a:rPr lang="en-US" altLang="ko-KR" sz="3600" smtClean="0">
                <a:effectLst>
                  <a:outerShdw blurRad="38100" dist="38100" dir="2700000" algn="tl">
                    <a:srgbClr val="000000">
                      <a:alpha val="43137"/>
                    </a:srgbClr>
                  </a:outerShdw>
                </a:effectLst>
              </a:rPr>
              <a:t>OS Plan for handling Interrupts</a:t>
            </a:r>
            <a:endParaRPr lang="en-US" sz="3600">
              <a:effectLst>
                <a:outerShdw blurRad="38100" dist="38100" dir="2700000" algn="tl">
                  <a:srgbClr val="000000">
                    <a:alpha val="43137"/>
                  </a:srgbClr>
                </a:outerShdw>
              </a:effectLst>
            </a:endParaRPr>
          </a:p>
        </p:txBody>
      </p:sp>
      <p:sp>
        <p:nvSpPr>
          <p:cNvPr id="2" name="Rectangle 1"/>
          <p:cNvSpPr/>
          <p:nvPr/>
        </p:nvSpPr>
        <p:spPr>
          <a:xfrm>
            <a:off x="482600" y="1543123"/>
            <a:ext cx="4739395" cy="5262979"/>
          </a:xfrm>
          <a:prstGeom prst="rect">
            <a:avLst/>
          </a:prstGeom>
        </p:spPr>
        <p:txBody>
          <a:bodyPr wrap="square">
            <a:spAutoFit/>
          </a:bodyPr>
          <a:lstStyle>
            <a:defPPr>
              <a:defRPr lang="en-US"/>
            </a:defPPr>
          </a:lstStyle>
          <a:p>
            <a:pPr marL="342900" indent="-342900">
              <a:buFont typeface="Arial" pitchFamily="34" charset="0"/>
              <a:buChar char="•"/>
            </a:pPr>
            <a:r>
              <a:rPr lang="en-US" sz="2400"/>
              <a:t>An interrupts stops the normal processor loop </a:t>
            </a:r>
            <a:r>
              <a:rPr lang="en-US" sz="2400" smtClean="0"/>
              <a:t>and starts </a:t>
            </a:r>
            <a:r>
              <a:rPr lang="en-US" sz="2400"/>
              <a:t>executing a new sequence called an </a:t>
            </a:r>
            <a:r>
              <a:rPr lang="en-US" sz="2400" b="1"/>
              <a:t>interrupt handler</a:t>
            </a:r>
            <a:r>
              <a:rPr lang="en-US" sz="2400"/>
              <a:t>. </a:t>
            </a:r>
            <a:endParaRPr lang="en-US" sz="2400" smtClean="0"/>
          </a:p>
          <a:p>
            <a:pPr marL="342900" indent="-342900">
              <a:buFont typeface="Arial" pitchFamily="34" charset="0"/>
              <a:buChar char="•"/>
            </a:pPr>
            <a:r>
              <a:rPr lang="en-US" sz="2400" smtClean="0"/>
              <a:t>Before </a:t>
            </a:r>
            <a:r>
              <a:rPr lang="en-US" sz="2400"/>
              <a:t>starting the </a:t>
            </a:r>
            <a:r>
              <a:rPr lang="en-US" sz="2400" smtClean="0"/>
              <a:t>interrupt handler</a:t>
            </a:r>
            <a:r>
              <a:rPr lang="en-US" sz="2400"/>
              <a:t>, the processor saves its registers, so that the operating system can </a:t>
            </a:r>
            <a:r>
              <a:rPr lang="en-US" sz="2400" smtClean="0"/>
              <a:t>restore them </a:t>
            </a:r>
            <a:r>
              <a:rPr lang="en-US" sz="2400"/>
              <a:t>when it returns from the interrupt. </a:t>
            </a:r>
            <a:endParaRPr lang="en-US" sz="2400" smtClean="0"/>
          </a:p>
          <a:p>
            <a:pPr marL="342900" indent="-342900">
              <a:buFont typeface="Arial" pitchFamily="34" charset="0"/>
              <a:buChar char="•"/>
            </a:pPr>
            <a:r>
              <a:rPr lang="en-US" sz="2400" smtClean="0"/>
              <a:t>A </a:t>
            </a:r>
            <a:r>
              <a:rPr lang="en-US" sz="2400"/>
              <a:t>challenge in the transition to and </a:t>
            </a:r>
            <a:r>
              <a:rPr lang="en-US" sz="2400" smtClean="0"/>
              <a:t>from the </a:t>
            </a:r>
            <a:r>
              <a:rPr lang="en-US" sz="2400"/>
              <a:t>interrupt handler is that the processor should switch from user mode to </a:t>
            </a:r>
            <a:r>
              <a:rPr lang="en-US" sz="2400" smtClean="0"/>
              <a:t>kernel mode</a:t>
            </a:r>
            <a:r>
              <a:rPr lang="en-US" sz="2400"/>
              <a:t>, and back</a:t>
            </a:r>
            <a:r>
              <a:rPr lang="en-US" sz="2400" smtClean="0"/>
              <a:t>.</a:t>
            </a:r>
            <a:endParaRPr lang="te-IN" sz="2400"/>
          </a:p>
        </p:txBody>
      </p:sp>
      <p:sp>
        <p:nvSpPr>
          <p:cNvPr id="122" name="object 3"/>
          <p:cNvSpPr/>
          <p:nvPr/>
        </p:nvSpPr>
        <p:spPr>
          <a:xfrm>
            <a:off x="6247395" y="1222044"/>
            <a:ext cx="2971800" cy="685800"/>
          </a:xfrm>
          <a:custGeom>
            <a:rect l="l" t="t" r="r" b="b"/>
            <a:pathLst>
              <a:path w="2971800" h="685800">
                <a:moveTo>
                  <a:pt x="2971800" y="0"/>
                </a:moveTo>
                <a:lnTo>
                  <a:pt x="0" y="0"/>
                </a:lnTo>
                <a:lnTo>
                  <a:pt x="0" y="685800"/>
                </a:lnTo>
                <a:lnTo>
                  <a:pt x="2971800" y="685800"/>
                </a:lnTo>
                <a:close/>
              </a:path>
            </a:pathLst>
          </a:custGeom>
          <a:solidFill>
            <a:srgbClr val="BADFE2"/>
          </a:solidFill>
        </p:spPr>
        <p:txBody>
          <a:bodyPr wrap="square" lIns="0" tIns="0" rIns="0" bIns="0" rtlCol="0"/>
          <a:lstStyle>
            <a:defPPr>
              <a:defRPr lang="en-US"/>
            </a:defPPr>
          </a:lstStyle>
          <a:p>
            <a:pPr/>
            <a:endParaRPr/>
          </a:p>
        </p:txBody>
      </p:sp>
      <p:sp>
        <p:nvSpPr>
          <p:cNvPr id="123" name="object 4"/>
          <p:cNvSpPr txBox="1"/>
          <p:nvPr/>
        </p:nvSpPr>
        <p:spPr>
          <a:xfrm>
            <a:off x="6247395" y="1222044"/>
            <a:ext cx="2971800" cy="685800"/>
          </a:xfrm>
          <a:prstGeom prst="rect">
            <a:avLst/>
          </a:prstGeom>
          <a:ln w="38097">
            <a:solidFill>
              <a:srgbClr val="000000"/>
            </a:solidFill>
          </a:ln>
        </p:spPr>
        <p:txBody>
          <a:bodyPr vert="horz" wrap="square" lIns="0" tIns="205740" rIns="0" bIns="0" rtlCol="0">
            <a:spAutoFit/>
          </a:bodyPr>
          <a:lstStyle>
            <a:defPPr>
              <a:defRPr lang="en-US"/>
            </a:defPPr>
          </a:lstStyle>
          <a:p>
            <a:pPr marL="106680">
              <a:lnSpc>
                <a:spcPct val="100000"/>
              </a:lnSpc>
              <a:spcBef>
                <a:spcPts val="1620"/>
              </a:spcBef>
            </a:pPr>
            <a:r>
              <a:rPr sz="1800" spc="-10">
                <a:latin typeface="Liberation Sans"/>
                <a:cs typeface="Liberation Sans"/>
              </a:rPr>
              <a:t>while(fetch next instruction)</a:t>
            </a:r>
            <a:endParaRPr sz="1800">
              <a:latin typeface="Liberation Sans"/>
              <a:cs typeface="Liberation Sans"/>
            </a:endParaRPr>
          </a:p>
        </p:txBody>
      </p:sp>
      <p:grpSp>
        <p:nvGrpSpPr>
          <p:cNvPr id="124" name="Group 123"/>
          <p:cNvGrpSpPr/>
          <p:nvPr/>
        </p:nvGrpSpPr>
        <p:grpSpPr>
          <a:xfrm>
            <a:off x="6837945" y="2974644"/>
            <a:ext cx="1781810" cy="1447800"/>
            <a:chOff x="3676650" y="3550920"/>
            <a:chExt cx="1781810" cy="1447800"/>
          </a:xfrm>
        </p:grpSpPr>
        <p:sp>
          <p:nvSpPr>
            <p:cNvPr id="125" name="object 6"/>
            <p:cNvSpPr/>
            <p:nvPr/>
          </p:nvSpPr>
          <p:spPr>
            <a:xfrm flipH="1">
              <a:off x="4572000" y="3550920"/>
              <a:ext cx="0" cy="274320"/>
            </a:xfrm>
            <a:custGeom>
              <a:rect l="l" t="t" r="r" b="b"/>
              <a:pathLst>
                <a:path h="274320">
                  <a:moveTo>
                    <a:pt x="0" y="0"/>
                  </a:moveTo>
                  <a:lnTo>
                    <a:pt x="0" y="274319"/>
                  </a:lnTo>
                </a:path>
              </a:pathLst>
            </a:custGeom>
            <a:ln w="38097">
              <a:solidFill>
                <a:srgbClr val="000000"/>
              </a:solidFill>
            </a:ln>
          </p:spPr>
          <p:txBody>
            <a:bodyPr wrap="square" lIns="0" tIns="0" rIns="0" bIns="0" rtlCol="0"/>
            <a:lstStyle>
              <a:defPPr>
                <a:defRPr lang="en-US"/>
              </a:defPPr>
            </a:lstStyle>
            <a:p>
              <a:pPr/>
              <a:endParaRPr/>
            </a:p>
          </p:txBody>
        </p:sp>
        <p:sp>
          <p:nvSpPr>
            <p:cNvPr id="126" name="object 7"/>
            <p:cNvSpPr/>
            <p:nvPr/>
          </p:nvSpPr>
          <p:spPr>
            <a:xfrm>
              <a:off x="4514850" y="3817620"/>
              <a:ext cx="114300" cy="114300"/>
            </a:xfrm>
            <a:custGeom>
              <a:rect l="l" t="t" r="r" b="b"/>
              <a:pathLst>
                <a:path w="114300" h="114300">
                  <a:moveTo>
                    <a:pt x="114300" y="0"/>
                  </a:moveTo>
                  <a:lnTo>
                    <a:pt x="0" y="0"/>
                  </a:lnTo>
                  <a:lnTo>
                    <a:pt x="57150" y="114299"/>
                  </a:lnTo>
                  <a:lnTo>
                    <a:pt x="114300" y="0"/>
                  </a:lnTo>
                  <a:close/>
                </a:path>
              </a:pathLst>
            </a:custGeom>
            <a:solidFill>
              <a:srgbClr val="000000"/>
            </a:solidFill>
          </p:spPr>
          <p:txBody>
            <a:bodyPr wrap="square" lIns="0" tIns="0" rIns="0" bIns="0" rtlCol="0"/>
            <a:lstStyle>
              <a:defPPr>
                <a:defRPr lang="en-US"/>
              </a:defPPr>
            </a:lstStyle>
            <a:p>
              <a:pPr/>
              <a:endParaRPr/>
            </a:p>
          </p:txBody>
        </p:sp>
        <p:sp>
          <p:nvSpPr>
            <p:cNvPr id="127" name="object 8"/>
            <p:cNvSpPr/>
            <p:nvPr/>
          </p:nvSpPr>
          <p:spPr>
            <a:xfrm>
              <a:off x="3676650" y="3931920"/>
              <a:ext cx="1781810" cy="1066800"/>
            </a:xfrm>
            <a:custGeom>
              <a:rect l="l" t="t" r="r" b="b"/>
              <a:pathLst>
                <a:path w="1781810" h="1066800">
                  <a:moveTo>
                    <a:pt x="890270" y="0"/>
                  </a:moveTo>
                  <a:lnTo>
                    <a:pt x="0" y="533399"/>
                  </a:lnTo>
                  <a:lnTo>
                    <a:pt x="890270" y="1066799"/>
                  </a:lnTo>
                  <a:lnTo>
                    <a:pt x="1781810" y="533399"/>
                  </a:lnTo>
                  <a:lnTo>
                    <a:pt x="890270" y="0"/>
                  </a:lnTo>
                  <a:close/>
                </a:path>
              </a:pathLst>
            </a:custGeom>
            <a:solidFill>
              <a:srgbClr val="BADFE2"/>
            </a:solidFill>
          </p:spPr>
          <p:txBody>
            <a:bodyPr wrap="square" lIns="0" tIns="0" rIns="0" bIns="0" rtlCol="0"/>
            <a:lstStyle>
              <a:defPPr>
                <a:defRPr lang="en-US"/>
              </a:defPPr>
            </a:lstStyle>
            <a:p>
              <a:pPr/>
              <a:endParaRPr/>
            </a:p>
          </p:txBody>
        </p:sp>
        <p:sp>
          <p:nvSpPr>
            <p:cNvPr id="128" name="object 9"/>
            <p:cNvSpPr/>
            <p:nvPr/>
          </p:nvSpPr>
          <p:spPr>
            <a:xfrm>
              <a:off x="3676650" y="3931920"/>
              <a:ext cx="1781810" cy="1066800"/>
            </a:xfrm>
            <a:custGeom>
              <a:rect l="l" t="t" r="r" b="b"/>
              <a:pathLst>
                <a:path w="1781810" h="1066800">
                  <a:moveTo>
                    <a:pt x="890270" y="0"/>
                  </a:moveTo>
                  <a:lnTo>
                    <a:pt x="1781810" y="533399"/>
                  </a:lnTo>
                  <a:lnTo>
                    <a:pt x="890270" y="1066799"/>
                  </a:lnTo>
                  <a:lnTo>
                    <a:pt x="0" y="533399"/>
                  </a:lnTo>
                  <a:lnTo>
                    <a:pt x="890270" y="0"/>
                  </a:lnTo>
                  <a:close/>
                </a:path>
                <a:path w="1781810" h="1066800">
                  <a:moveTo>
                    <a:pt x="0" y="0"/>
                  </a:moveTo>
                  <a:lnTo>
                    <a:pt x="0" y="0"/>
                  </a:lnTo>
                </a:path>
                <a:path w="1781810" h="1066800">
                  <a:moveTo>
                    <a:pt x="1781810" y="1066799"/>
                  </a:moveTo>
                  <a:lnTo>
                    <a:pt x="1781810" y="1066799"/>
                  </a:lnTo>
                </a:path>
              </a:pathLst>
            </a:custGeom>
            <a:ln w="38097">
              <a:solidFill>
                <a:srgbClr val="000000"/>
              </a:solidFill>
            </a:ln>
          </p:spPr>
          <p:txBody>
            <a:bodyPr wrap="square" lIns="0" tIns="0" rIns="0" bIns="0" rtlCol="0"/>
            <a:lstStyle>
              <a:defPPr>
                <a:defRPr lang="en-US"/>
              </a:defPPr>
            </a:lstStyle>
            <a:p>
              <a:pPr/>
              <a:endParaRPr/>
            </a:p>
          </p:txBody>
        </p:sp>
      </p:grpSp>
      <p:sp>
        <p:nvSpPr>
          <p:cNvPr id="129" name="object 10"/>
          <p:cNvSpPr txBox="1"/>
          <p:nvPr/>
        </p:nvSpPr>
        <p:spPr>
          <a:xfrm>
            <a:off x="7340865" y="3739183"/>
            <a:ext cx="774700"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spc="-5">
                <a:latin typeface="Liberation Sans"/>
                <a:cs typeface="Liberation Sans"/>
              </a:rPr>
              <a:t>If</a:t>
            </a:r>
            <a:r>
              <a:rPr sz="1800" spc="-60">
                <a:latin typeface="Liberation Sans"/>
                <a:cs typeface="Liberation Sans"/>
              </a:rPr>
              <a:t> </a:t>
            </a:r>
            <a:r>
              <a:rPr sz="1800" spc="-10">
                <a:latin typeface="Liberation Sans"/>
                <a:cs typeface="Liberation Sans"/>
              </a:rPr>
              <a:t>event</a:t>
            </a:r>
            <a:endParaRPr sz="1800">
              <a:latin typeface="Liberation Sans"/>
              <a:cs typeface="Liberation Sans"/>
            </a:endParaRPr>
          </a:p>
        </p:txBody>
      </p:sp>
      <p:sp>
        <p:nvSpPr>
          <p:cNvPr id="130" name="object 11"/>
          <p:cNvSpPr/>
          <p:nvPr/>
        </p:nvSpPr>
        <p:spPr>
          <a:xfrm>
            <a:off x="9104895" y="3584244"/>
            <a:ext cx="2209800" cy="685800"/>
          </a:xfrm>
          <a:custGeom>
            <a:rect l="l" t="t" r="r" b="b"/>
            <a:pathLst>
              <a:path w="2209800" h="685800">
                <a:moveTo>
                  <a:pt x="2209800" y="0"/>
                </a:moveTo>
                <a:lnTo>
                  <a:pt x="0" y="0"/>
                </a:lnTo>
                <a:lnTo>
                  <a:pt x="0" y="685799"/>
                </a:lnTo>
                <a:lnTo>
                  <a:pt x="2209800" y="685799"/>
                </a:lnTo>
                <a:close/>
              </a:path>
            </a:pathLst>
          </a:custGeom>
          <a:solidFill>
            <a:srgbClr val="BADFE2"/>
          </a:solidFill>
        </p:spPr>
        <p:txBody>
          <a:bodyPr wrap="square" lIns="0" tIns="0" rIns="0" bIns="0" rtlCol="0"/>
          <a:lstStyle>
            <a:defPPr>
              <a:defRPr lang="en-US"/>
            </a:defPPr>
          </a:lstStyle>
          <a:p>
            <a:pPr/>
            <a:endParaRPr/>
          </a:p>
        </p:txBody>
      </p:sp>
      <p:sp>
        <p:nvSpPr>
          <p:cNvPr id="131" name="object 12"/>
          <p:cNvSpPr txBox="1"/>
          <p:nvPr/>
        </p:nvSpPr>
        <p:spPr>
          <a:xfrm>
            <a:off x="9104895" y="3584244"/>
            <a:ext cx="2209800" cy="685800"/>
          </a:xfrm>
          <a:prstGeom prst="rect">
            <a:avLst/>
          </a:prstGeom>
          <a:ln w="38097">
            <a:solidFill>
              <a:srgbClr val="000000"/>
            </a:solidFill>
          </a:ln>
        </p:spPr>
        <p:txBody>
          <a:bodyPr vert="horz" wrap="square" lIns="0" tIns="68580" rIns="0" bIns="0" rtlCol="0">
            <a:spAutoFit/>
          </a:bodyPr>
          <a:lstStyle>
            <a:defPPr>
              <a:defRPr lang="en-US"/>
            </a:defPPr>
          </a:lstStyle>
          <a:p>
            <a:pPr marL="605790" marR="376555" indent="-223520">
              <a:lnSpc>
                <a:spcPct val="100000"/>
              </a:lnSpc>
              <a:spcBef>
                <a:spcPts val="540"/>
              </a:spcBef>
            </a:pPr>
            <a:r>
              <a:rPr sz="1800" spc="-10">
                <a:latin typeface="Liberation Sans"/>
                <a:cs typeface="Liberation Sans"/>
              </a:rPr>
              <a:t>Execute</a:t>
            </a:r>
            <a:r>
              <a:rPr sz="1800" spc="-55">
                <a:latin typeface="Liberation Sans"/>
                <a:cs typeface="Liberation Sans"/>
              </a:rPr>
              <a:t> </a:t>
            </a:r>
            <a:r>
              <a:rPr sz="1800" spc="-10">
                <a:latin typeface="Liberation Sans"/>
                <a:cs typeface="Liberation Sans"/>
              </a:rPr>
              <a:t>event  </a:t>
            </a:r>
            <a:r>
              <a:rPr sz="1800" spc="-5">
                <a:latin typeface="Liberation Sans"/>
                <a:cs typeface="Liberation Sans"/>
              </a:rPr>
              <a:t>in</a:t>
            </a:r>
            <a:r>
              <a:rPr sz="1800" spc="-25">
                <a:latin typeface="Liberation Sans"/>
                <a:cs typeface="Liberation Sans"/>
              </a:rPr>
              <a:t> </a:t>
            </a:r>
            <a:r>
              <a:rPr sz="1800" spc="-10">
                <a:latin typeface="Liberation Sans"/>
                <a:cs typeface="Liberation Sans"/>
              </a:rPr>
              <a:t>handler</a:t>
            </a:r>
            <a:endParaRPr sz="1800">
              <a:latin typeface="Liberation Sans"/>
              <a:cs typeface="Liberation Sans"/>
            </a:endParaRPr>
          </a:p>
        </p:txBody>
      </p:sp>
      <p:grpSp>
        <p:nvGrpSpPr>
          <p:cNvPr id="132" name="Group 131"/>
          <p:cNvGrpSpPr/>
          <p:nvPr/>
        </p:nvGrpSpPr>
        <p:grpSpPr>
          <a:xfrm>
            <a:off x="5371095" y="1545894"/>
            <a:ext cx="4876800" cy="4173220"/>
            <a:chOff x="2209800" y="2122170"/>
            <a:chExt cx="4876800" cy="4173220"/>
          </a:xfrm>
        </p:grpSpPr>
        <p:sp>
          <p:nvSpPr>
            <p:cNvPr id="133" name="object 14"/>
            <p:cNvSpPr/>
            <p:nvPr/>
          </p:nvSpPr>
          <p:spPr>
            <a:xfrm>
              <a:off x="2209800" y="2179320"/>
              <a:ext cx="807720" cy="0"/>
            </a:xfrm>
            <a:custGeom>
              <a:rect l="l" t="t" r="r" b="b"/>
              <a:pathLst>
                <a:path w="807719">
                  <a:moveTo>
                    <a:pt x="0" y="0"/>
                  </a:moveTo>
                  <a:lnTo>
                    <a:pt x="807719" y="0"/>
                  </a:lnTo>
                </a:path>
              </a:pathLst>
            </a:custGeom>
            <a:ln w="38097">
              <a:solidFill>
                <a:srgbClr val="000000"/>
              </a:solidFill>
            </a:ln>
          </p:spPr>
          <p:txBody>
            <a:bodyPr wrap="square" lIns="0" tIns="0" rIns="0" bIns="0" rtlCol="0"/>
            <a:lstStyle>
              <a:defPPr>
                <a:defRPr lang="en-US"/>
              </a:defPPr>
            </a:lstStyle>
            <a:p>
              <a:pPr/>
              <a:endParaRPr/>
            </a:p>
          </p:txBody>
        </p:sp>
        <p:sp>
          <p:nvSpPr>
            <p:cNvPr id="134" name="object 15"/>
            <p:cNvSpPr/>
            <p:nvPr/>
          </p:nvSpPr>
          <p:spPr>
            <a:xfrm>
              <a:off x="3009900" y="2122170"/>
              <a:ext cx="114300" cy="114300"/>
            </a:xfrm>
            <a:custGeom>
              <a:rect l="l" t="t" r="r" b="b"/>
              <a:pathLst>
                <a:path w="114300" h="114300">
                  <a:moveTo>
                    <a:pt x="0" y="0"/>
                  </a:moveTo>
                  <a:lnTo>
                    <a:pt x="0" y="114300"/>
                  </a:lnTo>
                  <a:lnTo>
                    <a:pt x="114300" y="57150"/>
                  </a:lnTo>
                  <a:lnTo>
                    <a:pt x="0" y="0"/>
                  </a:lnTo>
                  <a:close/>
                </a:path>
              </a:pathLst>
            </a:custGeom>
            <a:solidFill>
              <a:srgbClr val="000000"/>
            </a:solidFill>
          </p:spPr>
          <p:txBody>
            <a:bodyPr wrap="square" lIns="0" tIns="0" rIns="0" bIns="0" rtlCol="0"/>
            <a:lstStyle>
              <a:defPPr>
                <a:defRPr lang="en-US"/>
              </a:defPPr>
            </a:lstStyle>
            <a:p>
              <a:pPr/>
              <a:endParaRPr/>
            </a:p>
          </p:txBody>
        </p:sp>
        <p:sp>
          <p:nvSpPr>
            <p:cNvPr id="135" name="object 16"/>
            <p:cNvSpPr/>
            <p:nvPr/>
          </p:nvSpPr>
          <p:spPr>
            <a:xfrm flipH="1">
              <a:off x="4572000" y="4998720"/>
              <a:ext cx="0" cy="731520"/>
            </a:xfrm>
            <a:custGeom>
              <a:rect l="l" t="t" r="r" b="b"/>
              <a:pathLst>
                <a:path h="731520">
                  <a:moveTo>
                    <a:pt x="0" y="0"/>
                  </a:moveTo>
                  <a:lnTo>
                    <a:pt x="0" y="731519"/>
                  </a:lnTo>
                </a:path>
              </a:pathLst>
            </a:custGeom>
            <a:ln w="38097">
              <a:solidFill>
                <a:srgbClr val="000000"/>
              </a:solidFill>
            </a:ln>
          </p:spPr>
          <p:txBody>
            <a:bodyPr wrap="square" lIns="0" tIns="0" rIns="0" bIns="0" rtlCol="0"/>
            <a:lstStyle>
              <a:defPPr>
                <a:defRPr lang="en-US"/>
              </a:defPPr>
            </a:lstStyle>
            <a:p>
              <a:pPr/>
              <a:endParaRPr/>
            </a:p>
          </p:txBody>
        </p:sp>
        <p:sp>
          <p:nvSpPr>
            <p:cNvPr id="136" name="object 17"/>
            <p:cNvSpPr/>
            <p:nvPr/>
          </p:nvSpPr>
          <p:spPr>
            <a:xfrm>
              <a:off x="4334510" y="5836920"/>
              <a:ext cx="457200" cy="457200"/>
            </a:xfrm>
            <a:custGeom>
              <a:rect l="l" t="t" r="r" b="b"/>
              <a:pathLst>
                <a:path w="457200" h="457200">
                  <a:moveTo>
                    <a:pt x="228600" y="0"/>
                  </a:moveTo>
                  <a:lnTo>
                    <a:pt x="181585" y="4509"/>
                  </a:lnTo>
                  <a:lnTo>
                    <a:pt x="138231" y="17502"/>
                  </a:lnTo>
                  <a:lnTo>
                    <a:pt x="99342" y="38174"/>
                  </a:lnTo>
                  <a:lnTo>
                    <a:pt x="65722" y="65722"/>
                  </a:lnTo>
                  <a:lnTo>
                    <a:pt x="38174" y="99342"/>
                  </a:lnTo>
                  <a:lnTo>
                    <a:pt x="17502" y="138231"/>
                  </a:lnTo>
                  <a:lnTo>
                    <a:pt x="4509" y="181585"/>
                  </a:lnTo>
                  <a:lnTo>
                    <a:pt x="0" y="228599"/>
                  </a:lnTo>
                  <a:lnTo>
                    <a:pt x="4509" y="275614"/>
                  </a:lnTo>
                  <a:lnTo>
                    <a:pt x="17502" y="318968"/>
                  </a:lnTo>
                  <a:lnTo>
                    <a:pt x="38174" y="357857"/>
                  </a:lnTo>
                  <a:lnTo>
                    <a:pt x="65722" y="391477"/>
                  </a:lnTo>
                  <a:lnTo>
                    <a:pt x="99342" y="419025"/>
                  </a:lnTo>
                  <a:lnTo>
                    <a:pt x="138231" y="439697"/>
                  </a:lnTo>
                  <a:lnTo>
                    <a:pt x="181585" y="452690"/>
                  </a:lnTo>
                  <a:lnTo>
                    <a:pt x="228600" y="457199"/>
                  </a:lnTo>
                  <a:lnTo>
                    <a:pt x="275614" y="452690"/>
                  </a:lnTo>
                  <a:lnTo>
                    <a:pt x="318968" y="439697"/>
                  </a:lnTo>
                  <a:lnTo>
                    <a:pt x="357857" y="419025"/>
                  </a:lnTo>
                  <a:lnTo>
                    <a:pt x="391477" y="391477"/>
                  </a:lnTo>
                  <a:lnTo>
                    <a:pt x="419025" y="357857"/>
                  </a:lnTo>
                  <a:lnTo>
                    <a:pt x="439697" y="318968"/>
                  </a:lnTo>
                  <a:lnTo>
                    <a:pt x="452690" y="275614"/>
                  </a:lnTo>
                  <a:lnTo>
                    <a:pt x="457200" y="228599"/>
                  </a:lnTo>
                  <a:lnTo>
                    <a:pt x="452690" y="181585"/>
                  </a:lnTo>
                  <a:lnTo>
                    <a:pt x="439697" y="138231"/>
                  </a:lnTo>
                  <a:lnTo>
                    <a:pt x="419025" y="99342"/>
                  </a:lnTo>
                  <a:lnTo>
                    <a:pt x="391477" y="65722"/>
                  </a:lnTo>
                  <a:lnTo>
                    <a:pt x="357857" y="38174"/>
                  </a:lnTo>
                  <a:lnTo>
                    <a:pt x="318968" y="17502"/>
                  </a:lnTo>
                  <a:lnTo>
                    <a:pt x="275614" y="4509"/>
                  </a:lnTo>
                  <a:lnTo>
                    <a:pt x="228600" y="0"/>
                  </a:lnTo>
                  <a:close/>
                </a:path>
              </a:pathLst>
            </a:custGeom>
            <a:solidFill>
              <a:srgbClr val="BADFE2"/>
            </a:solidFill>
          </p:spPr>
          <p:txBody>
            <a:bodyPr wrap="square" lIns="0" tIns="0" rIns="0" bIns="0" rtlCol="0"/>
            <a:lstStyle>
              <a:defPPr>
                <a:defRPr lang="en-US"/>
              </a:defPPr>
            </a:lstStyle>
            <a:p>
              <a:pPr/>
              <a:endParaRPr/>
            </a:p>
          </p:txBody>
        </p:sp>
        <p:sp>
          <p:nvSpPr>
            <p:cNvPr id="137" name="object 18"/>
            <p:cNvSpPr/>
            <p:nvPr/>
          </p:nvSpPr>
          <p:spPr>
            <a:xfrm>
              <a:off x="4334510" y="5836920"/>
              <a:ext cx="457200" cy="458470"/>
            </a:xfrm>
            <a:custGeom>
              <a:rect l="l" t="t" r="r" b="b"/>
              <a:pathLst>
                <a:path w="457200" h="458470">
                  <a:moveTo>
                    <a:pt x="228600" y="0"/>
                  </a:moveTo>
                  <a:lnTo>
                    <a:pt x="275614" y="4509"/>
                  </a:lnTo>
                  <a:lnTo>
                    <a:pt x="318968" y="17502"/>
                  </a:lnTo>
                  <a:lnTo>
                    <a:pt x="357857" y="38174"/>
                  </a:lnTo>
                  <a:lnTo>
                    <a:pt x="391477" y="65722"/>
                  </a:lnTo>
                  <a:lnTo>
                    <a:pt x="419025" y="99342"/>
                  </a:lnTo>
                  <a:lnTo>
                    <a:pt x="439697" y="138231"/>
                  </a:lnTo>
                  <a:lnTo>
                    <a:pt x="452690" y="181585"/>
                  </a:lnTo>
                  <a:lnTo>
                    <a:pt x="457200" y="228599"/>
                  </a:lnTo>
                  <a:lnTo>
                    <a:pt x="452690" y="275614"/>
                  </a:lnTo>
                  <a:lnTo>
                    <a:pt x="439697" y="318968"/>
                  </a:lnTo>
                  <a:lnTo>
                    <a:pt x="419025" y="357857"/>
                  </a:lnTo>
                  <a:lnTo>
                    <a:pt x="391477" y="391477"/>
                  </a:lnTo>
                  <a:lnTo>
                    <a:pt x="357857" y="419025"/>
                  </a:lnTo>
                  <a:lnTo>
                    <a:pt x="318968" y="439697"/>
                  </a:lnTo>
                  <a:lnTo>
                    <a:pt x="275614" y="452690"/>
                  </a:lnTo>
                  <a:lnTo>
                    <a:pt x="228600" y="457199"/>
                  </a:lnTo>
                  <a:lnTo>
                    <a:pt x="181585" y="452690"/>
                  </a:lnTo>
                  <a:lnTo>
                    <a:pt x="138231" y="439697"/>
                  </a:lnTo>
                  <a:lnTo>
                    <a:pt x="99342" y="419025"/>
                  </a:lnTo>
                  <a:lnTo>
                    <a:pt x="65722" y="391477"/>
                  </a:lnTo>
                  <a:lnTo>
                    <a:pt x="38174" y="357857"/>
                  </a:lnTo>
                  <a:lnTo>
                    <a:pt x="17502" y="318968"/>
                  </a:lnTo>
                  <a:lnTo>
                    <a:pt x="4509" y="275614"/>
                  </a:lnTo>
                  <a:lnTo>
                    <a:pt x="0" y="228599"/>
                  </a:lnTo>
                  <a:lnTo>
                    <a:pt x="4509" y="181585"/>
                  </a:lnTo>
                  <a:lnTo>
                    <a:pt x="17502" y="138231"/>
                  </a:lnTo>
                  <a:lnTo>
                    <a:pt x="38174" y="99342"/>
                  </a:lnTo>
                  <a:lnTo>
                    <a:pt x="65722" y="65722"/>
                  </a:lnTo>
                  <a:lnTo>
                    <a:pt x="99342" y="38174"/>
                  </a:lnTo>
                  <a:lnTo>
                    <a:pt x="138231" y="17502"/>
                  </a:lnTo>
                  <a:lnTo>
                    <a:pt x="181585" y="4509"/>
                  </a:lnTo>
                  <a:lnTo>
                    <a:pt x="228600" y="0"/>
                  </a:lnTo>
                  <a:close/>
                </a:path>
                <a:path w="457200" h="458470">
                  <a:moveTo>
                    <a:pt x="0" y="0"/>
                  </a:moveTo>
                  <a:lnTo>
                    <a:pt x="0" y="0"/>
                  </a:lnTo>
                </a:path>
                <a:path w="457200" h="458470">
                  <a:moveTo>
                    <a:pt x="457200" y="458469"/>
                  </a:moveTo>
                  <a:lnTo>
                    <a:pt x="457200" y="458469"/>
                  </a:lnTo>
                </a:path>
              </a:pathLst>
            </a:custGeom>
            <a:ln w="38097">
              <a:solidFill>
                <a:srgbClr val="000000"/>
              </a:solidFill>
            </a:ln>
          </p:spPr>
          <p:txBody>
            <a:bodyPr wrap="square" lIns="0" tIns="0" rIns="0" bIns="0" rtlCol="0"/>
            <a:lstStyle>
              <a:defPPr>
                <a:defRPr lang="en-US"/>
              </a:defPPr>
            </a:lstStyle>
            <a:p>
              <a:pPr/>
              <a:endParaRPr/>
            </a:p>
          </p:txBody>
        </p:sp>
        <p:sp>
          <p:nvSpPr>
            <p:cNvPr id="138" name="object 19"/>
            <p:cNvSpPr/>
            <p:nvPr/>
          </p:nvSpPr>
          <p:spPr>
            <a:xfrm>
              <a:off x="4514850" y="5722620"/>
              <a:ext cx="114300" cy="114300"/>
            </a:xfrm>
            <a:custGeom>
              <a:rect l="l" t="t" r="r" b="b"/>
              <a:pathLst>
                <a:path w="114300" h="114300">
                  <a:moveTo>
                    <a:pt x="114300" y="0"/>
                  </a:moveTo>
                  <a:lnTo>
                    <a:pt x="0" y="0"/>
                  </a:lnTo>
                  <a:lnTo>
                    <a:pt x="57150" y="114299"/>
                  </a:lnTo>
                  <a:lnTo>
                    <a:pt x="114300" y="0"/>
                  </a:lnTo>
                  <a:close/>
                </a:path>
              </a:pathLst>
            </a:custGeom>
            <a:solidFill>
              <a:srgbClr val="000000"/>
            </a:solidFill>
          </p:spPr>
          <p:txBody>
            <a:bodyPr wrap="square" lIns="0" tIns="0" rIns="0" bIns="0" rtlCol="0"/>
            <a:lstStyle>
              <a:defPPr>
                <a:defRPr lang="en-US"/>
              </a:defPPr>
            </a:lstStyle>
            <a:p>
              <a:pPr/>
              <a:endParaRPr/>
            </a:p>
          </p:txBody>
        </p:sp>
        <p:sp>
          <p:nvSpPr>
            <p:cNvPr id="139" name="object 20"/>
            <p:cNvSpPr/>
            <p:nvPr/>
          </p:nvSpPr>
          <p:spPr>
            <a:xfrm>
              <a:off x="5420360" y="4465320"/>
              <a:ext cx="416559" cy="0"/>
            </a:xfrm>
            <a:custGeom>
              <a:rect l="l" t="t" r="r" b="b"/>
              <a:pathLst>
                <a:path w="416559">
                  <a:moveTo>
                    <a:pt x="0" y="0"/>
                  </a:moveTo>
                  <a:lnTo>
                    <a:pt x="416560" y="0"/>
                  </a:lnTo>
                </a:path>
              </a:pathLst>
            </a:custGeom>
            <a:ln w="38097">
              <a:solidFill>
                <a:srgbClr val="000000"/>
              </a:solidFill>
            </a:ln>
          </p:spPr>
          <p:txBody>
            <a:bodyPr wrap="square" lIns="0" tIns="0" rIns="0" bIns="0" rtlCol="0"/>
            <a:lstStyle>
              <a:defPPr>
                <a:defRPr lang="en-US"/>
              </a:defPPr>
            </a:lstStyle>
            <a:p>
              <a:pPr/>
              <a:endParaRPr/>
            </a:p>
          </p:txBody>
        </p:sp>
        <p:sp>
          <p:nvSpPr>
            <p:cNvPr id="140" name="object 21"/>
            <p:cNvSpPr/>
            <p:nvPr/>
          </p:nvSpPr>
          <p:spPr>
            <a:xfrm>
              <a:off x="5829300" y="4408170"/>
              <a:ext cx="114300" cy="114300"/>
            </a:xfrm>
            <a:custGeom>
              <a:rect l="l" t="t" r="r" b="b"/>
              <a:pathLst>
                <a:path w="114300" h="114300">
                  <a:moveTo>
                    <a:pt x="0" y="0"/>
                  </a:moveTo>
                  <a:lnTo>
                    <a:pt x="0" y="114299"/>
                  </a:lnTo>
                  <a:lnTo>
                    <a:pt x="114300" y="57149"/>
                  </a:lnTo>
                  <a:lnTo>
                    <a:pt x="0" y="0"/>
                  </a:lnTo>
                  <a:close/>
                </a:path>
              </a:pathLst>
            </a:custGeom>
            <a:solidFill>
              <a:srgbClr val="000000"/>
            </a:solidFill>
          </p:spPr>
          <p:txBody>
            <a:bodyPr wrap="square" lIns="0" tIns="0" rIns="0" bIns="0" rtlCol="0"/>
            <a:lstStyle>
              <a:defPPr>
                <a:defRPr lang="en-US"/>
              </a:defPPr>
            </a:lstStyle>
            <a:p>
              <a:pPr/>
              <a:endParaRPr/>
            </a:p>
          </p:txBody>
        </p:sp>
        <p:sp>
          <p:nvSpPr>
            <p:cNvPr id="141" name="object 22"/>
            <p:cNvSpPr/>
            <p:nvPr/>
          </p:nvSpPr>
          <p:spPr>
            <a:xfrm flipH="1">
              <a:off x="7086600" y="4846320"/>
              <a:ext cx="0" cy="1219200"/>
            </a:xfrm>
            <a:custGeom>
              <a:rect l="l" t="t" r="r" b="b"/>
              <a:pathLst>
                <a:path h="1219200">
                  <a:moveTo>
                    <a:pt x="0" y="0"/>
                  </a:moveTo>
                  <a:lnTo>
                    <a:pt x="0" y="1219199"/>
                  </a:lnTo>
                </a:path>
              </a:pathLst>
            </a:custGeom>
            <a:ln w="38097">
              <a:solidFill>
                <a:srgbClr val="000000"/>
              </a:solidFill>
            </a:ln>
          </p:spPr>
          <p:txBody>
            <a:bodyPr wrap="square" lIns="0" tIns="0" rIns="0" bIns="0" rtlCol="0"/>
            <a:lstStyle>
              <a:defPPr>
                <a:defRPr lang="en-US"/>
              </a:defPPr>
            </a:lstStyle>
            <a:p>
              <a:pPr/>
              <a:endParaRPr/>
            </a:p>
          </p:txBody>
        </p:sp>
        <p:sp>
          <p:nvSpPr>
            <p:cNvPr id="142" name="object 23"/>
            <p:cNvSpPr/>
            <p:nvPr/>
          </p:nvSpPr>
          <p:spPr>
            <a:xfrm>
              <a:off x="4907279" y="6065520"/>
              <a:ext cx="2179320" cy="0"/>
            </a:xfrm>
            <a:custGeom>
              <a:rect l="l" t="t" r="r" b="b"/>
              <a:pathLst>
                <a:path w="2179320">
                  <a:moveTo>
                    <a:pt x="2179320" y="0"/>
                  </a:moveTo>
                  <a:lnTo>
                    <a:pt x="0" y="0"/>
                  </a:lnTo>
                </a:path>
              </a:pathLst>
            </a:custGeom>
            <a:ln w="38097">
              <a:solidFill>
                <a:srgbClr val="000000"/>
              </a:solidFill>
            </a:ln>
          </p:spPr>
          <p:txBody>
            <a:bodyPr wrap="square" lIns="0" tIns="0" rIns="0" bIns="0" rtlCol="0"/>
            <a:lstStyle>
              <a:defPPr>
                <a:defRPr lang="en-US"/>
              </a:defPPr>
            </a:lstStyle>
            <a:p>
              <a:pPr/>
              <a:endParaRPr/>
            </a:p>
          </p:txBody>
        </p:sp>
        <p:sp>
          <p:nvSpPr>
            <p:cNvPr id="143" name="object 24"/>
            <p:cNvSpPr/>
            <p:nvPr/>
          </p:nvSpPr>
          <p:spPr>
            <a:xfrm>
              <a:off x="4800600" y="6008370"/>
              <a:ext cx="114300" cy="114300"/>
            </a:xfrm>
            <a:custGeom>
              <a:rect l="l" t="t" r="r" b="b"/>
              <a:pathLst>
                <a:path w="114300" h="114300">
                  <a:moveTo>
                    <a:pt x="114300" y="0"/>
                  </a:moveTo>
                  <a:lnTo>
                    <a:pt x="0" y="57149"/>
                  </a:lnTo>
                  <a:lnTo>
                    <a:pt x="114300" y="114299"/>
                  </a:lnTo>
                  <a:lnTo>
                    <a:pt x="114300" y="0"/>
                  </a:lnTo>
                  <a:close/>
                </a:path>
              </a:pathLst>
            </a:custGeom>
            <a:solidFill>
              <a:srgbClr val="000000"/>
            </a:solidFill>
          </p:spPr>
          <p:txBody>
            <a:bodyPr wrap="square" lIns="0" tIns="0" rIns="0" bIns="0" rtlCol="0"/>
            <a:lstStyle>
              <a:defPPr>
                <a:defRPr lang="en-US"/>
              </a:defPPr>
            </a:lstStyle>
            <a:p>
              <a:pPr/>
              <a:endParaRPr/>
            </a:p>
          </p:txBody>
        </p:sp>
        <p:sp>
          <p:nvSpPr>
            <p:cNvPr id="144" name="object 25"/>
            <p:cNvSpPr/>
            <p:nvPr/>
          </p:nvSpPr>
          <p:spPr>
            <a:xfrm>
              <a:off x="2209800" y="2179320"/>
              <a:ext cx="2133600" cy="3886200"/>
            </a:xfrm>
            <a:custGeom>
              <a:rect l="l" t="t" r="r" b="b"/>
              <a:pathLst>
                <a:path w="2133600" h="3886200">
                  <a:moveTo>
                    <a:pt x="2133600" y="3886200"/>
                  </a:moveTo>
                  <a:lnTo>
                    <a:pt x="0" y="3886200"/>
                  </a:lnTo>
                </a:path>
                <a:path w="2133600" h="3886200">
                  <a:moveTo>
                    <a:pt x="0" y="3886200"/>
                  </a:moveTo>
                  <a:lnTo>
                    <a:pt x="0" y="0"/>
                  </a:lnTo>
                </a:path>
              </a:pathLst>
            </a:custGeom>
            <a:ln w="38097">
              <a:solidFill>
                <a:srgbClr val="000000"/>
              </a:solidFill>
            </a:ln>
          </p:spPr>
          <p:txBody>
            <a:bodyPr wrap="square" lIns="0" tIns="0" rIns="0" bIns="0" rtlCol="0"/>
            <a:lstStyle>
              <a:defPPr>
                <a:defRPr lang="en-US"/>
              </a:defPPr>
            </a:lstStyle>
            <a:p>
              <a:pPr/>
              <a:endParaRPr/>
            </a:p>
          </p:txBody>
        </p:sp>
      </p:grpSp>
      <p:sp>
        <p:nvSpPr>
          <p:cNvPr id="145" name="object 26"/>
          <p:cNvSpPr txBox="1"/>
          <p:nvPr/>
        </p:nvSpPr>
        <p:spPr>
          <a:xfrm>
            <a:off x="7762504" y="4588814"/>
            <a:ext cx="280035"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spc="-5">
                <a:latin typeface="Liberation Sans"/>
                <a:cs typeface="Liberation Sans"/>
              </a:rPr>
              <a:t>no</a:t>
            </a:r>
            <a:endParaRPr sz="1800">
              <a:latin typeface="Liberation Sans"/>
              <a:cs typeface="Liberation Sans"/>
            </a:endParaRPr>
          </a:p>
        </p:txBody>
      </p:sp>
      <p:sp>
        <p:nvSpPr>
          <p:cNvPr id="146" name="object 27"/>
          <p:cNvSpPr txBox="1"/>
          <p:nvPr/>
        </p:nvSpPr>
        <p:spPr>
          <a:xfrm>
            <a:off x="8572765" y="3866183"/>
            <a:ext cx="377825"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spc="-20">
                <a:latin typeface="Liberation Sans"/>
                <a:cs typeface="Liberation Sans"/>
              </a:rPr>
              <a:t>y</a:t>
            </a:r>
            <a:r>
              <a:rPr sz="1800" spc="-15">
                <a:latin typeface="Liberation Sans"/>
                <a:cs typeface="Liberation Sans"/>
              </a:rPr>
              <a:t>e</a:t>
            </a:r>
            <a:r>
              <a:rPr sz="1800">
                <a:latin typeface="Liberation Sans"/>
                <a:cs typeface="Liberation Sans"/>
              </a:rPr>
              <a:t>s</a:t>
            </a:r>
            <a:endParaRPr sz="1800">
              <a:latin typeface="Liberation Sans"/>
              <a:cs typeface="Liberation Sans"/>
            </a:endParaRPr>
          </a:p>
        </p:txBody>
      </p:sp>
      <p:sp>
        <p:nvSpPr>
          <p:cNvPr id="147" name="object 28"/>
          <p:cNvSpPr txBox="1"/>
          <p:nvPr/>
        </p:nvSpPr>
        <p:spPr>
          <a:xfrm>
            <a:off x="6647445" y="2288844"/>
            <a:ext cx="2209800" cy="685800"/>
          </a:xfrm>
          <a:prstGeom prst="rect">
            <a:avLst/>
          </a:prstGeom>
          <a:solidFill>
            <a:srgbClr val="BADFE2"/>
          </a:solidFill>
          <a:ln w="38097">
            <a:solidFill>
              <a:srgbClr val="000000"/>
            </a:solidFill>
          </a:ln>
        </p:spPr>
        <p:txBody>
          <a:bodyPr vert="horz" wrap="square" lIns="0" tIns="205740" rIns="0" bIns="0" rtlCol="0">
            <a:spAutoFit/>
          </a:bodyPr>
          <a:lstStyle>
            <a:defPPr>
              <a:defRPr lang="en-US"/>
            </a:defPPr>
          </a:lstStyle>
          <a:p>
            <a:pPr marL="134620">
              <a:lnSpc>
                <a:spcPct val="100000"/>
              </a:lnSpc>
              <a:spcBef>
                <a:spcPts val="1620"/>
              </a:spcBef>
            </a:pPr>
            <a:r>
              <a:rPr sz="1800" spc="-10">
                <a:latin typeface="Liberation Sans"/>
                <a:cs typeface="Liberation Sans"/>
              </a:rPr>
              <a:t>Execute</a:t>
            </a:r>
            <a:r>
              <a:rPr sz="1800" spc="-15">
                <a:latin typeface="Liberation Sans"/>
                <a:cs typeface="Liberation Sans"/>
              </a:rPr>
              <a:t> </a:t>
            </a:r>
            <a:r>
              <a:rPr sz="1800" spc="-10">
                <a:latin typeface="Liberation Sans"/>
                <a:cs typeface="Liberation Sans"/>
              </a:rPr>
              <a:t>Instruction</a:t>
            </a:r>
            <a:endParaRPr sz="1800">
              <a:latin typeface="Liberation Sans"/>
              <a:cs typeface="Liberation Sans"/>
            </a:endParaRPr>
          </a:p>
        </p:txBody>
      </p:sp>
      <p:grpSp>
        <p:nvGrpSpPr>
          <p:cNvPr id="148" name="Group 147"/>
          <p:cNvGrpSpPr/>
          <p:nvPr/>
        </p:nvGrpSpPr>
        <p:grpSpPr>
          <a:xfrm>
            <a:off x="7676145" y="1824023"/>
            <a:ext cx="4476750" cy="2010410"/>
            <a:chOff x="4514850" y="2400299"/>
            <a:chExt cx="4476750" cy="2010410"/>
          </a:xfrm>
        </p:grpSpPr>
        <p:sp>
          <p:nvSpPr>
            <p:cNvPr id="149" name="object 30"/>
            <p:cNvSpPr/>
            <p:nvPr/>
          </p:nvSpPr>
          <p:spPr>
            <a:xfrm flipH="1">
              <a:off x="4572000" y="2484119"/>
              <a:ext cx="0" cy="274320"/>
            </a:xfrm>
            <a:custGeom>
              <a:rect l="l" t="t" r="r" b="b"/>
              <a:pathLst>
                <a:path h="274319">
                  <a:moveTo>
                    <a:pt x="0" y="0"/>
                  </a:moveTo>
                  <a:lnTo>
                    <a:pt x="0" y="274319"/>
                  </a:lnTo>
                </a:path>
              </a:pathLst>
            </a:custGeom>
            <a:ln w="38097">
              <a:solidFill>
                <a:srgbClr val="000000"/>
              </a:solidFill>
            </a:ln>
          </p:spPr>
          <p:txBody>
            <a:bodyPr wrap="square" lIns="0" tIns="0" rIns="0" bIns="0" rtlCol="0"/>
            <a:lstStyle>
              <a:defPPr>
                <a:defRPr lang="en-US"/>
              </a:defPPr>
            </a:lstStyle>
            <a:p>
              <a:pPr/>
              <a:endParaRPr/>
            </a:p>
          </p:txBody>
        </p:sp>
        <p:sp>
          <p:nvSpPr>
            <p:cNvPr id="150" name="object 31"/>
            <p:cNvSpPr/>
            <p:nvPr/>
          </p:nvSpPr>
          <p:spPr>
            <a:xfrm>
              <a:off x="4514850" y="2750819"/>
              <a:ext cx="114300" cy="114300"/>
            </a:xfrm>
            <a:custGeom>
              <a:rect l="l" t="t" r="r" b="b"/>
              <a:pathLst>
                <a:path w="114300" h="114300">
                  <a:moveTo>
                    <a:pt x="114300" y="0"/>
                  </a:moveTo>
                  <a:lnTo>
                    <a:pt x="0" y="0"/>
                  </a:lnTo>
                  <a:lnTo>
                    <a:pt x="57150" y="114300"/>
                  </a:lnTo>
                  <a:lnTo>
                    <a:pt x="114300" y="0"/>
                  </a:lnTo>
                  <a:close/>
                </a:path>
              </a:pathLst>
            </a:custGeom>
            <a:solidFill>
              <a:srgbClr val="000000"/>
            </a:solidFill>
          </p:spPr>
          <p:txBody>
            <a:bodyPr wrap="square" lIns="0" tIns="0" rIns="0" bIns="0" rtlCol="0"/>
            <a:lstStyle>
              <a:defPPr>
                <a:defRPr lang="en-US"/>
              </a:defPPr>
            </a:lstStyle>
            <a:p>
              <a:pPr/>
              <a:endParaRPr/>
            </a:p>
          </p:txBody>
        </p:sp>
        <p:sp>
          <p:nvSpPr>
            <p:cNvPr id="151" name="object 32"/>
            <p:cNvSpPr/>
            <p:nvPr/>
          </p:nvSpPr>
          <p:spPr>
            <a:xfrm>
              <a:off x="5591810" y="2400299"/>
              <a:ext cx="1342390" cy="2010410"/>
            </a:xfrm>
            <a:custGeom>
              <a:rect l="l" t="t" r="r" b="b"/>
              <a:pathLst>
                <a:path w="1342390" h="2010410">
                  <a:moveTo>
                    <a:pt x="0" y="2010410"/>
                  </a:moveTo>
                  <a:lnTo>
                    <a:pt x="21589" y="1978660"/>
                  </a:lnTo>
                </a:path>
                <a:path w="1342390" h="2010410">
                  <a:moveTo>
                    <a:pt x="36829" y="1955800"/>
                  </a:moveTo>
                  <a:lnTo>
                    <a:pt x="58419" y="1924050"/>
                  </a:lnTo>
                </a:path>
                <a:path w="1342390" h="2010410">
                  <a:moveTo>
                    <a:pt x="73660" y="1899920"/>
                  </a:moveTo>
                  <a:lnTo>
                    <a:pt x="95250" y="1869439"/>
                  </a:lnTo>
                </a:path>
                <a:path w="1342390" h="2010410">
                  <a:moveTo>
                    <a:pt x="110489" y="1845310"/>
                  </a:moveTo>
                  <a:lnTo>
                    <a:pt x="132079" y="1813560"/>
                  </a:lnTo>
                </a:path>
                <a:path w="1342390" h="2010410">
                  <a:moveTo>
                    <a:pt x="147319" y="1790700"/>
                  </a:moveTo>
                  <a:lnTo>
                    <a:pt x="168910" y="1758950"/>
                  </a:lnTo>
                </a:path>
                <a:path w="1342390" h="2010410">
                  <a:moveTo>
                    <a:pt x="184150" y="1734820"/>
                  </a:moveTo>
                  <a:lnTo>
                    <a:pt x="205739" y="1703070"/>
                  </a:lnTo>
                </a:path>
                <a:path w="1342390" h="2010410">
                  <a:moveTo>
                    <a:pt x="220979" y="1680210"/>
                  </a:moveTo>
                  <a:lnTo>
                    <a:pt x="242569" y="1648460"/>
                  </a:lnTo>
                </a:path>
                <a:path w="1342390" h="2010410">
                  <a:moveTo>
                    <a:pt x="257810" y="1624330"/>
                  </a:moveTo>
                  <a:lnTo>
                    <a:pt x="278129" y="1592580"/>
                  </a:lnTo>
                </a:path>
                <a:path w="1342390" h="2010410">
                  <a:moveTo>
                    <a:pt x="294639" y="1569720"/>
                  </a:moveTo>
                  <a:lnTo>
                    <a:pt x="314960" y="1537970"/>
                  </a:lnTo>
                </a:path>
                <a:path w="1342390" h="2010410">
                  <a:moveTo>
                    <a:pt x="331469" y="1513839"/>
                  </a:moveTo>
                  <a:lnTo>
                    <a:pt x="351789" y="1483360"/>
                  </a:lnTo>
                </a:path>
                <a:path w="1342390" h="2010410">
                  <a:moveTo>
                    <a:pt x="368300" y="1459230"/>
                  </a:moveTo>
                  <a:lnTo>
                    <a:pt x="388619" y="1427480"/>
                  </a:lnTo>
                </a:path>
                <a:path w="1342390" h="2010410">
                  <a:moveTo>
                    <a:pt x="405129" y="1404620"/>
                  </a:moveTo>
                  <a:lnTo>
                    <a:pt x="425450" y="1372870"/>
                  </a:lnTo>
                </a:path>
                <a:path w="1342390" h="2010410">
                  <a:moveTo>
                    <a:pt x="441960" y="1348739"/>
                  </a:moveTo>
                  <a:lnTo>
                    <a:pt x="462279" y="1318260"/>
                  </a:lnTo>
                </a:path>
                <a:path w="1342390" h="2010410">
                  <a:moveTo>
                    <a:pt x="478789" y="1294130"/>
                  </a:moveTo>
                  <a:lnTo>
                    <a:pt x="499110" y="1262380"/>
                  </a:lnTo>
                </a:path>
                <a:path w="1342390" h="2010410">
                  <a:moveTo>
                    <a:pt x="515619" y="1239520"/>
                  </a:moveTo>
                  <a:lnTo>
                    <a:pt x="535939" y="1207770"/>
                  </a:lnTo>
                </a:path>
                <a:path w="1342390" h="2010410">
                  <a:moveTo>
                    <a:pt x="552450" y="1183639"/>
                  </a:moveTo>
                  <a:lnTo>
                    <a:pt x="572769" y="1153160"/>
                  </a:lnTo>
                </a:path>
                <a:path w="1342390" h="2010410">
                  <a:moveTo>
                    <a:pt x="589279" y="1129029"/>
                  </a:moveTo>
                  <a:lnTo>
                    <a:pt x="609600" y="1097279"/>
                  </a:lnTo>
                </a:path>
                <a:path w="1342390" h="2010410">
                  <a:moveTo>
                    <a:pt x="624839" y="1073150"/>
                  </a:moveTo>
                  <a:lnTo>
                    <a:pt x="646429" y="1042670"/>
                  </a:lnTo>
                </a:path>
                <a:path w="1342390" h="2010410">
                  <a:moveTo>
                    <a:pt x="661669" y="1018539"/>
                  </a:moveTo>
                  <a:lnTo>
                    <a:pt x="683260" y="986789"/>
                  </a:lnTo>
                </a:path>
                <a:path w="1342390" h="2010410">
                  <a:moveTo>
                    <a:pt x="698500" y="963929"/>
                  </a:moveTo>
                  <a:lnTo>
                    <a:pt x="720089" y="932179"/>
                  </a:lnTo>
                </a:path>
                <a:path w="1342390" h="2010410">
                  <a:moveTo>
                    <a:pt x="735329" y="908050"/>
                  </a:moveTo>
                  <a:lnTo>
                    <a:pt x="756919" y="876300"/>
                  </a:lnTo>
                </a:path>
                <a:path w="1342390" h="2010410">
                  <a:moveTo>
                    <a:pt x="772160" y="853439"/>
                  </a:moveTo>
                  <a:lnTo>
                    <a:pt x="793750" y="821689"/>
                  </a:lnTo>
                </a:path>
                <a:path w="1342390" h="2010410">
                  <a:moveTo>
                    <a:pt x="808989" y="798829"/>
                  </a:moveTo>
                  <a:lnTo>
                    <a:pt x="830579" y="767079"/>
                  </a:lnTo>
                </a:path>
                <a:path w="1342390" h="2010410">
                  <a:moveTo>
                    <a:pt x="845819" y="742950"/>
                  </a:moveTo>
                  <a:lnTo>
                    <a:pt x="867410" y="711200"/>
                  </a:lnTo>
                </a:path>
                <a:path w="1342390" h="2010410">
                  <a:moveTo>
                    <a:pt x="882650" y="688339"/>
                  </a:moveTo>
                  <a:lnTo>
                    <a:pt x="904239" y="656589"/>
                  </a:lnTo>
                </a:path>
                <a:path w="1342390" h="2010410">
                  <a:moveTo>
                    <a:pt x="919480" y="632460"/>
                  </a:moveTo>
                  <a:lnTo>
                    <a:pt x="939799" y="601979"/>
                  </a:lnTo>
                </a:path>
                <a:path w="1342390" h="2010410">
                  <a:moveTo>
                    <a:pt x="956310" y="577850"/>
                  </a:moveTo>
                  <a:lnTo>
                    <a:pt x="976630" y="546100"/>
                  </a:lnTo>
                </a:path>
                <a:path w="1342390" h="2010410">
                  <a:moveTo>
                    <a:pt x="993139" y="521970"/>
                  </a:moveTo>
                  <a:lnTo>
                    <a:pt x="1014730" y="491489"/>
                  </a:lnTo>
                </a:path>
                <a:path w="1342390" h="2010410">
                  <a:moveTo>
                    <a:pt x="1029969" y="467360"/>
                  </a:moveTo>
                  <a:lnTo>
                    <a:pt x="1050289" y="435610"/>
                  </a:lnTo>
                </a:path>
                <a:path w="1342390" h="2010410">
                  <a:moveTo>
                    <a:pt x="1066799" y="412750"/>
                  </a:moveTo>
                  <a:lnTo>
                    <a:pt x="1087119" y="381000"/>
                  </a:lnTo>
                </a:path>
                <a:path w="1342390" h="2010410">
                  <a:moveTo>
                    <a:pt x="1103630" y="356870"/>
                  </a:moveTo>
                  <a:lnTo>
                    <a:pt x="1123949" y="326389"/>
                  </a:lnTo>
                </a:path>
                <a:path w="1342390" h="2010410">
                  <a:moveTo>
                    <a:pt x="1140460" y="302260"/>
                  </a:moveTo>
                  <a:lnTo>
                    <a:pt x="1160780" y="270510"/>
                  </a:lnTo>
                </a:path>
                <a:path w="1342390" h="2010410">
                  <a:moveTo>
                    <a:pt x="1177289" y="247650"/>
                  </a:moveTo>
                  <a:lnTo>
                    <a:pt x="1197610" y="215900"/>
                  </a:lnTo>
                </a:path>
                <a:path w="1342390" h="2010410">
                  <a:moveTo>
                    <a:pt x="1214119" y="191770"/>
                  </a:moveTo>
                  <a:lnTo>
                    <a:pt x="1234439" y="161289"/>
                  </a:lnTo>
                </a:path>
                <a:path w="1342390" h="2010410">
                  <a:moveTo>
                    <a:pt x="1250949" y="137160"/>
                  </a:moveTo>
                  <a:lnTo>
                    <a:pt x="1271269" y="105410"/>
                  </a:lnTo>
                </a:path>
                <a:path w="1342390" h="2010410">
                  <a:moveTo>
                    <a:pt x="1286510" y="81279"/>
                  </a:moveTo>
                  <a:lnTo>
                    <a:pt x="1308099" y="50800"/>
                  </a:lnTo>
                </a:path>
                <a:path w="1342390" h="2010410">
                  <a:moveTo>
                    <a:pt x="1323339" y="26670"/>
                  </a:moveTo>
                  <a:lnTo>
                    <a:pt x="1342389" y="0"/>
                  </a:lnTo>
                </a:path>
              </a:pathLst>
            </a:custGeom>
            <a:ln w="9344">
              <a:solidFill>
                <a:srgbClr val="000000"/>
              </a:solidFill>
            </a:ln>
          </p:spPr>
          <p:txBody>
            <a:bodyPr wrap="square" lIns="0" tIns="0" rIns="0" bIns="0" rtlCol="0"/>
            <a:lstStyle>
              <a:defPPr>
                <a:defRPr lang="en-US"/>
              </a:defPPr>
            </a:lstStyle>
            <a:p>
              <a:pPr/>
              <a:endParaRPr/>
            </a:p>
          </p:txBody>
        </p:sp>
        <p:sp>
          <p:nvSpPr>
            <p:cNvPr id="152" name="object 33"/>
            <p:cNvSpPr/>
            <p:nvPr/>
          </p:nvSpPr>
          <p:spPr>
            <a:xfrm>
              <a:off x="7772400" y="3733799"/>
              <a:ext cx="1219200" cy="609600"/>
            </a:xfrm>
            <a:custGeom>
              <a:rect l="l" t="t" r="r" b="b"/>
              <a:pathLst>
                <a:path w="1219200" h="609600">
                  <a:moveTo>
                    <a:pt x="609600" y="0"/>
                  </a:moveTo>
                  <a:lnTo>
                    <a:pt x="545617" y="1525"/>
                  </a:lnTo>
                  <a:lnTo>
                    <a:pt x="483862" y="6012"/>
                  </a:lnTo>
                  <a:lnTo>
                    <a:pt x="424596" y="13327"/>
                  </a:lnTo>
                  <a:lnTo>
                    <a:pt x="368081" y="23336"/>
                  </a:lnTo>
                  <a:lnTo>
                    <a:pt x="314580" y="35904"/>
                  </a:lnTo>
                  <a:lnTo>
                    <a:pt x="264355" y="50899"/>
                  </a:lnTo>
                  <a:lnTo>
                    <a:pt x="217669" y="68185"/>
                  </a:lnTo>
                  <a:lnTo>
                    <a:pt x="174783" y="87630"/>
                  </a:lnTo>
                  <a:lnTo>
                    <a:pt x="135961" y="109098"/>
                  </a:lnTo>
                  <a:lnTo>
                    <a:pt x="101463" y="132457"/>
                  </a:lnTo>
                  <a:lnTo>
                    <a:pt x="71553" y="157571"/>
                  </a:lnTo>
                  <a:lnTo>
                    <a:pt x="26546" y="212534"/>
                  </a:lnTo>
                  <a:lnTo>
                    <a:pt x="3037" y="272913"/>
                  </a:lnTo>
                  <a:lnTo>
                    <a:pt x="0" y="304800"/>
                  </a:lnTo>
                  <a:lnTo>
                    <a:pt x="3037" y="336686"/>
                  </a:lnTo>
                  <a:lnTo>
                    <a:pt x="26546" y="397065"/>
                  </a:lnTo>
                  <a:lnTo>
                    <a:pt x="71553" y="452028"/>
                  </a:lnTo>
                  <a:lnTo>
                    <a:pt x="101463" y="477142"/>
                  </a:lnTo>
                  <a:lnTo>
                    <a:pt x="135961" y="500501"/>
                  </a:lnTo>
                  <a:lnTo>
                    <a:pt x="174783" y="521970"/>
                  </a:lnTo>
                  <a:lnTo>
                    <a:pt x="217669" y="541414"/>
                  </a:lnTo>
                  <a:lnTo>
                    <a:pt x="264355" y="558700"/>
                  </a:lnTo>
                  <a:lnTo>
                    <a:pt x="314580" y="573695"/>
                  </a:lnTo>
                  <a:lnTo>
                    <a:pt x="368081" y="586263"/>
                  </a:lnTo>
                  <a:lnTo>
                    <a:pt x="424596" y="596272"/>
                  </a:lnTo>
                  <a:lnTo>
                    <a:pt x="483862" y="603587"/>
                  </a:lnTo>
                  <a:lnTo>
                    <a:pt x="545617" y="608074"/>
                  </a:lnTo>
                  <a:lnTo>
                    <a:pt x="609600" y="609600"/>
                  </a:lnTo>
                  <a:lnTo>
                    <a:pt x="673372" y="608074"/>
                  </a:lnTo>
                  <a:lnTo>
                    <a:pt x="734972" y="603587"/>
                  </a:lnTo>
                  <a:lnTo>
                    <a:pt x="794131" y="596272"/>
                  </a:lnTo>
                  <a:lnTo>
                    <a:pt x="850582" y="586263"/>
                  </a:lnTo>
                  <a:lnTo>
                    <a:pt x="904056" y="573695"/>
                  </a:lnTo>
                  <a:lnTo>
                    <a:pt x="954285" y="558700"/>
                  </a:lnTo>
                  <a:lnTo>
                    <a:pt x="1001003" y="541414"/>
                  </a:lnTo>
                  <a:lnTo>
                    <a:pt x="1043939" y="521970"/>
                  </a:lnTo>
                  <a:lnTo>
                    <a:pt x="1082828" y="500501"/>
                  </a:lnTo>
                  <a:lnTo>
                    <a:pt x="1117401" y="477142"/>
                  </a:lnTo>
                  <a:lnTo>
                    <a:pt x="1147390" y="452028"/>
                  </a:lnTo>
                  <a:lnTo>
                    <a:pt x="1192544" y="397065"/>
                  </a:lnTo>
                  <a:lnTo>
                    <a:pt x="1216149" y="336686"/>
                  </a:lnTo>
                  <a:lnTo>
                    <a:pt x="1219200" y="304800"/>
                  </a:lnTo>
                  <a:lnTo>
                    <a:pt x="1216149" y="272913"/>
                  </a:lnTo>
                  <a:lnTo>
                    <a:pt x="1192544" y="212534"/>
                  </a:lnTo>
                  <a:lnTo>
                    <a:pt x="1147390" y="157571"/>
                  </a:lnTo>
                  <a:lnTo>
                    <a:pt x="1117401" y="132457"/>
                  </a:lnTo>
                  <a:lnTo>
                    <a:pt x="1082828" y="109098"/>
                  </a:lnTo>
                  <a:lnTo>
                    <a:pt x="1043940" y="87630"/>
                  </a:lnTo>
                  <a:lnTo>
                    <a:pt x="1001003" y="68185"/>
                  </a:lnTo>
                  <a:lnTo>
                    <a:pt x="954285" y="50899"/>
                  </a:lnTo>
                  <a:lnTo>
                    <a:pt x="904056" y="35904"/>
                  </a:lnTo>
                  <a:lnTo>
                    <a:pt x="850582" y="23336"/>
                  </a:lnTo>
                  <a:lnTo>
                    <a:pt x="794131" y="13327"/>
                  </a:lnTo>
                  <a:lnTo>
                    <a:pt x="734972" y="6012"/>
                  </a:lnTo>
                  <a:lnTo>
                    <a:pt x="673372" y="1525"/>
                  </a:lnTo>
                  <a:lnTo>
                    <a:pt x="609600" y="0"/>
                  </a:lnTo>
                  <a:close/>
                </a:path>
              </a:pathLst>
            </a:custGeom>
            <a:solidFill>
              <a:srgbClr val="FF7B7F"/>
            </a:solidFill>
          </p:spPr>
          <p:txBody>
            <a:bodyPr wrap="square" lIns="0" tIns="0" rIns="0" bIns="0" rtlCol="0"/>
            <a:lstStyle>
              <a:defPPr>
                <a:defRPr lang="en-US"/>
              </a:defPPr>
            </a:lstStyle>
            <a:p>
              <a:pPr/>
              <a:endParaRPr/>
            </a:p>
          </p:txBody>
        </p:sp>
        <p:sp>
          <p:nvSpPr>
            <p:cNvPr id="153" name="object 34"/>
            <p:cNvSpPr/>
            <p:nvPr/>
          </p:nvSpPr>
          <p:spPr>
            <a:xfrm>
              <a:off x="7772400" y="3733799"/>
              <a:ext cx="1219200" cy="609600"/>
            </a:xfrm>
            <a:custGeom>
              <a:rect l="l" t="t" r="r" b="b"/>
              <a:pathLst>
                <a:path w="1219200" h="609600">
                  <a:moveTo>
                    <a:pt x="609600" y="0"/>
                  </a:moveTo>
                  <a:lnTo>
                    <a:pt x="673372" y="1525"/>
                  </a:lnTo>
                  <a:lnTo>
                    <a:pt x="734972" y="6012"/>
                  </a:lnTo>
                  <a:lnTo>
                    <a:pt x="794131" y="13327"/>
                  </a:lnTo>
                  <a:lnTo>
                    <a:pt x="850582" y="23336"/>
                  </a:lnTo>
                  <a:lnTo>
                    <a:pt x="904056" y="35904"/>
                  </a:lnTo>
                  <a:lnTo>
                    <a:pt x="954285" y="50899"/>
                  </a:lnTo>
                  <a:lnTo>
                    <a:pt x="1001003" y="68185"/>
                  </a:lnTo>
                  <a:lnTo>
                    <a:pt x="1043940" y="87629"/>
                  </a:lnTo>
                  <a:lnTo>
                    <a:pt x="1082828" y="109098"/>
                  </a:lnTo>
                  <a:lnTo>
                    <a:pt x="1117401" y="132457"/>
                  </a:lnTo>
                  <a:lnTo>
                    <a:pt x="1147390" y="157571"/>
                  </a:lnTo>
                  <a:lnTo>
                    <a:pt x="1192544" y="212534"/>
                  </a:lnTo>
                  <a:lnTo>
                    <a:pt x="1216149" y="272913"/>
                  </a:lnTo>
                  <a:lnTo>
                    <a:pt x="1219200" y="304800"/>
                  </a:lnTo>
                  <a:lnTo>
                    <a:pt x="1216149" y="336686"/>
                  </a:lnTo>
                  <a:lnTo>
                    <a:pt x="1192544" y="397065"/>
                  </a:lnTo>
                  <a:lnTo>
                    <a:pt x="1147390" y="452028"/>
                  </a:lnTo>
                  <a:lnTo>
                    <a:pt x="1117401" y="477142"/>
                  </a:lnTo>
                  <a:lnTo>
                    <a:pt x="1082828" y="500501"/>
                  </a:lnTo>
                  <a:lnTo>
                    <a:pt x="1043940" y="521969"/>
                  </a:lnTo>
                  <a:lnTo>
                    <a:pt x="1001003" y="541414"/>
                  </a:lnTo>
                  <a:lnTo>
                    <a:pt x="954285" y="558700"/>
                  </a:lnTo>
                  <a:lnTo>
                    <a:pt x="904056" y="573695"/>
                  </a:lnTo>
                  <a:lnTo>
                    <a:pt x="850582" y="586263"/>
                  </a:lnTo>
                  <a:lnTo>
                    <a:pt x="794131" y="596272"/>
                  </a:lnTo>
                  <a:lnTo>
                    <a:pt x="734972" y="603587"/>
                  </a:lnTo>
                  <a:lnTo>
                    <a:pt x="673372" y="608074"/>
                  </a:lnTo>
                  <a:lnTo>
                    <a:pt x="609600" y="609600"/>
                  </a:lnTo>
                  <a:lnTo>
                    <a:pt x="545617" y="608074"/>
                  </a:lnTo>
                  <a:lnTo>
                    <a:pt x="483862" y="603587"/>
                  </a:lnTo>
                  <a:lnTo>
                    <a:pt x="424596" y="596272"/>
                  </a:lnTo>
                  <a:lnTo>
                    <a:pt x="368081" y="586263"/>
                  </a:lnTo>
                  <a:lnTo>
                    <a:pt x="314580" y="573695"/>
                  </a:lnTo>
                  <a:lnTo>
                    <a:pt x="264355" y="558700"/>
                  </a:lnTo>
                  <a:lnTo>
                    <a:pt x="217669" y="541414"/>
                  </a:lnTo>
                  <a:lnTo>
                    <a:pt x="174783" y="521970"/>
                  </a:lnTo>
                  <a:lnTo>
                    <a:pt x="135961" y="500501"/>
                  </a:lnTo>
                  <a:lnTo>
                    <a:pt x="101463" y="477142"/>
                  </a:lnTo>
                  <a:lnTo>
                    <a:pt x="71553" y="452028"/>
                  </a:lnTo>
                  <a:lnTo>
                    <a:pt x="26546" y="397065"/>
                  </a:lnTo>
                  <a:lnTo>
                    <a:pt x="3037" y="336686"/>
                  </a:lnTo>
                  <a:lnTo>
                    <a:pt x="0" y="304800"/>
                  </a:lnTo>
                  <a:lnTo>
                    <a:pt x="3037" y="272913"/>
                  </a:lnTo>
                  <a:lnTo>
                    <a:pt x="26546" y="212534"/>
                  </a:lnTo>
                  <a:lnTo>
                    <a:pt x="71553" y="157571"/>
                  </a:lnTo>
                  <a:lnTo>
                    <a:pt x="101463" y="132457"/>
                  </a:lnTo>
                  <a:lnTo>
                    <a:pt x="135961" y="109098"/>
                  </a:lnTo>
                  <a:lnTo>
                    <a:pt x="174783" y="87630"/>
                  </a:lnTo>
                  <a:lnTo>
                    <a:pt x="217669" y="68185"/>
                  </a:lnTo>
                  <a:lnTo>
                    <a:pt x="264355" y="50899"/>
                  </a:lnTo>
                  <a:lnTo>
                    <a:pt x="314580" y="35904"/>
                  </a:lnTo>
                  <a:lnTo>
                    <a:pt x="368081" y="23336"/>
                  </a:lnTo>
                  <a:lnTo>
                    <a:pt x="424596" y="13327"/>
                  </a:lnTo>
                  <a:lnTo>
                    <a:pt x="483862" y="6012"/>
                  </a:lnTo>
                  <a:lnTo>
                    <a:pt x="545617" y="1525"/>
                  </a:lnTo>
                  <a:lnTo>
                    <a:pt x="609600" y="0"/>
                  </a:lnTo>
                  <a:close/>
                </a:path>
                <a:path w="1219200" h="609600">
                  <a:moveTo>
                    <a:pt x="0" y="0"/>
                  </a:moveTo>
                  <a:lnTo>
                    <a:pt x="0" y="0"/>
                  </a:lnTo>
                </a:path>
                <a:path w="1219200" h="609600">
                  <a:moveTo>
                    <a:pt x="1219200" y="609600"/>
                  </a:moveTo>
                  <a:lnTo>
                    <a:pt x="1219200" y="609600"/>
                  </a:lnTo>
                </a:path>
              </a:pathLst>
            </a:custGeom>
            <a:ln w="9344">
              <a:solidFill>
                <a:srgbClr val="000000"/>
              </a:solidFill>
            </a:ln>
          </p:spPr>
          <p:txBody>
            <a:bodyPr wrap="square" lIns="0" tIns="0" rIns="0" bIns="0" rtlCol="0"/>
            <a:lstStyle>
              <a:defPPr>
                <a:defRPr lang="en-US"/>
              </a:defPPr>
            </a:lstStyle>
            <a:p>
              <a:pPr/>
              <a:endParaRPr/>
            </a:p>
          </p:txBody>
        </p:sp>
      </p:grpSp>
      <p:sp>
        <p:nvSpPr>
          <p:cNvPr id="154" name="object 35"/>
          <p:cNvSpPr txBox="1"/>
          <p:nvPr/>
        </p:nvSpPr>
        <p:spPr>
          <a:xfrm>
            <a:off x="10171695" y="1709724"/>
            <a:ext cx="1600200" cy="685800"/>
          </a:xfrm>
          <a:prstGeom prst="rect">
            <a:avLst/>
          </a:prstGeom>
          <a:solidFill>
            <a:srgbClr val="C6C5D7"/>
          </a:solidFill>
        </p:spPr>
        <p:txBody>
          <a:bodyPr vert="horz" wrap="square" lIns="0" tIns="46990" rIns="0" bIns="0" rtlCol="0">
            <a:spAutoFit/>
          </a:bodyPr>
          <a:lstStyle>
            <a:defPPr>
              <a:defRPr lang="en-US"/>
            </a:defPPr>
          </a:lstStyle>
          <a:p>
            <a:pPr marL="242570" marR="171450" indent="-64769">
              <a:lnSpc>
                <a:spcPct val="100000"/>
              </a:lnSpc>
              <a:spcBef>
                <a:spcPts val="370"/>
              </a:spcBef>
            </a:pPr>
            <a:r>
              <a:rPr sz="1800" spc="-5">
                <a:latin typeface="Liberation Sans"/>
                <a:cs typeface="Liberation Sans"/>
              </a:rPr>
              <a:t>Current</a:t>
            </a:r>
            <a:r>
              <a:rPr sz="1800" spc="-80">
                <a:latin typeface="Liberation Sans"/>
                <a:cs typeface="Liberation Sans"/>
              </a:rPr>
              <a:t> </a:t>
            </a:r>
            <a:r>
              <a:rPr sz="1800" spc="-5">
                <a:latin typeface="Liberation Sans"/>
                <a:cs typeface="Liberation Sans"/>
              </a:rPr>
              <a:t>task  </a:t>
            </a:r>
            <a:r>
              <a:rPr sz="1800" spc="-10">
                <a:latin typeface="Liberation Sans"/>
                <a:cs typeface="Liberation Sans"/>
              </a:rPr>
              <a:t>suspended</a:t>
            </a:r>
            <a:endParaRPr sz="1800">
              <a:latin typeface="Liberation Sans"/>
              <a:cs typeface="Liberation Sans"/>
            </a:endParaRPr>
          </a:p>
        </p:txBody>
      </p:sp>
      <p:sp>
        <p:nvSpPr>
          <p:cNvPr id="156" name="object 36"/>
          <p:cNvSpPr txBox="1"/>
          <p:nvPr/>
        </p:nvSpPr>
        <p:spPr>
          <a:xfrm>
            <a:off x="11130545" y="3312464"/>
            <a:ext cx="824230"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spc="-10">
                <a:latin typeface="Liberation Sans"/>
                <a:cs typeface="Liberation Sans"/>
              </a:rPr>
              <a:t>Where?</a:t>
            </a:r>
            <a:endParaRPr sz="1800">
              <a:latin typeface="Liberation Sans"/>
              <a:cs typeface="Liberation Sans"/>
            </a:endParaRPr>
          </a:p>
        </p:txBody>
      </p:sp>
    </p:spTree>
    <p:extLst>
      <p:ext uri="{BB962C8B-B14F-4D97-AF65-F5344CB8AC3E}">
        <p14:creationId xmlns:p14="http://schemas.microsoft.com/office/powerpoint/2010/main" val="188123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a:extLst>
              <a:ext uri="{FF2B5EF4-FFF2-40B4-BE49-F238E27FC236}">
                <a16:creationId xmlns:a16="http://schemas.microsoft.com/office/drawing/2014/main" id="{5F143494-C438-4F85-8563-F756FD09FA89}"/>
              </a:ext>
            </a:extLst>
          </p:cNvPr>
          <p:cNvSpPr>
            <a:spLocks noGrp="1"/>
          </p:cNvSpPr>
          <p:nvPr>
            <p:ph type="title"/>
          </p:nvPr>
        </p:nvSpPr>
        <p:spPr>
          <a:xfrm>
            <a:off x="176271" y="208308"/>
            <a:ext cx="10636784" cy="1325563"/>
          </a:xfrm>
        </p:spPr>
        <p:txBody>
          <a:bodyPr/>
          <a:lstStyle>
            <a:defPPr/>
          </a:lstStyle>
          <a:p>
            <a:pPr/>
            <a:r>
              <a:rPr lang="en-US" b="1">
                <a:effectLst>
                  <a:outerShdw blurRad="38100" dist="38100" dir="2700000" algn="tl">
                    <a:srgbClr val="000000">
                      <a:alpha val="43137"/>
                    </a:srgbClr>
                  </a:outerShdw>
                </a:effectLst>
              </a:rPr>
              <a:t>Physical Memory (RAM)</a:t>
            </a:r>
            <a:endParaRPr lang="en-IN" b="1">
              <a:effectLst>
                <a:outerShdw blurRad="38100" dist="38100" dir="2700000" algn="tl">
                  <a:srgbClr val="000000">
                    <a:alpha val="43137"/>
                  </a:srgbClr>
                </a:outerShdw>
              </a:effectLst>
            </a:endParaRPr>
          </a:p>
        </p:txBody>
      </p:sp>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grpSp>
        <p:nvGrpSpPr>
          <p:cNvPr id="10" name="Group 9">
            <a:extLst>
              <a:ext uri="{FF2B5EF4-FFF2-40B4-BE49-F238E27FC236}">
                <a16:creationId xmlns:a16="http://schemas.microsoft.com/office/drawing/2014/main" id="{4042F808-9756-4A87-8F2D-1DD0F77DE8F7}"/>
              </a:ext>
            </a:extLst>
          </p:cNvPr>
          <p:cNvGrpSpPr/>
          <p:nvPr/>
        </p:nvGrpSpPr>
        <p:grpSpPr>
          <a:xfrm>
            <a:off x="278242" y="1210843"/>
            <a:ext cx="6734157" cy="5449776"/>
            <a:chOff x="6094733" y="910841"/>
            <a:chExt cx="6734157" cy="5449776"/>
          </a:xfrm>
        </p:grpSpPr>
        <p:sp>
          <p:nvSpPr>
            <p:cNvPr id="4" name="Rectangle 3">
              <a:extLst>
                <a:ext uri="{FF2B5EF4-FFF2-40B4-BE49-F238E27FC236}">
                  <a16:creationId xmlns:a16="http://schemas.microsoft.com/office/drawing/2014/main" id="{E3219CB2-18DD-478B-9B9B-A73C880AF192}"/>
                </a:ext>
              </a:extLst>
            </p:cNvPr>
            <p:cNvSpPr/>
            <p:nvPr/>
          </p:nvSpPr>
          <p:spPr>
            <a:xfrm>
              <a:off x="6096000" y="5472332"/>
              <a:ext cx="3652911" cy="7046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t>Low Memory (640KB) –</a:t>
              </a:r>
            </a:p>
            <a:p>
              <a:pPr algn="ctr"/>
              <a:r>
                <a:rPr lang="en-US"/>
                <a:t>DOS Memory</a:t>
              </a:r>
            </a:p>
          </p:txBody>
        </p:sp>
        <p:sp>
          <p:nvSpPr>
            <p:cNvPr id="17" name="Rectangle 16">
              <a:extLst>
                <a:ext uri="{FF2B5EF4-FFF2-40B4-BE49-F238E27FC236}">
                  <a16:creationId xmlns:a16="http://schemas.microsoft.com/office/drawing/2014/main" id="{7F05DA4D-1A7F-4F41-8CB4-DC966D4A23A4}"/>
                </a:ext>
              </a:extLst>
            </p:cNvPr>
            <p:cNvSpPr/>
            <p:nvPr/>
          </p:nvSpPr>
          <p:spPr>
            <a:xfrm>
              <a:off x="6096000" y="5050302"/>
              <a:ext cx="3652911" cy="409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t>VGA Display</a:t>
              </a:r>
            </a:p>
          </p:txBody>
        </p:sp>
        <p:sp>
          <p:nvSpPr>
            <p:cNvPr id="18" name="Rectangle 17">
              <a:extLst>
                <a:ext uri="{FF2B5EF4-FFF2-40B4-BE49-F238E27FC236}">
                  <a16:creationId xmlns:a16="http://schemas.microsoft.com/office/drawing/2014/main" id="{BCF4746B-6619-4D36-9394-C7AFE58FF7D3}"/>
                </a:ext>
              </a:extLst>
            </p:cNvPr>
            <p:cNvSpPr/>
            <p:nvPr/>
          </p:nvSpPr>
          <p:spPr>
            <a:xfrm>
              <a:off x="6096000" y="4638917"/>
              <a:ext cx="3652911" cy="40904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solidFill>
                    <a:schemeClr val="tx1"/>
                  </a:solidFill>
                </a:rPr>
                <a:t>16 Bit Devices Expansion ROM</a:t>
              </a:r>
            </a:p>
          </p:txBody>
        </p:sp>
        <p:sp>
          <p:nvSpPr>
            <p:cNvPr id="19" name="Rectangle 18">
              <a:extLst>
                <a:ext uri="{FF2B5EF4-FFF2-40B4-BE49-F238E27FC236}">
                  <a16:creationId xmlns:a16="http://schemas.microsoft.com/office/drawing/2014/main" id="{AEB0ADE8-4C38-4889-8C0A-F8B40BFD33D9}"/>
                </a:ext>
              </a:extLst>
            </p:cNvPr>
            <p:cNvSpPr/>
            <p:nvPr/>
          </p:nvSpPr>
          <p:spPr>
            <a:xfrm>
              <a:off x="6096000" y="4214636"/>
              <a:ext cx="3652911" cy="409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solidFill>
                    <a:schemeClr val="tx1"/>
                  </a:solidFill>
                </a:rPr>
                <a:t>BIOS ROM</a:t>
              </a:r>
            </a:p>
          </p:txBody>
        </p:sp>
        <p:sp>
          <p:nvSpPr>
            <p:cNvPr id="20" name="Rectangle 19">
              <a:extLst>
                <a:ext uri="{FF2B5EF4-FFF2-40B4-BE49-F238E27FC236}">
                  <a16:creationId xmlns:a16="http://schemas.microsoft.com/office/drawing/2014/main" id="{50D47F9D-5BD2-46A7-B510-09FD1271C38A}"/>
                </a:ext>
              </a:extLst>
            </p:cNvPr>
            <p:cNvSpPr/>
            <p:nvPr/>
          </p:nvSpPr>
          <p:spPr>
            <a:xfrm>
              <a:off x="6096000" y="2096458"/>
              <a:ext cx="3652911" cy="2111902"/>
            </a:xfrm>
            <a:prstGeom prst="rect">
              <a:avLst/>
            </a:prstGeom>
            <a:solidFill>
              <a:srgbClr val="C00000"/>
            </a:solidFill>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solidFill>
                    <a:schemeClr val="bg1"/>
                  </a:solidFill>
                </a:rPr>
                <a:t>Extended Memory … </a:t>
              </a:r>
            </a:p>
            <a:p>
              <a:pPr algn="ctr"/>
              <a:r>
                <a:rPr lang="en-US">
                  <a:solidFill>
                    <a:schemeClr val="bg1"/>
                  </a:solidFill>
                </a:rPr>
                <a:t>Actual Physical memory Size</a:t>
              </a:r>
            </a:p>
          </p:txBody>
        </p:sp>
        <p:sp>
          <p:nvSpPr>
            <p:cNvPr id="21" name="Rectangle 20">
              <a:extLst>
                <a:ext uri="{FF2B5EF4-FFF2-40B4-BE49-F238E27FC236}">
                  <a16:creationId xmlns:a16="http://schemas.microsoft.com/office/drawing/2014/main" id="{9AF32FC6-05DF-476D-A2A0-F6BA111AF776}"/>
                </a:ext>
              </a:extLst>
            </p:cNvPr>
            <p:cNvSpPr/>
            <p:nvPr/>
          </p:nvSpPr>
          <p:spPr>
            <a:xfrm>
              <a:off x="6094733" y="1026942"/>
              <a:ext cx="3652911" cy="1068344"/>
            </a:xfrm>
            <a:prstGeom prst="rect">
              <a:avLst/>
            </a:prstGeom>
            <a:solidFill>
              <a:srgbClr val="7030A0"/>
            </a:solidFill>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solidFill>
                    <a:schemeClr val="bg1"/>
                  </a:solidFill>
                </a:rPr>
                <a:t>Unused Address Space – </a:t>
              </a:r>
            </a:p>
            <a:p>
              <a:pPr algn="ctr"/>
              <a:r>
                <a:rPr lang="en-US">
                  <a:solidFill>
                    <a:schemeClr val="bg1"/>
                  </a:solidFill>
                </a:rPr>
                <a:t>Memory Mapped</a:t>
              </a:r>
            </a:p>
          </p:txBody>
        </p:sp>
        <p:sp>
          <p:nvSpPr>
            <p:cNvPr id="6" name="TextBox 5">
              <a:extLst>
                <a:ext uri="{FF2B5EF4-FFF2-40B4-BE49-F238E27FC236}">
                  <a16:creationId xmlns:a16="http://schemas.microsoft.com/office/drawing/2014/main" id="{ED615802-6236-4438-AE9F-F09C2109521B}"/>
                </a:ext>
              </a:extLst>
            </p:cNvPr>
            <p:cNvSpPr txBox="1"/>
            <p:nvPr/>
          </p:nvSpPr>
          <p:spPr>
            <a:xfrm>
              <a:off x="9816593" y="5991285"/>
              <a:ext cx="1992923" cy="369332"/>
            </a:xfrm>
            <a:prstGeom prst="rect">
              <a:avLst/>
            </a:prstGeom>
            <a:noFill/>
          </p:spPr>
          <p:txBody>
            <a:bodyPr wrap="square" rtlCol="0">
              <a:spAutoFit/>
            </a:bodyPr>
            <a:lstStyle>
              <a:defPPr>
                <a:defRPr lang="en-US"/>
              </a:defPPr>
            </a:lstStyle>
            <a:p>
              <a:pPr/>
              <a:r>
                <a:rPr lang="en-US"/>
                <a:t>0x00000000</a:t>
              </a:r>
            </a:p>
          </p:txBody>
        </p:sp>
        <p:sp>
          <p:nvSpPr>
            <p:cNvPr id="22" name="TextBox 21">
              <a:extLst>
                <a:ext uri="{FF2B5EF4-FFF2-40B4-BE49-F238E27FC236}">
                  <a16:creationId xmlns:a16="http://schemas.microsoft.com/office/drawing/2014/main" id="{7D58559A-114B-4CD3-8E78-F5F3443AC354}"/>
                </a:ext>
              </a:extLst>
            </p:cNvPr>
            <p:cNvSpPr txBox="1"/>
            <p:nvPr/>
          </p:nvSpPr>
          <p:spPr>
            <a:xfrm>
              <a:off x="9853882" y="5311327"/>
              <a:ext cx="2338118" cy="369332"/>
            </a:xfrm>
            <a:prstGeom prst="rect">
              <a:avLst/>
            </a:prstGeom>
            <a:noFill/>
          </p:spPr>
          <p:txBody>
            <a:bodyPr wrap="square" rtlCol="0">
              <a:spAutoFit/>
            </a:bodyPr>
            <a:lstStyle>
              <a:defPPr>
                <a:defRPr lang="en-US"/>
              </a:defPPr>
            </a:lstStyle>
            <a:p>
              <a:pPr/>
              <a:r>
                <a:rPr lang="en-US"/>
                <a:t>0x000A0000 (640 KB)</a:t>
              </a:r>
            </a:p>
          </p:txBody>
        </p:sp>
        <p:sp>
          <p:nvSpPr>
            <p:cNvPr id="23" name="TextBox 22">
              <a:extLst>
                <a:ext uri="{FF2B5EF4-FFF2-40B4-BE49-F238E27FC236}">
                  <a16:creationId xmlns:a16="http://schemas.microsoft.com/office/drawing/2014/main" id="{6B8B552B-10C3-4646-AB72-6C0A5F244447}"/>
                </a:ext>
              </a:extLst>
            </p:cNvPr>
            <p:cNvSpPr txBox="1"/>
            <p:nvPr/>
          </p:nvSpPr>
          <p:spPr>
            <a:xfrm>
              <a:off x="9853882" y="4863292"/>
              <a:ext cx="2338118" cy="369332"/>
            </a:xfrm>
            <a:prstGeom prst="rect">
              <a:avLst/>
            </a:prstGeom>
            <a:noFill/>
          </p:spPr>
          <p:txBody>
            <a:bodyPr wrap="square" rtlCol="0">
              <a:spAutoFit/>
            </a:bodyPr>
            <a:lstStyle>
              <a:defPPr>
                <a:defRPr lang="en-US"/>
              </a:defPPr>
            </a:lstStyle>
            <a:p>
              <a:pPr/>
              <a:r>
                <a:rPr lang="en-US"/>
                <a:t>0x000C0000 (768 KB)</a:t>
              </a:r>
            </a:p>
          </p:txBody>
        </p:sp>
        <p:sp>
          <p:nvSpPr>
            <p:cNvPr id="24" name="TextBox 23">
              <a:extLst>
                <a:ext uri="{FF2B5EF4-FFF2-40B4-BE49-F238E27FC236}">
                  <a16:creationId xmlns:a16="http://schemas.microsoft.com/office/drawing/2014/main" id="{12BCD24F-E1A1-4295-BF81-663B1457F074}"/>
                </a:ext>
              </a:extLst>
            </p:cNvPr>
            <p:cNvSpPr txBox="1"/>
            <p:nvPr/>
          </p:nvSpPr>
          <p:spPr>
            <a:xfrm>
              <a:off x="9855802" y="4439011"/>
              <a:ext cx="2338118" cy="369332"/>
            </a:xfrm>
            <a:prstGeom prst="rect">
              <a:avLst/>
            </a:prstGeom>
            <a:noFill/>
          </p:spPr>
          <p:txBody>
            <a:bodyPr wrap="square" rtlCol="0">
              <a:spAutoFit/>
            </a:bodyPr>
            <a:lstStyle>
              <a:defPPr>
                <a:defRPr lang="en-US"/>
              </a:defPPr>
            </a:lstStyle>
            <a:p>
              <a:pPr/>
              <a:r>
                <a:rPr lang="en-US"/>
                <a:t>0x000F0000 (960 KB)</a:t>
              </a:r>
            </a:p>
          </p:txBody>
        </p:sp>
        <p:sp>
          <p:nvSpPr>
            <p:cNvPr id="25" name="TextBox 24">
              <a:extLst>
                <a:ext uri="{FF2B5EF4-FFF2-40B4-BE49-F238E27FC236}">
                  <a16:creationId xmlns:a16="http://schemas.microsoft.com/office/drawing/2014/main" id="{CEFC7B16-579F-4FB7-A7CC-3BD26C2A1CD5}"/>
                </a:ext>
              </a:extLst>
            </p:cNvPr>
            <p:cNvSpPr txBox="1"/>
            <p:nvPr/>
          </p:nvSpPr>
          <p:spPr>
            <a:xfrm>
              <a:off x="9853882" y="4014450"/>
              <a:ext cx="2338118" cy="369332"/>
            </a:xfrm>
            <a:prstGeom prst="rect">
              <a:avLst/>
            </a:prstGeom>
            <a:noFill/>
          </p:spPr>
          <p:txBody>
            <a:bodyPr wrap="square" rtlCol="0">
              <a:spAutoFit/>
            </a:bodyPr>
            <a:lstStyle>
              <a:defPPr>
                <a:defRPr lang="en-US"/>
              </a:defPPr>
            </a:lstStyle>
            <a:p>
              <a:pPr/>
              <a:r>
                <a:rPr lang="en-US"/>
                <a:t>0x00100000 (1 MB)</a:t>
              </a:r>
            </a:p>
          </p:txBody>
        </p:sp>
        <p:sp>
          <p:nvSpPr>
            <p:cNvPr id="26" name="TextBox 25">
              <a:extLst>
                <a:ext uri="{FF2B5EF4-FFF2-40B4-BE49-F238E27FC236}">
                  <a16:creationId xmlns:a16="http://schemas.microsoft.com/office/drawing/2014/main" id="{C455AE25-7653-4F04-8FFF-F9F2F03386FB}"/>
                </a:ext>
              </a:extLst>
            </p:cNvPr>
            <p:cNvSpPr txBox="1"/>
            <p:nvPr/>
          </p:nvSpPr>
          <p:spPr>
            <a:xfrm>
              <a:off x="9853882" y="1969504"/>
              <a:ext cx="2975008" cy="369332"/>
            </a:xfrm>
            <a:prstGeom prst="rect">
              <a:avLst/>
            </a:prstGeom>
            <a:noFill/>
          </p:spPr>
          <p:txBody>
            <a:bodyPr wrap="square" rtlCol="0">
              <a:spAutoFit/>
            </a:bodyPr>
            <a:lstStyle>
              <a:defPPr>
                <a:defRPr lang="en-US"/>
              </a:defPPr>
            </a:lstStyle>
            <a:p>
              <a:pPr/>
              <a:r>
                <a:rPr lang="en-US"/>
                <a:t>Depends on Physical Memory</a:t>
              </a:r>
            </a:p>
          </p:txBody>
        </p:sp>
        <p:sp>
          <p:nvSpPr>
            <p:cNvPr id="27" name="TextBox 26">
              <a:extLst>
                <a:ext uri="{FF2B5EF4-FFF2-40B4-BE49-F238E27FC236}">
                  <a16:creationId xmlns:a16="http://schemas.microsoft.com/office/drawing/2014/main" id="{251FDBB6-6E84-4A51-8231-0FCA81802BF8}"/>
                </a:ext>
              </a:extLst>
            </p:cNvPr>
            <p:cNvSpPr txBox="1"/>
            <p:nvPr/>
          </p:nvSpPr>
          <p:spPr>
            <a:xfrm>
              <a:off x="9804989" y="910841"/>
              <a:ext cx="2975009" cy="369332"/>
            </a:xfrm>
            <a:prstGeom prst="rect">
              <a:avLst/>
            </a:prstGeom>
            <a:noFill/>
          </p:spPr>
          <p:txBody>
            <a:bodyPr wrap="square" rtlCol="0">
              <a:spAutoFit/>
            </a:bodyPr>
            <a:lstStyle>
              <a:defPPr>
                <a:defRPr lang="en-US"/>
              </a:defPPr>
            </a:lstStyle>
            <a:p>
              <a:pPr/>
              <a:r>
                <a:rPr lang="en-US"/>
                <a:t>Depends on addressing Bits</a:t>
              </a:r>
            </a:p>
          </p:txBody>
        </p:sp>
      </p:grpSp>
      <p:sp>
        <p:nvSpPr>
          <p:cNvPr id="28" name="TextBox 27">
            <a:extLst>
              <a:ext uri="{FF2B5EF4-FFF2-40B4-BE49-F238E27FC236}">
                <a16:creationId xmlns:a16="http://schemas.microsoft.com/office/drawing/2014/main" id="{A1F8DE0F-F0B4-49BE-B5FC-A42041B0E106}"/>
              </a:ext>
            </a:extLst>
          </p:cNvPr>
          <p:cNvSpPr txBox="1"/>
          <p:nvPr/>
        </p:nvSpPr>
        <p:spPr>
          <a:xfrm>
            <a:off x="7117370" y="1895234"/>
            <a:ext cx="4807144" cy="34163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fontAlgn="base"/>
            <a:r>
              <a:rPr lang="en-US" sz="2400" b="0" i="0">
                <a:effectLst/>
              </a:rPr>
              <a:t>Low memory is also called </a:t>
            </a:r>
            <a:r>
              <a:rPr lang="en-US" sz="2400" b="0" i="1">
                <a:effectLst/>
              </a:rPr>
              <a:t>conventional memory.</a:t>
            </a:r>
          </a:p>
          <a:p>
            <a:pPr fontAlgn="base"/>
            <a:endParaRPr lang="en-IN" sz="2400">
              <a:cs typeface="Liberation Sans"/>
            </a:endParaRPr>
          </a:p>
          <a:p>
            <a:pPr fontAlgn="base"/>
            <a:r>
              <a:rPr lang="en-IN" sz="2400">
                <a:cs typeface="Liberation Sans"/>
              </a:rPr>
              <a:t>640 </a:t>
            </a:r>
            <a:r>
              <a:rPr lang="en-IN" sz="2400" spc="-5">
                <a:cs typeface="Liberation Sans"/>
              </a:rPr>
              <a:t>KB </a:t>
            </a:r>
            <a:r>
              <a:rPr lang="en-IN" sz="2400">
                <a:cs typeface="Liberation Sans"/>
              </a:rPr>
              <a:t>to </a:t>
            </a:r>
            <a:r>
              <a:rPr lang="en-IN" sz="2400" spc="-15">
                <a:cs typeface="Liberation Sans"/>
              </a:rPr>
              <a:t>1MB </a:t>
            </a:r>
            <a:r>
              <a:rPr lang="en-IN" sz="2400">
                <a:cs typeface="Liberation Sans"/>
              </a:rPr>
              <a:t>used </a:t>
            </a:r>
            <a:r>
              <a:rPr lang="en-IN" sz="2400" spc="-5">
                <a:cs typeface="Liberation Sans"/>
              </a:rPr>
              <a:t>by video </a:t>
            </a:r>
            <a:r>
              <a:rPr lang="en-IN" sz="2400" spc="-10">
                <a:cs typeface="Liberation Sans"/>
              </a:rPr>
              <a:t>buffers, </a:t>
            </a:r>
            <a:r>
              <a:rPr lang="en-IN" sz="2400">
                <a:cs typeface="Liberation Sans"/>
              </a:rPr>
              <a:t>expansion </a:t>
            </a:r>
            <a:r>
              <a:rPr lang="en-IN" sz="2400" spc="-5">
                <a:cs typeface="Liberation Sans"/>
              </a:rPr>
              <a:t>ROMS, BIOS  ROMs</a:t>
            </a:r>
          </a:p>
          <a:p>
            <a:pPr fontAlgn="base"/>
            <a:endParaRPr lang="en-IN" sz="2400">
              <a:cs typeface="Liberation Sans"/>
            </a:endParaRPr>
          </a:p>
          <a:p>
            <a:pPr fontAlgn="base"/>
            <a:r>
              <a:rPr lang="en-IN" sz="2400">
                <a:cs typeface="Liberation Sans"/>
              </a:rPr>
              <a:t>1 </a:t>
            </a:r>
            <a:r>
              <a:rPr lang="en-IN" sz="2400" spc="-10">
                <a:cs typeface="Liberation Sans"/>
              </a:rPr>
              <a:t>MB </a:t>
            </a:r>
            <a:r>
              <a:rPr lang="en-IN" sz="2400" spc="-5">
                <a:cs typeface="Liberation Sans"/>
              </a:rPr>
              <a:t>onwards </a:t>
            </a:r>
            <a:r>
              <a:rPr lang="en-IN" sz="2400">
                <a:cs typeface="Liberation Sans"/>
              </a:rPr>
              <a:t>called extended</a:t>
            </a:r>
            <a:r>
              <a:rPr lang="en-IN" sz="2400" spc="-25">
                <a:cs typeface="Liberation Sans"/>
              </a:rPr>
              <a:t> </a:t>
            </a:r>
            <a:r>
              <a:rPr lang="en-IN" sz="2400">
                <a:cs typeface="Liberation Sans"/>
              </a:rPr>
              <a:t>memory</a:t>
            </a:r>
          </a:p>
          <a:p>
            <a:pPr fontAlgn="base"/>
            <a:endParaRPr lang="en-US" sz="2400" b="0" i="0">
              <a:effectLst/>
            </a:endParaRPr>
          </a:p>
        </p:txBody>
      </p:sp>
    </p:spTree>
    <p:extLst>
      <p:ext uri="{BB962C8B-B14F-4D97-AF65-F5344CB8AC3E}">
        <p14:creationId xmlns:p14="http://schemas.microsoft.com/office/powerpoint/2010/main" val="4096257685"/>
      </p:ext>
    </p:extLst>
  </p:cSld>
  <p:clrMapOvr>
    <a:masterClrMapping/>
  </p:clrMapOvr>
  <p:transition/>
  <p:timing/>
</p:sld>
</file>

<file path=ppt/slides/slide7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xmlns="" id="{8D9418D7-E568-4431-BF4C-556A5367E483}"/>
              </a:ext>
            </a:extLst>
          </p:cNvPr>
          <p:cNvGrpSpPr/>
          <p:nvPr/>
        </p:nvGrpSpPr>
        <p:grpSpPr>
          <a:xfrm>
            <a:off x="0" y="25400"/>
            <a:ext cx="12192001" cy="6860735"/>
            <a:chExt cx="12192001" cy="6860735"/>
          </a:xfrm>
        </p:grpSpPr>
        <p:pic>
          <p:nvPicPr>
            <p:cNvPr id="5" name="Picture 2" descr="KL Deemed to be University Logo">
              <a:extLst>
                <a:ext uri="{FF2B5EF4-FFF2-40B4-BE49-F238E27FC236}">
                  <a16:creationId xmlns:a16="http://schemas.microsoft.com/office/drawing/2014/main" xmlns=""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xmlns=""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xmlns=""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xmlns=""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xmlns=""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xmlns=""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xmlns=""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7" name="Rectangle 46">
            <a:extLst>
              <a:ext uri="{FF2B5EF4-FFF2-40B4-BE49-F238E27FC236}">
                <a16:creationId xmlns:a16="http://schemas.microsoft.com/office/drawing/2014/main" xmlns="" id="{155F7920-28F4-48E6-81BC-48EDF169C327}"/>
              </a:ext>
            </a:extLst>
          </p:cNvPr>
          <p:cNvSpPr/>
          <p:nvPr/>
        </p:nvSpPr>
        <p:spPr>
          <a:xfrm>
            <a:off x="295253" y="564512"/>
            <a:ext cx="7482498" cy="646331"/>
          </a:xfrm>
          <a:prstGeom prst="rect">
            <a:avLst/>
          </a:prstGeom>
        </p:spPr>
        <p:txBody>
          <a:bodyPr wrap="none">
            <a:spAutoFit/>
          </a:bodyPr>
          <a:lstStyle>
            <a:defPPr>
              <a:defRPr lang="en-US"/>
            </a:defPPr>
          </a:lstStyle>
          <a:p>
            <a:pPr/>
            <a:r>
              <a:rPr lang="en-US" altLang="ko-KR" sz="3600" smtClean="0">
                <a:effectLst>
                  <a:outerShdw blurRad="38100" dist="38100" dir="2700000" algn="tl">
                    <a:srgbClr val="000000">
                      <a:alpha val="43137"/>
                    </a:srgbClr>
                  </a:outerShdw>
                </a:effectLst>
              </a:rPr>
              <a:t>Operating System Design requirements</a:t>
            </a:r>
            <a:endParaRPr lang="en-US" sz="3600">
              <a:effectLst>
                <a:outerShdw blurRad="38100" dist="38100" dir="2700000" algn="tl">
                  <a:srgbClr val="000000">
                    <a:alpha val="43137"/>
                  </a:srgbClr>
                </a:outerShdw>
              </a:effectLst>
            </a:endParaRPr>
          </a:p>
        </p:txBody>
      </p:sp>
      <p:sp>
        <p:nvSpPr>
          <p:cNvPr id="2" name="Rectangle 1"/>
          <p:cNvSpPr/>
          <p:nvPr/>
        </p:nvSpPr>
        <p:spPr>
          <a:xfrm>
            <a:off x="482600" y="1597429"/>
            <a:ext cx="10617200" cy="2985433"/>
          </a:xfrm>
          <a:prstGeom prst="rect">
            <a:avLst/>
          </a:prstGeom>
        </p:spPr>
        <p:txBody>
          <a:bodyPr wrap="square">
            <a:spAutoFit/>
          </a:bodyPr>
          <a:lstStyle>
            <a:defPPr>
              <a:defRPr lang="en-US"/>
            </a:defPPr>
          </a:lstStyle>
          <a:p>
            <a:pPr marL="285750" indent="-285750">
              <a:spcBef>
                <a:spcPts val="600"/>
              </a:spcBef>
              <a:buFont typeface="Arial" pitchFamily="34" charset="0"/>
              <a:buChar char="•"/>
            </a:pPr>
            <a:r>
              <a:rPr lang="en-US" sz="2400"/>
              <a:t>The system must save the processor’s registers for future transparent resume.</a:t>
            </a:r>
          </a:p>
          <a:p>
            <a:pPr marL="285750" indent="-285750">
              <a:spcBef>
                <a:spcPts val="600"/>
              </a:spcBef>
              <a:buFont typeface="Arial" pitchFamily="34" charset="0"/>
              <a:buChar char="•"/>
            </a:pPr>
            <a:r>
              <a:rPr lang="en-US" sz="2400"/>
              <a:t>The system must be set up for execution in the kernel. </a:t>
            </a:r>
            <a:endParaRPr lang="en-US" sz="2400" smtClean="0"/>
          </a:p>
          <a:p>
            <a:pPr marL="285750" indent="-285750">
              <a:spcBef>
                <a:spcPts val="600"/>
              </a:spcBef>
              <a:buFont typeface="Arial" pitchFamily="34" charset="0"/>
              <a:buChar char="•"/>
            </a:pPr>
            <a:r>
              <a:rPr lang="en-US" sz="2400" smtClean="0"/>
              <a:t>The </a:t>
            </a:r>
            <a:r>
              <a:rPr lang="en-US" sz="2400"/>
              <a:t>system must chose a </a:t>
            </a:r>
            <a:r>
              <a:rPr lang="en-US" sz="2400" smtClean="0"/>
              <a:t>place for </a:t>
            </a:r>
            <a:r>
              <a:rPr lang="en-US" sz="2400"/>
              <a:t>the kernel to start executing. </a:t>
            </a:r>
            <a:endParaRPr lang="en-US" sz="2400" smtClean="0"/>
          </a:p>
          <a:p>
            <a:pPr marL="285750" indent="-285750">
              <a:spcBef>
                <a:spcPts val="600"/>
              </a:spcBef>
              <a:buFont typeface="Arial" pitchFamily="34" charset="0"/>
              <a:buChar char="•"/>
            </a:pPr>
            <a:r>
              <a:rPr lang="en-US" sz="2400" smtClean="0"/>
              <a:t>The </a:t>
            </a:r>
            <a:r>
              <a:rPr lang="en-US" sz="2400"/>
              <a:t>kernel must be able to retrieve </a:t>
            </a:r>
            <a:r>
              <a:rPr lang="en-US" sz="2400" smtClean="0"/>
              <a:t>information about the </a:t>
            </a:r>
            <a:r>
              <a:rPr lang="en-US" sz="2400"/>
              <a:t>event, e.g., system call arguments. </a:t>
            </a:r>
            <a:endParaRPr lang="en-US" sz="2400" smtClean="0"/>
          </a:p>
          <a:p>
            <a:pPr marL="285750" indent="-285750">
              <a:spcBef>
                <a:spcPts val="600"/>
              </a:spcBef>
              <a:buFont typeface="Arial" pitchFamily="34" charset="0"/>
              <a:buChar char="•"/>
            </a:pPr>
            <a:r>
              <a:rPr lang="en-US" sz="2400" smtClean="0"/>
              <a:t>It </a:t>
            </a:r>
            <a:r>
              <a:rPr lang="en-US" sz="2400"/>
              <a:t>must all be done securely; the system </a:t>
            </a:r>
            <a:r>
              <a:rPr lang="en-US" sz="2400" smtClean="0"/>
              <a:t>must maintain </a:t>
            </a:r>
            <a:r>
              <a:rPr lang="en-US" sz="2400"/>
              <a:t>isolation of user processes and the kernel</a:t>
            </a:r>
            <a:r>
              <a:rPr lang="en-US" sz="2400" smtClean="0"/>
              <a:t>.</a:t>
            </a:r>
            <a:endParaRPr lang="en-US" sz="2400"/>
          </a:p>
        </p:txBody>
      </p:sp>
    </p:spTree>
    <p:extLst>
      <p:ext uri="{BB962C8B-B14F-4D97-AF65-F5344CB8AC3E}">
        <p14:creationId xmlns:p14="http://schemas.microsoft.com/office/powerpoint/2010/main" val="26465654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7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xmlns="" id="{8D9418D7-E568-4431-BF4C-556A5367E483}"/>
              </a:ext>
            </a:extLst>
          </p:cNvPr>
          <p:cNvGrpSpPr/>
          <p:nvPr/>
        </p:nvGrpSpPr>
        <p:grpSpPr>
          <a:xfrm>
            <a:off x="0" y="25400"/>
            <a:ext cx="12192001" cy="6860735"/>
            <a:chExt cx="12192001" cy="6860735"/>
          </a:xfrm>
        </p:grpSpPr>
        <p:pic>
          <p:nvPicPr>
            <p:cNvPr id="5" name="Picture 2" descr="KL Deemed to be University Logo">
              <a:extLst>
                <a:ext uri="{FF2B5EF4-FFF2-40B4-BE49-F238E27FC236}">
                  <a16:creationId xmlns:a16="http://schemas.microsoft.com/office/drawing/2014/main" xmlns=""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xmlns=""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xmlns=""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xmlns=""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xmlns=""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xmlns=""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xmlns=""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7" name="Rectangle 46">
            <a:extLst>
              <a:ext uri="{FF2B5EF4-FFF2-40B4-BE49-F238E27FC236}">
                <a16:creationId xmlns:a16="http://schemas.microsoft.com/office/drawing/2014/main" xmlns="" id="{155F7920-28F4-48E6-81BC-48EDF169C327}"/>
              </a:ext>
            </a:extLst>
          </p:cNvPr>
          <p:cNvSpPr/>
          <p:nvPr/>
        </p:nvSpPr>
        <p:spPr>
          <a:xfrm>
            <a:off x="295253" y="564512"/>
            <a:ext cx="5723233" cy="707886"/>
          </a:xfrm>
          <a:prstGeom prst="rect">
            <a:avLst/>
          </a:prstGeom>
        </p:spPr>
        <p:txBody>
          <a:bodyPr wrap="none">
            <a:spAutoFit/>
          </a:bodyPr>
          <a:lstStyle>
            <a:defPPr>
              <a:defRPr lang="en-US"/>
            </a:defPPr>
          </a:lstStyle>
          <a:p>
            <a:pPr/>
            <a:r>
              <a:rPr lang="en-US" sz="4000" b="1" spc="10">
                <a:effectLst>
                  <a:outerShdw blurRad="38100" dist="38100" dir="2700000" algn="tl">
                    <a:srgbClr val="000000">
                      <a:alpha val="43137"/>
                    </a:srgbClr>
                  </a:outerShdw>
                </a:effectLst>
                <a:cs typeface="Liberation Sans"/>
              </a:rPr>
              <a:t>Interrupt </a:t>
            </a:r>
            <a:r>
              <a:rPr lang="en-US" sz="4000" b="1" spc="10" smtClean="0">
                <a:effectLst>
                  <a:outerShdw blurRad="38100" dist="38100" dir="2700000" algn="tl">
                    <a:srgbClr val="000000">
                      <a:alpha val="43137"/>
                    </a:srgbClr>
                  </a:outerShdw>
                </a:effectLst>
                <a:cs typeface="Liberation Sans"/>
              </a:rPr>
              <a:t>Descriptor Table</a:t>
            </a:r>
            <a:endParaRPr lang="en-US" sz="4000" b="1">
              <a:effectLst>
                <a:outerShdw blurRad="38100" dist="38100" dir="2700000" algn="tl">
                  <a:srgbClr val="000000">
                    <a:alpha val="43137"/>
                  </a:srgbClr>
                </a:outerShdw>
              </a:effectLst>
            </a:endParaRPr>
          </a:p>
        </p:txBody>
      </p:sp>
      <p:sp>
        <p:nvSpPr>
          <p:cNvPr id="2" name="Rectangle 1"/>
          <p:cNvSpPr/>
          <p:nvPr/>
        </p:nvSpPr>
        <p:spPr>
          <a:xfrm>
            <a:off x="295252" y="1470429"/>
            <a:ext cx="10728347" cy="4540538"/>
          </a:xfrm>
          <a:prstGeom prst="rect">
            <a:avLst/>
          </a:prstGeom>
        </p:spPr>
        <p:txBody>
          <a:bodyPr wrap="square">
            <a:spAutoFit/>
          </a:bodyPr>
          <a:lstStyle>
            <a:defPPr>
              <a:defRPr lang="en-US"/>
            </a:defPPr>
          </a:lstStyle>
          <a:p>
            <a:pPr marL="355600" indent="-342900">
              <a:lnSpc>
                <a:spcPct val="100000"/>
              </a:lnSpc>
              <a:buFont typeface="Arial" pitchFamily="34" charset="0"/>
              <a:buChar char="•"/>
            </a:pPr>
            <a:r>
              <a:rPr lang="en-US" sz="2400" spc="15">
                <a:cs typeface="Liberation Sans"/>
              </a:rPr>
              <a:t>Each </a:t>
            </a:r>
            <a:r>
              <a:rPr lang="en-US" sz="2400" spc="10">
                <a:cs typeface="Liberation Sans"/>
              </a:rPr>
              <a:t>interrupt/exception </a:t>
            </a:r>
            <a:r>
              <a:rPr lang="en-US" sz="2400" spc="15">
                <a:cs typeface="Liberation Sans"/>
              </a:rPr>
              <a:t>provided a</a:t>
            </a:r>
            <a:r>
              <a:rPr lang="en-US" sz="2400">
                <a:cs typeface="Liberation Sans"/>
              </a:rPr>
              <a:t> </a:t>
            </a:r>
            <a:r>
              <a:rPr lang="en-US" sz="2400" spc="15">
                <a:cs typeface="Liberation Sans"/>
              </a:rPr>
              <a:t>number</a:t>
            </a:r>
            <a:endParaRPr lang="en-US" sz="2400">
              <a:cs typeface="Liberation Sans"/>
            </a:endParaRPr>
          </a:p>
          <a:p>
            <a:pPr marL="355600" marR="5080" indent="-342900">
              <a:lnSpc>
                <a:spcPct val="101800"/>
              </a:lnSpc>
              <a:spcBef>
                <a:spcPts val="580"/>
              </a:spcBef>
              <a:buFont typeface="Arial" pitchFamily="34" charset="0"/>
              <a:buChar char="•"/>
            </a:pPr>
            <a:r>
              <a:rPr lang="en-US" sz="2400" spc="20">
                <a:cs typeface="Liberation Sans"/>
              </a:rPr>
              <a:t>Number </a:t>
            </a:r>
            <a:r>
              <a:rPr lang="en-US" sz="2400" spc="15">
                <a:cs typeface="Liberation Sans"/>
              </a:rPr>
              <a:t>used </a:t>
            </a:r>
            <a:r>
              <a:rPr lang="en-US" sz="2400" spc="10">
                <a:cs typeface="Liberation Sans"/>
              </a:rPr>
              <a:t>to index </a:t>
            </a:r>
            <a:r>
              <a:rPr lang="en-US" sz="2400" spc="5">
                <a:cs typeface="Liberation Sans"/>
              </a:rPr>
              <a:t>into </a:t>
            </a:r>
            <a:r>
              <a:rPr lang="en-US" sz="2400" spc="15">
                <a:cs typeface="Liberation Sans"/>
              </a:rPr>
              <a:t>an </a:t>
            </a:r>
            <a:r>
              <a:rPr lang="en-US" sz="2400" b="1" spc="10">
                <a:cs typeface="Liberation Sans"/>
              </a:rPr>
              <a:t>Interrupt descriptor table  </a:t>
            </a:r>
            <a:r>
              <a:rPr lang="en-US" sz="2400" spc="15">
                <a:cs typeface="Liberation Sans"/>
              </a:rPr>
              <a:t>(IDT)</a:t>
            </a:r>
            <a:endParaRPr lang="en-US" sz="2400">
              <a:cs typeface="Liberation Sans"/>
            </a:endParaRPr>
          </a:p>
          <a:p>
            <a:pPr marL="355600" marR="214629" indent="-342900">
              <a:lnSpc>
                <a:spcPct val="101400"/>
              </a:lnSpc>
              <a:spcBef>
                <a:spcPts val="590"/>
              </a:spcBef>
              <a:buFont typeface="Arial" pitchFamily="34" charset="0"/>
              <a:buChar char="•"/>
            </a:pPr>
            <a:r>
              <a:rPr lang="en-US" sz="2400" spc="15">
                <a:cs typeface="Liberation Sans"/>
              </a:rPr>
              <a:t>IDT </a:t>
            </a:r>
            <a:r>
              <a:rPr lang="en-US" sz="2400" spc="10">
                <a:cs typeface="Liberation Sans"/>
              </a:rPr>
              <a:t>provides the entry point into </a:t>
            </a:r>
            <a:r>
              <a:rPr lang="en-US" sz="2400" spc="15">
                <a:cs typeface="Liberation Sans"/>
              </a:rPr>
              <a:t>a </a:t>
            </a:r>
            <a:r>
              <a:rPr lang="en-US" sz="2400" spc="10">
                <a:cs typeface="Liberation Sans"/>
              </a:rPr>
              <a:t>interrupt/exception  </a:t>
            </a:r>
            <a:r>
              <a:rPr lang="en-US" sz="2400" spc="15">
                <a:cs typeface="Liberation Sans"/>
              </a:rPr>
              <a:t>handler</a:t>
            </a:r>
            <a:endParaRPr lang="en-US" sz="2400">
              <a:cs typeface="Liberation Sans"/>
            </a:endParaRPr>
          </a:p>
          <a:p>
            <a:pPr marL="355600" indent="-342900">
              <a:lnSpc>
                <a:spcPct val="100000"/>
              </a:lnSpc>
              <a:spcBef>
                <a:spcPts val="630"/>
              </a:spcBef>
              <a:buFont typeface="Arial" pitchFamily="34" charset="0"/>
              <a:buChar char="•"/>
            </a:pPr>
            <a:r>
              <a:rPr lang="en-US" sz="2400" spc="15">
                <a:cs typeface="Liberation Sans"/>
              </a:rPr>
              <a:t>0 </a:t>
            </a:r>
            <a:r>
              <a:rPr lang="en-US" sz="2400" spc="10">
                <a:cs typeface="Liberation Sans"/>
              </a:rPr>
              <a:t>to </a:t>
            </a:r>
            <a:r>
              <a:rPr lang="en-US" sz="2400" spc="20">
                <a:cs typeface="Liberation Sans"/>
              </a:rPr>
              <a:t>255 </a:t>
            </a:r>
            <a:r>
              <a:rPr lang="en-US" sz="2400" spc="10">
                <a:cs typeface="Liberation Sans"/>
              </a:rPr>
              <a:t>vectors</a:t>
            </a:r>
            <a:r>
              <a:rPr lang="en-US" sz="2400" spc="-15">
                <a:cs typeface="Liberation Sans"/>
              </a:rPr>
              <a:t> </a:t>
            </a:r>
            <a:r>
              <a:rPr lang="en-US" sz="2400" spc="10">
                <a:cs typeface="Liberation Sans"/>
              </a:rPr>
              <a:t>possible</a:t>
            </a:r>
            <a:endParaRPr lang="en-US" sz="2400">
              <a:cs typeface="Liberation Sans"/>
            </a:endParaRPr>
          </a:p>
          <a:p>
            <a:pPr marL="866140" lvl="1" indent="-283845">
              <a:spcBef>
                <a:spcPts val="550"/>
              </a:spcBef>
              <a:buChar char="–"/>
              <a:tabLst>
                <a:tab pos="408305"/>
                <a:tab pos="408940"/>
              </a:tabLst>
            </a:pPr>
            <a:r>
              <a:rPr lang="en-US" sz="2400" spc="15">
                <a:cs typeface="Liberation Sans"/>
              </a:rPr>
              <a:t>0 to 31 used</a:t>
            </a:r>
            <a:r>
              <a:rPr lang="en-US" sz="2400" spc="-30">
                <a:cs typeface="Liberation Sans"/>
              </a:rPr>
              <a:t> </a:t>
            </a:r>
            <a:r>
              <a:rPr lang="en-US" sz="2400" spc="10">
                <a:cs typeface="Liberation Sans"/>
              </a:rPr>
              <a:t>internally</a:t>
            </a:r>
            <a:endParaRPr lang="en-US" sz="2400">
              <a:cs typeface="Liberation Sans"/>
            </a:endParaRPr>
          </a:p>
          <a:p>
            <a:pPr marL="866140" lvl="1" indent="-283845">
              <a:spcBef>
                <a:spcPts val="540"/>
              </a:spcBef>
              <a:buChar char="–"/>
              <a:tabLst>
                <a:tab pos="408305"/>
                <a:tab pos="408940"/>
              </a:tabLst>
            </a:pPr>
            <a:r>
              <a:rPr lang="en-US" sz="2400" spc="15">
                <a:cs typeface="Liberation Sans"/>
              </a:rPr>
              <a:t>Remaining can be </a:t>
            </a:r>
            <a:r>
              <a:rPr lang="en-US" sz="2400" spc="10">
                <a:cs typeface="Liberation Sans"/>
              </a:rPr>
              <a:t>defined by the</a:t>
            </a:r>
            <a:r>
              <a:rPr lang="en-US" sz="2400" spc="-30">
                <a:cs typeface="Liberation Sans"/>
              </a:rPr>
              <a:t> </a:t>
            </a:r>
            <a:r>
              <a:rPr lang="en-US" sz="2400" spc="20" smtClean="0">
                <a:cs typeface="Liberation Sans"/>
              </a:rPr>
              <a:t>OS</a:t>
            </a:r>
          </a:p>
          <a:p>
            <a:pPr marL="355600" indent="-342900">
              <a:lnSpc>
                <a:spcPct val="100000"/>
              </a:lnSpc>
              <a:spcBef>
                <a:spcPts val="810"/>
              </a:spcBef>
              <a:buChar char="•"/>
              <a:tabLst>
                <a:tab pos="354965"/>
                <a:tab pos="355600"/>
              </a:tabLst>
            </a:pPr>
            <a:r>
              <a:rPr lang="en-US" sz="2400">
                <a:cs typeface="Liberation Sans"/>
              </a:rPr>
              <a:t>0 to </a:t>
            </a:r>
            <a:r>
              <a:rPr lang="en-US" sz="2400" spc="-5">
                <a:cs typeface="Liberation Sans"/>
              </a:rPr>
              <a:t>31 </a:t>
            </a:r>
            <a:r>
              <a:rPr lang="en-US" sz="2400">
                <a:cs typeface="Liberation Sans"/>
              </a:rPr>
              <a:t>reserved </a:t>
            </a:r>
            <a:r>
              <a:rPr lang="en-US" sz="2400" spc="-5">
                <a:cs typeface="Liberation Sans"/>
              </a:rPr>
              <a:t>by</a:t>
            </a:r>
            <a:r>
              <a:rPr lang="en-US" sz="2400" spc="-40">
                <a:cs typeface="Liberation Sans"/>
              </a:rPr>
              <a:t> </a:t>
            </a:r>
            <a:r>
              <a:rPr lang="en-US" sz="2400" spc="-5">
                <a:cs typeface="Liberation Sans"/>
              </a:rPr>
              <a:t>Intel</a:t>
            </a:r>
            <a:endParaRPr lang="en-US" sz="2400">
              <a:cs typeface="Liberation Sans"/>
            </a:endParaRPr>
          </a:p>
          <a:p>
            <a:pPr marL="355600" indent="-342900">
              <a:lnSpc>
                <a:spcPct val="100000"/>
              </a:lnSpc>
              <a:spcBef>
                <a:spcPts val="710"/>
              </a:spcBef>
              <a:buChar char="•"/>
              <a:tabLst>
                <a:tab pos="354965"/>
                <a:tab pos="355600"/>
              </a:tabLst>
            </a:pPr>
            <a:r>
              <a:rPr lang="en-US" sz="2400" spc="-5">
                <a:cs typeface="Liberation Sans"/>
              </a:rPr>
              <a:t>32 </a:t>
            </a:r>
            <a:r>
              <a:rPr lang="en-US" sz="2400">
                <a:cs typeface="Liberation Sans"/>
              </a:rPr>
              <a:t>to </a:t>
            </a:r>
            <a:r>
              <a:rPr lang="en-US" sz="2400" spc="-5">
                <a:cs typeface="Liberation Sans"/>
              </a:rPr>
              <a:t>63 used for hardware</a:t>
            </a:r>
            <a:r>
              <a:rPr lang="en-US" sz="2400" spc="-10">
                <a:cs typeface="Liberation Sans"/>
              </a:rPr>
              <a:t> </a:t>
            </a:r>
            <a:r>
              <a:rPr lang="en-US" sz="2400" spc="-5">
                <a:cs typeface="Liberation Sans"/>
              </a:rPr>
              <a:t>interrupts</a:t>
            </a:r>
            <a:endParaRPr lang="en-US" sz="2400">
              <a:cs typeface="Liberation Sans"/>
            </a:endParaRPr>
          </a:p>
          <a:p>
            <a:pPr marL="1270000" indent="-342900">
              <a:lnSpc>
                <a:spcPct val="100000"/>
              </a:lnSpc>
              <a:spcBef>
                <a:spcPts val="700"/>
              </a:spcBef>
              <a:buFont typeface="Arial" pitchFamily="34" charset="0"/>
              <a:buChar char="•"/>
            </a:pPr>
            <a:r>
              <a:rPr lang="en-US" sz="2400" spc="-10">
                <a:cs typeface="Liberation Sans"/>
              </a:rPr>
              <a:t>T_IRQ0 </a:t>
            </a:r>
            <a:r>
              <a:rPr lang="en-US" sz="2400">
                <a:cs typeface="Liberation Sans"/>
              </a:rPr>
              <a:t>= </a:t>
            </a:r>
            <a:r>
              <a:rPr lang="en-US" sz="2400" spc="-5">
                <a:cs typeface="Liberation Sans"/>
              </a:rPr>
              <a:t>32 (added </a:t>
            </a:r>
            <a:r>
              <a:rPr lang="en-US" sz="2400">
                <a:cs typeface="Liberation Sans"/>
              </a:rPr>
              <a:t>to </a:t>
            </a:r>
            <a:r>
              <a:rPr lang="en-US" sz="2400" spc="-5">
                <a:cs typeface="Liberation Sans"/>
              </a:rPr>
              <a:t>all hardware IRQs</a:t>
            </a:r>
            <a:r>
              <a:rPr lang="en-US" sz="2400" spc="-40">
                <a:cs typeface="Liberation Sans"/>
              </a:rPr>
              <a:t> </a:t>
            </a:r>
            <a:r>
              <a:rPr lang="en-US" sz="2400" err="1" smtClean="0">
                <a:cs typeface="Liberation Sans"/>
              </a:rPr>
              <a:t>to</a:t>
            </a:r>
            <a:r>
              <a:rPr lang="en-US" sz="2400" spc="-5" err="1" smtClean="0">
                <a:cs typeface="Liberation Sans"/>
              </a:rPr>
              <a:t>scale</a:t>
            </a:r>
            <a:r>
              <a:rPr lang="en-US" sz="2400" spc="-10" smtClean="0">
                <a:cs typeface="Liberation Sans"/>
              </a:rPr>
              <a:t> </a:t>
            </a:r>
            <a:r>
              <a:rPr lang="en-US" sz="2400">
                <a:cs typeface="Liberation Sans"/>
              </a:rPr>
              <a:t>them)</a:t>
            </a:r>
          </a:p>
          <a:p>
            <a:pPr marL="355600" indent="-342900">
              <a:lnSpc>
                <a:spcPct val="100000"/>
              </a:lnSpc>
              <a:spcBef>
                <a:spcPts val="710"/>
              </a:spcBef>
              <a:buChar char="•"/>
              <a:tabLst>
                <a:tab pos="354965"/>
                <a:tab pos="355600"/>
              </a:tabLst>
            </a:pPr>
            <a:r>
              <a:rPr lang="en-US" sz="2400" spc="-5">
                <a:cs typeface="Liberation Sans"/>
              </a:rPr>
              <a:t>64 used for system </a:t>
            </a:r>
            <a:r>
              <a:rPr lang="en-US" sz="2400">
                <a:cs typeface="Liberation Sans"/>
              </a:rPr>
              <a:t>call</a:t>
            </a:r>
            <a:r>
              <a:rPr lang="en-US" sz="2400" spc="15">
                <a:cs typeface="Liberation Sans"/>
              </a:rPr>
              <a:t> </a:t>
            </a:r>
            <a:r>
              <a:rPr lang="en-US" sz="2400" spc="-5" smtClean="0">
                <a:cs typeface="Liberation Sans"/>
              </a:rPr>
              <a:t>interrupts</a:t>
            </a:r>
            <a:endParaRPr lang="en-US" sz="2400">
              <a:cs typeface="Liberation Sans"/>
            </a:endParaRPr>
          </a:p>
        </p:txBody>
      </p:sp>
    </p:spTree>
    <p:extLst>
      <p:ext uri="{BB962C8B-B14F-4D97-AF65-F5344CB8AC3E}">
        <p14:creationId xmlns:p14="http://schemas.microsoft.com/office/powerpoint/2010/main" val="35040712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7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xmlns="" id="{8D9418D7-E568-4431-BF4C-556A5367E483}"/>
              </a:ext>
            </a:extLst>
          </p:cNvPr>
          <p:cNvGrpSpPr/>
          <p:nvPr/>
        </p:nvGrpSpPr>
        <p:grpSpPr>
          <a:xfrm>
            <a:off x="0" y="25400"/>
            <a:ext cx="12192001" cy="6860735"/>
            <a:chExt cx="12192001" cy="6860735"/>
          </a:xfrm>
        </p:grpSpPr>
        <p:pic>
          <p:nvPicPr>
            <p:cNvPr id="5" name="Picture 2" descr="KL Deemed to be University Logo">
              <a:extLst>
                <a:ext uri="{FF2B5EF4-FFF2-40B4-BE49-F238E27FC236}">
                  <a16:creationId xmlns:a16="http://schemas.microsoft.com/office/drawing/2014/main" xmlns=""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xmlns=""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xmlns=""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xmlns=""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xmlns=""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xmlns=""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xmlns=""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object 4"/>
          <p:cNvSpPr/>
          <p:nvPr/>
        </p:nvSpPr>
        <p:spPr>
          <a:xfrm>
            <a:off x="1638300" y="260886"/>
            <a:ext cx="8661400" cy="6409348"/>
          </a:xfrm>
          <a:prstGeom prst="rect">
            <a:avLst/>
          </a:prstGeom>
          <a:blipFill>
            <a:blip r:embed="rId3"/>
            <a:stretch>
              <a:fillRect/>
            </a:stretch>
          </a:blipFill>
        </p:spPr>
        <p:txBody>
          <a:bodyPr wrap="square" lIns="0" tIns="0" rIns="0" bIns="0" rtlCol="0"/>
          <a:lstStyle>
            <a:defPPr>
              <a:defRPr lang="en-US"/>
            </a:defPPr>
          </a:lstStyle>
          <a:p>
            <a:pPr/>
            <a:endParaRPr/>
          </a:p>
        </p:txBody>
      </p:sp>
    </p:spTree>
    <p:extLst>
      <p:ext uri="{BB962C8B-B14F-4D97-AF65-F5344CB8AC3E}">
        <p14:creationId xmlns:p14="http://schemas.microsoft.com/office/powerpoint/2010/main" val="1802374209"/>
      </p:ext>
    </p:extLst>
  </p:cSld>
  <p:clrMapOvr>
    <a:masterClrMapping/>
  </p:clrMapOvr>
  <p:transition/>
  <p:timing/>
</p:sld>
</file>

<file path=ppt/slides/slide7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xmlns=""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xmlns=""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xmlns=""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xmlns=""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xmlns=""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xmlns=""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xmlns=""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xmlns=""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object 17"/>
          <p:cNvSpPr/>
          <p:nvPr/>
        </p:nvSpPr>
        <p:spPr>
          <a:xfrm>
            <a:off x="1001584" y="261233"/>
            <a:ext cx="304800" cy="2590800"/>
          </a:xfrm>
          <a:custGeom>
            <a:rect l="l" t="t" r="r" b="b"/>
            <a:pathLst>
              <a:path w="304800" h="2590800">
                <a:moveTo>
                  <a:pt x="304800" y="0"/>
                </a:moveTo>
                <a:lnTo>
                  <a:pt x="267052" y="8401"/>
                </a:lnTo>
                <a:lnTo>
                  <a:pt x="231422" y="31655"/>
                </a:lnTo>
                <a:lnTo>
                  <a:pt x="200024" y="66833"/>
                </a:lnTo>
                <a:lnTo>
                  <a:pt x="174977" y="111007"/>
                </a:lnTo>
                <a:lnTo>
                  <a:pt x="158397" y="161248"/>
                </a:lnTo>
                <a:lnTo>
                  <a:pt x="152400" y="214630"/>
                </a:lnTo>
                <a:lnTo>
                  <a:pt x="152400" y="1079500"/>
                </a:lnTo>
                <a:lnTo>
                  <a:pt x="146402" y="1132975"/>
                </a:lnTo>
                <a:lnTo>
                  <a:pt x="129822" y="1183451"/>
                </a:lnTo>
                <a:lnTo>
                  <a:pt x="104774" y="1227931"/>
                </a:lnTo>
                <a:lnTo>
                  <a:pt x="73377" y="1263414"/>
                </a:lnTo>
                <a:lnTo>
                  <a:pt x="37747" y="1286903"/>
                </a:lnTo>
                <a:lnTo>
                  <a:pt x="0" y="1295400"/>
                </a:lnTo>
                <a:lnTo>
                  <a:pt x="37747" y="1303896"/>
                </a:lnTo>
                <a:lnTo>
                  <a:pt x="73377" y="1327385"/>
                </a:lnTo>
                <a:lnTo>
                  <a:pt x="104775" y="1362868"/>
                </a:lnTo>
                <a:lnTo>
                  <a:pt x="129822" y="1407348"/>
                </a:lnTo>
                <a:lnTo>
                  <a:pt x="146402" y="1457824"/>
                </a:lnTo>
                <a:lnTo>
                  <a:pt x="152400" y="1511300"/>
                </a:lnTo>
                <a:lnTo>
                  <a:pt x="152400" y="2374900"/>
                </a:lnTo>
                <a:lnTo>
                  <a:pt x="158397" y="2428375"/>
                </a:lnTo>
                <a:lnTo>
                  <a:pt x="174977" y="2478851"/>
                </a:lnTo>
                <a:lnTo>
                  <a:pt x="200025" y="2523331"/>
                </a:lnTo>
                <a:lnTo>
                  <a:pt x="231422" y="2558814"/>
                </a:lnTo>
                <a:lnTo>
                  <a:pt x="267052" y="2582303"/>
                </a:lnTo>
                <a:lnTo>
                  <a:pt x="304800" y="2590800"/>
                </a:lnTo>
              </a:path>
              <a:path w="304800" h="2590800">
                <a:moveTo>
                  <a:pt x="0" y="0"/>
                </a:moveTo>
                <a:lnTo>
                  <a:pt x="0" y="0"/>
                </a:lnTo>
              </a:path>
              <a:path w="304800" h="2590800">
                <a:moveTo>
                  <a:pt x="304800" y="2590800"/>
                </a:moveTo>
                <a:lnTo>
                  <a:pt x="304800" y="2590800"/>
                </a:lnTo>
              </a:path>
            </a:pathLst>
          </a:custGeom>
          <a:ln w="9344">
            <a:solidFill>
              <a:srgbClr val="000000"/>
            </a:solidFill>
          </a:ln>
        </p:spPr>
        <p:txBody>
          <a:bodyPr wrap="square" lIns="0" tIns="0" rIns="0" bIns="0" rtlCol="0"/>
          <a:lstStyle>
            <a:defPPr>
              <a:defRPr lang="en-US"/>
            </a:defPPr>
          </a:lstStyle>
          <a:p>
            <a:pPr/>
            <a:endParaRPr/>
          </a:p>
        </p:txBody>
      </p:sp>
      <p:sp>
        <p:nvSpPr>
          <p:cNvPr id="14" name="object 18"/>
          <p:cNvSpPr txBox="1"/>
          <p:nvPr/>
        </p:nvSpPr>
        <p:spPr>
          <a:xfrm>
            <a:off x="240853" y="1300092"/>
            <a:ext cx="835025"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spc="-5">
                <a:latin typeface="Liberation Sans"/>
                <a:cs typeface="Liberation Sans"/>
              </a:rPr>
              <a:t>By</a:t>
            </a:r>
            <a:r>
              <a:rPr sz="1800" spc="-95">
                <a:latin typeface="Liberation Sans"/>
                <a:cs typeface="Liberation Sans"/>
              </a:rPr>
              <a:t> </a:t>
            </a:r>
            <a:r>
              <a:rPr sz="1800" spc="-5">
                <a:latin typeface="Liberation Sans"/>
                <a:cs typeface="Liberation Sans"/>
              </a:rPr>
              <a:t>CPU</a:t>
            </a:r>
            <a:endParaRPr sz="1800">
              <a:latin typeface="Liberation Sans"/>
              <a:cs typeface="Liberation Sans"/>
            </a:endParaRPr>
          </a:p>
        </p:txBody>
      </p:sp>
      <p:grpSp>
        <p:nvGrpSpPr>
          <p:cNvPr id="15" name="object 20"/>
          <p:cNvGrpSpPr/>
          <p:nvPr/>
        </p:nvGrpSpPr>
        <p:grpSpPr>
          <a:xfrm>
            <a:off x="1377821" y="485070"/>
            <a:ext cx="4276725" cy="771525"/>
            <a:chOff x="1747837" y="4262437"/>
            <a:chExt cx="4276725" cy="771525"/>
          </a:xfrm>
        </p:grpSpPr>
        <p:sp>
          <p:nvSpPr>
            <p:cNvPr id="16" name="object 21"/>
            <p:cNvSpPr/>
            <p:nvPr/>
          </p:nvSpPr>
          <p:spPr>
            <a:xfrm>
              <a:off x="1752600" y="4267200"/>
              <a:ext cx="4267200" cy="762000"/>
            </a:xfrm>
            <a:custGeom>
              <a:rect l="l" t="t" r="r" b="b"/>
              <a:pathLst>
                <a:path w="4267200" h="762000">
                  <a:moveTo>
                    <a:pt x="4267200" y="0"/>
                  </a:moveTo>
                  <a:lnTo>
                    <a:pt x="0" y="0"/>
                  </a:lnTo>
                  <a:lnTo>
                    <a:pt x="0" y="762000"/>
                  </a:lnTo>
                  <a:lnTo>
                    <a:pt x="4267200" y="762000"/>
                  </a:lnTo>
                  <a:close/>
                </a:path>
              </a:pathLst>
            </a:custGeom>
            <a:solidFill>
              <a:srgbClr val="000000"/>
            </a:solidFill>
          </p:spPr>
          <p:txBody>
            <a:bodyPr wrap="square" lIns="0" tIns="0" rIns="0" bIns="0" rtlCol="0"/>
            <a:lstStyle>
              <a:defPPr>
                <a:defRPr lang="en-US"/>
              </a:defPPr>
            </a:lstStyle>
            <a:p>
              <a:pPr/>
              <a:endParaRPr/>
            </a:p>
          </p:txBody>
        </p:sp>
        <p:sp>
          <p:nvSpPr>
            <p:cNvPr id="17" name="object 22"/>
            <p:cNvSpPr/>
            <p:nvPr/>
          </p:nvSpPr>
          <p:spPr>
            <a:xfrm>
              <a:off x="1752600" y="4267200"/>
              <a:ext cx="4267200" cy="762000"/>
            </a:xfrm>
            <a:custGeom>
              <a:rect l="l" t="t" r="r" b="b"/>
              <a:pathLst>
                <a:path w="4267200" h="762000">
                  <a:moveTo>
                    <a:pt x="2133600" y="762000"/>
                  </a:moveTo>
                  <a:lnTo>
                    <a:pt x="0" y="762000"/>
                  </a:lnTo>
                  <a:lnTo>
                    <a:pt x="0" y="0"/>
                  </a:lnTo>
                  <a:lnTo>
                    <a:pt x="4267200" y="0"/>
                  </a:lnTo>
                  <a:lnTo>
                    <a:pt x="4267200" y="762000"/>
                  </a:lnTo>
                  <a:lnTo>
                    <a:pt x="2133600" y="762000"/>
                  </a:lnTo>
                  <a:close/>
                </a:path>
              </a:pathLst>
            </a:custGeom>
            <a:ln w="9344">
              <a:solidFill>
                <a:srgbClr val="000000"/>
              </a:solidFill>
            </a:ln>
          </p:spPr>
          <p:txBody>
            <a:bodyPr wrap="square" lIns="0" tIns="0" rIns="0" bIns="0" rtlCol="0"/>
            <a:lstStyle>
              <a:defPPr>
                <a:defRPr lang="en-US"/>
              </a:defPPr>
            </a:lstStyle>
            <a:p>
              <a:pPr/>
              <a:endParaRPr/>
            </a:p>
          </p:txBody>
        </p:sp>
      </p:grpSp>
      <p:sp>
        <p:nvSpPr>
          <p:cNvPr id="18" name="object 23"/>
          <p:cNvSpPr txBox="1"/>
          <p:nvPr/>
        </p:nvSpPr>
        <p:spPr>
          <a:xfrm>
            <a:off x="1377911" y="485160"/>
            <a:ext cx="4276725" cy="771525"/>
          </a:xfrm>
          <a:prstGeom prst="rect">
            <a:avLst/>
          </a:prstGeom>
        </p:spPr>
        <p:txBody>
          <a:bodyPr vert="horz" wrap="square" lIns="0" tIns="65405" rIns="0" bIns="0" rtlCol="0">
            <a:spAutoFit/>
          </a:bodyPr>
          <a:lstStyle>
            <a:defPPr>
              <a:defRPr lang="en-US"/>
            </a:defPPr>
          </a:lstStyle>
          <a:p>
            <a:pPr algn="ctr">
              <a:lnSpc>
                <a:spcPct val="100000"/>
              </a:lnSpc>
              <a:spcBef>
                <a:spcPts val="515"/>
              </a:spcBef>
            </a:pPr>
            <a:r>
              <a:rPr sz="1400">
                <a:solidFill>
                  <a:srgbClr val="FFFFFF"/>
                </a:solidFill>
                <a:latin typeface="Liberation Sans"/>
                <a:cs typeface="Liberation Sans"/>
              </a:rPr>
              <a:t>After </a:t>
            </a:r>
            <a:r>
              <a:rPr sz="1400" spc="-5">
                <a:solidFill>
                  <a:srgbClr val="FFFFFF"/>
                </a:solidFill>
                <a:latin typeface="Liberation Sans"/>
                <a:cs typeface="Liberation Sans"/>
              </a:rPr>
              <a:t>current </a:t>
            </a:r>
            <a:r>
              <a:rPr sz="1400">
                <a:solidFill>
                  <a:srgbClr val="FFFFFF"/>
                </a:solidFill>
                <a:latin typeface="Liberation Sans"/>
                <a:cs typeface="Liberation Sans"/>
              </a:rPr>
              <a:t>instruction</a:t>
            </a:r>
            <a:r>
              <a:rPr sz="1400" spc="5">
                <a:solidFill>
                  <a:srgbClr val="FFFFFF"/>
                </a:solidFill>
                <a:latin typeface="Liberation Sans"/>
                <a:cs typeface="Liberation Sans"/>
              </a:rPr>
              <a:t> </a:t>
            </a:r>
            <a:r>
              <a:rPr sz="1400" spc="-5">
                <a:solidFill>
                  <a:srgbClr val="FFFFFF"/>
                </a:solidFill>
                <a:latin typeface="Liberation Sans"/>
                <a:cs typeface="Liberation Sans"/>
              </a:rPr>
              <a:t>completes</a:t>
            </a:r>
            <a:endParaRPr sz="1400">
              <a:latin typeface="Liberation Sans"/>
              <a:cs typeface="Liberation Sans"/>
            </a:endParaRPr>
          </a:p>
          <a:p>
            <a:pPr marL="125095" marR="125095" algn="ctr">
              <a:lnSpc>
                <a:spcPct val="100000"/>
              </a:lnSpc>
            </a:pPr>
            <a:r>
              <a:rPr sz="1400">
                <a:solidFill>
                  <a:srgbClr val="FFFFFF"/>
                </a:solidFill>
                <a:latin typeface="Liberation Sans"/>
                <a:cs typeface="Liberation Sans"/>
              </a:rPr>
              <a:t>CPU </a:t>
            </a:r>
            <a:r>
              <a:rPr sz="1400" spc="-5">
                <a:solidFill>
                  <a:srgbClr val="FFFFFF"/>
                </a:solidFill>
                <a:latin typeface="Liberation Sans"/>
                <a:cs typeface="Liberation Sans"/>
              </a:rPr>
              <a:t>senses interrupt line and obtains </a:t>
            </a:r>
            <a:r>
              <a:rPr sz="1400" spc="5">
                <a:solidFill>
                  <a:srgbClr val="FFFFFF"/>
                </a:solidFill>
                <a:latin typeface="Liberation Sans"/>
                <a:cs typeface="Liberation Sans"/>
              </a:rPr>
              <a:t>IRQ </a:t>
            </a:r>
            <a:r>
              <a:rPr sz="1400" spc="-5">
                <a:solidFill>
                  <a:srgbClr val="FFFFFF"/>
                </a:solidFill>
                <a:latin typeface="Liberation Sans"/>
                <a:cs typeface="Liberation Sans"/>
              </a:rPr>
              <a:t>number  from</a:t>
            </a:r>
            <a:r>
              <a:rPr sz="1400" spc="5">
                <a:solidFill>
                  <a:srgbClr val="FFFFFF"/>
                </a:solidFill>
                <a:latin typeface="Liberation Sans"/>
                <a:cs typeface="Liberation Sans"/>
              </a:rPr>
              <a:t> </a:t>
            </a:r>
            <a:r>
              <a:rPr sz="1400">
                <a:solidFill>
                  <a:srgbClr val="FFFFFF"/>
                </a:solidFill>
                <a:latin typeface="Liberation Sans"/>
                <a:cs typeface="Liberation Sans"/>
              </a:rPr>
              <a:t>LAPIC</a:t>
            </a:r>
            <a:endParaRPr sz="1400">
              <a:latin typeface="Liberation Sans"/>
              <a:cs typeface="Liberation Sans"/>
            </a:endParaRPr>
          </a:p>
        </p:txBody>
      </p:sp>
      <p:grpSp>
        <p:nvGrpSpPr>
          <p:cNvPr id="19" name="object 24"/>
          <p:cNvGrpSpPr/>
          <p:nvPr/>
        </p:nvGrpSpPr>
        <p:grpSpPr>
          <a:xfrm>
            <a:off x="1149221" y="180270"/>
            <a:ext cx="466725" cy="466725"/>
            <a:chOff x="1519237" y="3957637"/>
            <a:chExt cx="466725" cy="466725"/>
          </a:xfrm>
        </p:grpSpPr>
        <p:sp>
          <p:nvSpPr>
            <p:cNvPr id="20" name="object 25"/>
            <p:cNvSpPr/>
            <p:nvPr/>
          </p:nvSpPr>
          <p:spPr>
            <a:xfrm>
              <a:off x="1524000" y="3962400"/>
              <a:ext cx="457200" cy="457200"/>
            </a:xfrm>
            <a:custGeom>
              <a:rect l="l" t="t" r="r" b="b"/>
              <a:pathLst>
                <a:path w="457200" h="457200">
                  <a:moveTo>
                    <a:pt x="228600" y="0"/>
                  </a:moveTo>
                  <a:lnTo>
                    <a:pt x="181585" y="4509"/>
                  </a:lnTo>
                  <a:lnTo>
                    <a:pt x="138231" y="17502"/>
                  </a:lnTo>
                  <a:lnTo>
                    <a:pt x="99342" y="38174"/>
                  </a:lnTo>
                  <a:lnTo>
                    <a:pt x="65722" y="65722"/>
                  </a:lnTo>
                  <a:lnTo>
                    <a:pt x="38174" y="99342"/>
                  </a:lnTo>
                  <a:lnTo>
                    <a:pt x="17502" y="138231"/>
                  </a:lnTo>
                  <a:lnTo>
                    <a:pt x="4509" y="181585"/>
                  </a:lnTo>
                  <a:lnTo>
                    <a:pt x="0" y="228600"/>
                  </a:lnTo>
                  <a:lnTo>
                    <a:pt x="4509" y="275614"/>
                  </a:lnTo>
                  <a:lnTo>
                    <a:pt x="17502" y="318968"/>
                  </a:lnTo>
                  <a:lnTo>
                    <a:pt x="38174" y="357857"/>
                  </a:lnTo>
                  <a:lnTo>
                    <a:pt x="65722" y="391477"/>
                  </a:lnTo>
                  <a:lnTo>
                    <a:pt x="99342" y="419025"/>
                  </a:lnTo>
                  <a:lnTo>
                    <a:pt x="138231" y="439697"/>
                  </a:lnTo>
                  <a:lnTo>
                    <a:pt x="181585" y="452690"/>
                  </a:lnTo>
                  <a:lnTo>
                    <a:pt x="228600" y="457200"/>
                  </a:lnTo>
                  <a:lnTo>
                    <a:pt x="275614" y="452690"/>
                  </a:lnTo>
                  <a:lnTo>
                    <a:pt x="318968" y="439697"/>
                  </a:lnTo>
                  <a:lnTo>
                    <a:pt x="357857" y="419025"/>
                  </a:lnTo>
                  <a:lnTo>
                    <a:pt x="391477" y="391477"/>
                  </a:lnTo>
                  <a:lnTo>
                    <a:pt x="419025" y="357857"/>
                  </a:lnTo>
                  <a:lnTo>
                    <a:pt x="439697" y="318968"/>
                  </a:lnTo>
                  <a:lnTo>
                    <a:pt x="452690" y="275614"/>
                  </a:lnTo>
                  <a:lnTo>
                    <a:pt x="457200" y="228600"/>
                  </a:lnTo>
                  <a:lnTo>
                    <a:pt x="452690" y="181585"/>
                  </a:lnTo>
                  <a:lnTo>
                    <a:pt x="439697" y="138231"/>
                  </a:lnTo>
                  <a:lnTo>
                    <a:pt x="419025" y="99342"/>
                  </a:lnTo>
                  <a:lnTo>
                    <a:pt x="391477" y="65722"/>
                  </a:lnTo>
                  <a:lnTo>
                    <a:pt x="357857" y="38174"/>
                  </a:lnTo>
                  <a:lnTo>
                    <a:pt x="318968" y="17502"/>
                  </a:lnTo>
                  <a:lnTo>
                    <a:pt x="275614" y="4509"/>
                  </a:lnTo>
                  <a:lnTo>
                    <a:pt x="228600" y="0"/>
                  </a:lnTo>
                  <a:close/>
                </a:path>
              </a:pathLst>
            </a:custGeom>
            <a:solidFill>
              <a:srgbClr val="FF7B7F"/>
            </a:solidFill>
          </p:spPr>
          <p:txBody>
            <a:bodyPr wrap="square" lIns="0" tIns="0" rIns="0" bIns="0" rtlCol="0"/>
            <a:lstStyle>
              <a:defPPr>
                <a:defRPr lang="en-US"/>
              </a:defPPr>
            </a:lstStyle>
            <a:p>
              <a:pPr/>
              <a:endParaRPr/>
            </a:p>
          </p:txBody>
        </p:sp>
        <p:sp>
          <p:nvSpPr>
            <p:cNvPr id="21" name="object 26"/>
            <p:cNvSpPr/>
            <p:nvPr/>
          </p:nvSpPr>
          <p:spPr>
            <a:xfrm>
              <a:off x="1524000" y="3962400"/>
              <a:ext cx="457200" cy="457200"/>
            </a:xfrm>
            <a:custGeom>
              <a:rect l="l" t="t" r="r" b="b"/>
              <a:pathLst>
                <a:path w="457200" h="457200">
                  <a:moveTo>
                    <a:pt x="228600" y="0"/>
                  </a:moveTo>
                  <a:lnTo>
                    <a:pt x="275614" y="4509"/>
                  </a:lnTo>
                  <a:lnTo>
                    <a:pt x="318968" y="17502"/>
                  </a:lnTo>
                  <a:lnTo>
                    <a:pt x="357857" y="38174"/>
                  </a:lnTo>
                  <a:lnTo>
                    <a:pt x="391477" y="65722"/>
                  </a:lnTo>
                  <a:lnTo>
                    <a:pt x="419025" y="99342"/>
                  </a:lnTo>
                  <a:lnTo>
                    <a:pt x="439697" y="138231"/>
                  </a:lnTo>
                  <a:lnTo>
                    <a:pt x="452690" y="181585"/>
                  </a:lnTo>
                  <a:lnTo>
                    <a:pt x="457200" y="228600"/>
                  </a:lnTo>
                  <a:lnTo>
                    <a:pt x="452690" y="275614"/>
                  </a:lnTo>
                  <a:lnTo>
                    <a:pt x="439697" y="318968"/>
                  </a:lnTo>
                  <a:lnTo>
                    <a:pt x="419025" y="357857"/>
                  </a:lnTo>
                  <a:lnTo>
                    <a:pt x="391477" y="391477"/>
                  </a:lnTo>
                  <a:lnTo>
                    <a:pt x="357857" y="419025"/>
                  </a:lnTo>
                  <a:lnTo>
                    <a:pt x="318968" y="439697"/>
                  </a:lnTo>
                  <a:lnTo>
                    <a:pt x="275614" y="452690"/>
                  </a:lnTo>
                  <a:lnTo>
                    <a:pt x="228600" y="457200"/>
                  </a:lnTo>
                  <a:lnTo>
                    <a:pt x="181585" y="452690"/>
                  </a:lnTo>
                  <a:lnTo>
                    <a:pt x="138231" y="439697"/>
                  </a:lnTo>
                  <a:lnTo>
                    <a:pt x="99342" y="419025"/>
                  </a:lnTo>
                  <a:lnTo>
                    <a:pt x="65722" y="391477"/>
                  </a:lnTo>
                  <a:lnTo>
                    <a:pt x="38174" y="357857"/>
                  </a:lnTo>
                  <a:lnTo>
                    <a:pt x="17502" y="318968"/>
                  </a:lnTo>
                  <a:lnTo>
                    <a:pt x="4509" y="275614"/>
                  </a:lnTo>
                  <a:lnTo>
                    <a:pt x="0" y="228600"/>
                  </a:lnTo>
                  <a:lnTo>
                    <a:pt x="4509" y="181585"/>
                  </a:lnTo>
                  <a:lnTo>
                    <a:pt x="17502" y="138231"/>
                  </a:lnTo>
                  <a:lnTo>
                    <a:pt x="38174" y="99342"/>
                  </a:lnTo>
                  <a:lnTo>
                    <a:pt x="65722" y="65722"/>
                  </a:lnTo>
                  <a:lnTo>
                    <a:pt x="99342" y="38174"/>
                  </a:lnTo>
                  <a:lnTo>
                    <a:pt x="138231" y="17502"/>
                  </a:lnTo>
                  <a:lnTo>
                    <a:pt x="181585" y="4509"/>
                  </a:lnTo>
                  <a:lnTo>
                    <a:pt x="228600" y="0"/>
                  </a:lnTo>
                  <a:close/>
                </a:path>
                <a:path w="457200" h="457200">
                  <a:moveTo>
                    <a:pt x="0" y="0"/>
                  </a:moveTo>
                  <a:lnTo>
                    <a:pt x="0" y="0"/>
                  </a:lnTo>
                </a:path>
                <a:path w="457200" h="457200">
                  <a:moveTo>
                    <a:pt x="457200" y="457200"/>
                  </a:moveTo>
                  <a:lnTo>
                    <a:pt x="457200" y="457200"/>
                  </a:lnTo>
                </a:path>
              </a:pathLst>
            </a:custGeom>
            <a:ln w="9344">
              <a:solidFill>
                <a:srgbClr val="000000"/>
              </a:solidFill>
            </a:ln>
          </p:spPr>
          <p:txBody>
            <a:bodyPr wrap="square" lIns="0" tIns="0" rIns="0" bIns="0" rtlCol="0"/>
            <a:lstStyle>
              <a:defPPr>
                <a:defRPr lang="en-US"/>
              </a:defPPr>
            </a:lstStyle>
            <a:p>
              <a:pPr/>
              <a:endParaRPr/>
            </a:p>
          </p:txBody>
        </p:sp>
      </p:grpSp>
      <p:sp>
        <p:nvSpPr>
          <p:cNvPr id="22" name="object 27"/>
          <p:cNvSpPr txBox="1"/>
          <p:nvPr/>
        </p:nvSpPr>
        <p:spPr>
          <a:xfrm>
            <a:off x="1306384" y="263773"/>
            <a:ext cx="153035"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a:latin typeface="Liberation Sans"/>
                <a:cs typeface="Liberation Sans"/>
              </a:rPr>
              <a:t>1</a:t>
            </a:r>
            <a:endParaRPr sz="1800">
              <a:latin typeface="Liberation Sans"/>
              <a:cs typeface="Liberation Sans"/>
            </a:endParaRPr>
          </a:p>
        </p:txBody>
      </p:sp>
      <p:sp>
        <p:nvSpPr>
          <p:cNvPr id="24" name="object 29"/>
          <p:cNvSpPr/>
          <p:nvPr/>
        </p:nvSpPr>
        <p:spPr>
          <a:xfrm flipH="1">
            <a:off x="3516184" y="108833"/>
            <a:ext cx="0" cy="309880"/>
          </a:xfrm>
          <a:custGeom>
            <a:rect l="l" t="t" r="r" b="b"/>
            <a:pathLst>
              <a:path h="309879">
                <a:moveTo>
                  <a:pt x="0" y="0"/>
                </a:moveTo>
                <a:lnTo>
                  <a:pt x="0" y="309880"/>
                </a:lnTo>
              </a:path>
            </a:pathLst>
          </a:custGeom>
          <a:ln w="9344">
            <a:solidFill>
              <a:srgbClr val="000000"/>
            </a:solidFill>
          </a:ln>
        </p:spPr>
        <p:txBody>
          <a:bodyPr wrap="square" lIns="0" tIns="0" rIns="0" bIns="0" rtlCol="0"/>
          <a:lstStyle>
            <a:defPPr>
              <a:defRPr lang="en-US"/>
            </a:defPPr>
          </a:lstStyle>
          <a:p>
            <a:pPr/>
            <a:endParaRPr/>
          </a:p>
        </p:txBody>
      </p:sp>
      <p:sp>
        <p:nvSpPr>
          <p:cNvPr id="25" name="object 30"/>
          <p:cNvSpPr/>
          <p:nvPr/>
        </p:nvSpPr>
        <p:spPr>
          <a:xfrm>
            <a:off x="3478084" y="413633"/>
            <a:ext cx="76200" cy="76200"/>
          </a:xfrm>
          <a:custGeom>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defPPr>
              <a:defRPr lang="en-US"/>
            </a:defPPr>
          </a:lstStyle>
          <a:p>
            <a:pPr/>
            <a:endParaRPr/>
          </a:p>
        </p:txBody>
      </p:sp>
      <p:sp>
        <p:nvSpPr>
          <p:cNvPr id="26" name="object 31"/>
          <p:cNvSpPr/>
          <p:nvPr/>
        </p:nvSpPr>
        <p:spPr>
          <a:xfrm flipH="1">
            <a:off x="3516184" y="1251833"/>
            <a:ext cx="0" cy="309880"/>
          </a:xfrm>
          <a:custGeom>
            <a:rect l="l" t="t" r="r" b="b"/>
            <a:pathLst>
              <a:path h="309879">
                <a:moveTo>
                  <a:pt x="0" y="0"/>
                </a:moveTo>
                <a:lnTo>
                  <a:pt x="0" y="309880"/>
                </a:lnTo>
              </a:path>
            </a:pathLst>
          </a:custGeom>
          <a:ln w="9344">
            <a:solidFill>
              <a:srgbClr val="000000"/>
            </a:solidFill>
          </a:ln>
        </p:spPr>
        <p:txBody>
          <a:bodyPr wrap="square" lIns="0" tIns="0" rIns="0" bIns="0" rtlCol="0"/>
          <a:lstStyle>
            <a:defPPr>
              <a:defRPr lang="en-US"/>
            </a:defPPr>
          </a:lstStyle>
          <a:p>
            <a:pPr/>
            <a:endParaRPr/>
          </a:p>
        </p:txBody>
      </p:sp>
      <p:sp>
        <p:nvSpPr>
          <p:cNvPr id="27" name="object 32"/>
          <p:cNvSpPr/>
          <p:nvPr/>
        </p:nvSpPr>
        <p:spPr>
          <a:xfrm>
            <a:off x="1763584" y="1556632"/>
            <a:ext cx="3505200" cy="762000"/>
          </a:xfrm>
          <a:custGeom>
            <a:rect l="l" t="t" r="r" b="b"/>
            <a:pathLst>
              <a:path w="3505200" h="762000">
                <a:moveTo>
                  <a:pt x="1790700" y="0"/>
                </a:moveTo>
                <a:lnTo>
                  <a:pt x="1714500" y="0"/>
                </a:lnTo>
                <a:lnTo>
                  <a:pt x="1752600" y="76200"/>
                </a:lnTo>
                <a:lnTo>
                  <a:pt x="1790700" y="0"/>
                </a:lnTo>
                <a:close/>
              </a:path>
              <a:path w="3505200" h="762000">
                <a:moveTo>
                  <a:pt x="3505200" y="152400"/>
                </a:moveTo>
                <a:lnTo>
                  <a:pt x="0" y="152400"/>
                </a:lnTo>
                <a:lnTo>
                  <a:pt x="0" y="762000"/>
                </a:lnTo>
                <a:lnTo>
                  <a:pt x="3505200" y="762000"/>
                </a:lnTo>
                <a:lnTo>
                  <a:pt x="3505200" y="152400"/>
                </a:lnTo>
                <a:close/>
              </a:path>
            </a:pathLst>
          </a:custGeom>
          <a:solidFill>
            <a:srgbClr val="000000"/>
          </a:solidFill>
        </p:spPr>
        <p:txBody>
          <a:bodyPr wrap="square" lIns="0" tIns="0" rIns="0" bIns="0" rtlCol="0"/>
          <a:lstStyle>
            <a:defPPr>
              <a:defRPr lang="en-US"/>
            </a:defPPr>
          </a:lstStyle>
          <a:p>
            <a:pPr/>
            <a:endParaRPr/>
          </a:p>
        </p:txBody>
      </p:sp>
      <p:sp>
        <p:nvSpPr>
          <p:cNvPr id="28" name="object 33"/>
          <p:cNvSpPr/>
          <p:nvPr/>
        </p:nvSpPr>
        <p:spPr>
          <a:xfrm>
            <a:off x="1763583" y="1709033"/>
            <a:ext cx="3505200" cy="609600"/>
          </a:xfrm>
          <a:custGeom>
            <a:rect l="l" t="t" r="r" b="b"/>
            <a:pathLst>
              <a:path w="3505200" h="609600">
                <a:moveTo>
                  <a:pt x="1752600" y="609600"/>
                </a:moveTo>
                <a:lnTo>
                  <a:pt x="0" y="609600"/>
                </a:lnTo>
                <a:lnTo>
                  <a:pt x="0" y="0"/>
                </a:lnTo>
                <a:lnTo>
                  <a:pt x="3505200" y="0"/>
                </a:lnTo>
                <a:lnTo>
                  <a:pt x="3505200" y="609600"/>
                </a:lnTo>
                <a:lnTo>
                  <a:pt x="1752600" y="609600"/>
                </a:lnTo>
                <a:close/>
              </a:path>
            </a:pathLst>
          </a:custGeom>
          <a:ln w="9344">
            <a:solidFill>
              <a:srgbClr val="000000"/>
            </a:solidFill>
          </a:ln>
        </p:spPr>
        <p:txBody>
          <a:bodyPr wrap="square" lIns="0" tIns="0" rIns="0" bIns="0" rtlCol="0"/>
          <a:lstStyle>
            <a:defPPr>
              <a:defRPr lang="en-US"/>
            </a:defPPr>
          </a:lstStyle>
          <a:p>
            <a:pPr/>
            <a:endParaRPr/>
          </a:p>
        </p:txBody>
      </p:sp>
      <p:sp>
        <p:nvSpPr>
          <p:cNvPr id="29" name="object 34"/>
          <p:cNvSpPr/>
          <p:nvPr/>
        </p:nvSpPr>
        <p:spPr>
          <a:xfrm flipH="1">
            <a:off x="3516184" y="2318633"/>
            <a:ext cx="0" cy="311150"/>
          </a:xfrm>
          <a:custGeom>
            <a:rect l="l" t="t" r="r" b="b"/>
            <a:pathLst>
              <a:path h="311150">
                <a:moveTo>
                  <a:pt x="0" y="0"/>
                </a:moveTo>
                <a:lnTo>
                  <a:pt x="0" y="311150"/>
                </a:lnTo>
              </a:path>
            </a:pathLst>
          </a:custGeom>
          <a:ln w="9344">
            <a:solidFill>
              <a:srgbClr val="000000"/>
            </a:solidFill>
          </a:ln>
        </p:spPr>
        <p:txBody>
          <a:bodyPr wrap="square" lIns="0" tIns="0" rIns="0" bIns="0" rtlCol="0"/>
          <a:lstStyle>
            <a:defPPr>
              <a:defRPr lang="en-US"/>
            </a:defPPr>
          </a:lstStyle>
          <a:p>
            <a:pPr/>
            <a:endParaRPr/>
          </a:p>
        </p:txBody>
      </p:sp>
      <p:sp>
        <p:nvSpPr>
          <p:cNvPr id="30" name="object 35"/>
          <p:cNvSpPr/>
          <p:nvPr/>
        </p:nvSpPr>
        <p:spPr>
          <a:xfrm>
            <a:off x="3478084" y="2624703"/>
            <a:ext cx="76200" cy="74930"/>
          </a:xfrm>
          <a:custGeom>
            <a:rect l="l" t="t" r="r" b="b"/>
            <a:pathLst>
              <a:path w="76200" h="74929">
                <a:moveTo>
                  <a:pt x="76200" y="0"/>
                </a:moveTo>
                <a:lnTo>
                  <a:pt x="0" y="0"/>
                </a:lnTo>
                <a:lnTo>
                  <a:pt x="38100" y="74929"/>
                </a:lnTo>
                <a:lnTo>
                  <a:pt x="76200" y="0"/>
                </a:lnTo>
                <a:close/>
              </a:path>
            </a:pathLst>
          </a:custGeom>
          <a:solidFill>
            <a:srgbClr val="000000"/>
          </a:solidFill>
        </p:spPr>
        <p:txBody>
          <a:bodyPr wrap="square" lIns="0" tIns="0" rIns="0" bIns="0" rtlCol="0"/>
          <a:lstStyle>
            <a:defPPr>
              <a:defRPr lang="en-US"/>
            </a:defPPr>
          </a:lstStyle>
          <a:p>
            <a:pPr/>
            <a:endParaRPr/>
          </a:p>
        </p:txBody>
      </p:sp>
      <p:sp>
        <p:nvSpPr>
          <p:cNvPr id="31" name="object 36"/>
          <p:cNvSpPr/>
          <p:nvPr/>
        </p:nvSpPr>
        <p:spPr>
          <a:xfrm>
            <a:off x="1763583" y="1480433"/>
            <a:ext cx="457200" cy="457200"/>
          </a:xfrm>
          <a:custGeom>
            <a:rect l="l" t="t" r="r" b="b"/>
            <a:pathLst>
              <a:path w="457200" h="457200">
                <a:moveTo>
                  <a:pt x="228600" y="0"/>
                </a:moveTo>
                <a:lnTo>
                  <a:pt x="181585" y="4509"/>
                </a:lnTo>
                <a:lnTo>
                  <a:pt x="138231" y="17502"/>
                </a:lnTo>
                <a:lnTo>
                  <a:pt x="99342" y="38174"/>
                </a:lnTo>
                <a:lnTo>
                  <a:pt x="65722" y="65722"/>
                </a:lnTo>
                <a:lnTo>
                  <a:pt x="38174" y="99342"/>
                </a:lnTo>
                <a:lnTo>
                  <a:pt x="17502" y="138231"/>
                </a:lnTo>
                <a:lnTo>
                  <a:pt x="4509" y="181585"/>
                </a:lnTo>
                <a:lnTo>
                  <a:pt x="0" y="228600"/>
                </a:lnTo>
                <a:lnTo>
                  <a:pt x="4509" y="275614"/>
                </a:lnTo>
                <a:lnTo>
                  <a:pt x="17502" y="318968"/>
                </a:lnTo>
                <a:lnTo>
                  <a:pt x="38174" y="357857"/>
                </a:lnTo>
                <a:lnTo>
                  <a:pt x="65722" y="391477"/>
                </a:lnTo>
                <a:lnTo>
                  <a:pt x="99342" y="419025"/>
                </a:lnTo>
                <a:lnTo>
                  <a:pt x="138231" y="439697"/>
                </a:lnTo>
                <a:lnTo>
                  <a:pt x="181585" y="452690"/>
                </a:lnTo>
                <a:lnTo>
                  <a:pt x="228600" y="457200"/>
                </a:lnTo>
                <a:lnTo>
                  <a:pt x="275614" y="452690"/>
                </a:lnTo>
                <a:lnTo>
                  <a:pt x="318968" y="439697"/>
                </a:lnTo>
                <a:lnTo>
                  <a:pt x="357857" y="419025"/>
                </a:lnTo>
                <a:lnTo>
                  <a:pt x="391477" y="391477"/>
                </a:lnTo>
                <a:lnTo>
                  <a:pt x="419025" y="357857"/>
                </a:lnTo>
                <a:lnTo>
                  <a:pt x="439697" y="318968"/>
                </a:lnTo>
                <a:lnTo>
                  <a:pt x="452690" y="275614"/>
                </a:lnTo>
                <a:lnTo>
                  <a:pt x="457200" y="228600"/>
                </a:lnTo>
                <a:lnTo>
                  <a:pt x="452690" y="181585"/>
                </a:lnTo>
                <a:lnTo>
                  <a:pt x="439697" y="138231"/>
                </a:lnTo>
                <a:lnTo>
                  <a:pt x="419025" y="99342"/>
                </a:lnTo>
                <a:lnTo>
                  <a:pt x="391477" y="65722"/>
                </a:lnTo>
                <a:lnTo>
                  <a:pt x="357857" y="38174"/>
                </a:lnTo>
                <a:lnTo>
                  <a:pt x="318968" y="17502"/>
                </a:lnTo>
                <a:lnTo>
                  <a:pt x="275614" y="4509"/>
                </a:lnTo>
                <a:lnTo>
                  <a:pt x="228600" y="0"/>
                </a:lnTo>
                <a:close/>
              </a:path>
            </a:pathLst>
          </a:custGeom>
          <a:solidFill>
            <a:srgbClr val="FF7B7F"/>
          </a:solidFill>
        </p:spPr>
        <p:txBody>
          <a:bodyPr wrap="square" lIns="0" tIns="0" rIns="0" bIns="0" rtlCol="0"/>
          <a:lstStyle>
            <a:defPPr>
              <a:defRPr lang="en-US"/>
            </a:defPPr>
          </a:lstStyle>
          <a:p>
            <a:pPr/>
            <a:endParaRPr/>
          </a:p>
        </p:txBody>
      </p:sp>
      <p:sp>
        <p:nvSpPr>
          <p:cNvPr id="32" name="object 37"/>
          <p:cNvSpPr/>
          <p:nvPr/>
        </p:nvSpPr>
        <p:spPr>
          <a:xfrm>
            <a:off x="1763583" y="1480433"/>
            <a:ext cx="457200" cy="457200"/>
          </a:xfrm>
          <a:custGeom>
            <a:rect l="l" t="t" r="r" b="b"/>
            <a:pathLst>
              <a:path w="457200" h="457200">
                <a:moveTo>
                  <a:pt x="228600" y="0"/>
                </a:moveTo>
                <a:lnTo>
                  <a:pt x="275614" y="4509"/>
                </a:lnTo>
                <a:lnTo>
                  <a:pt x="318968" y="17502"/>
                </a:lnTo>
                <a:lnTo>
                  <a:pt x="357857" y="38174"/>
                </a:lnTo>
                <a:lnTo>
                  <a:pt x="391477" y="65722"/>
                </a:lnTo>
                <a:lnTo>
                  <a:pt x="419025" y="99342"/>
                </a:lnTo>
                <a:lnTo>
                  <a:pt x="439697" y="138231"/>
                </a:lnTo>
                <a:lnTo>
                  <a:pt x="452690" y="181585"/>
                </a:lnTo>
                <a:lnTo>
                  <a:pt x="457200" y="228600"/>
                </a:lnTo>
                <a:lnTo>
                  <a:pt x="452690" y="275614"/>
                </a:lnTo>
                <a:lnTo>
                  <a:pt x="439697" y="318968"/>
                </a:lnTo>
                <a:lnTo>
                  <a:pt x="419025" y="357857"/>
                </a:lnTo>
                <a:lnTo>
                  <a:pt x="391477" y="391477"/>
                </a:lnTo>
                <a:lnTo>
                  <a:pt x="357857" y="419025"/>
                </a:lnTo>
                <a:lnTo>
                  <a:pt x="318968" y="439697"/>
                </a:lnTo>
                <a:lnTo>
                  <a:pt x="275614" y="452690"/>
                </a:lnTo>
                <a:lnTo>
                  <a:pt x="228600" y="457200"/>
                </a:lnTo>
                <a:lnTo>
                  <a:pt x="181585" y="452690"/>
                </a:lnTo>
                <a:lnTo>
                  <a:pt x="138231" y="439697"/>
                </a:lnTo>
                <a:lnTo>
                  <a:pt x="99342" y="419025"/>
                </a:lnTo>
                <a:lnTo>
                  <a:pt x="65722" y="391477"/>
                </a:lnTo>
                <a:lnTo>
                  <a:pt x="38174" y="357857"/>
                </a:lnTo>
                <a:lnTo>
                  <a:pt x="17502" y="318968"/>
                </a:lnTo>
                <a:lnTo>
                  <a:pt x="4509" y="275614"/>
                </a:lnTo>
                <a:lnTo>
                  <a:pt x="0" y="228600"/>
                </a:lnTo>
                <a:lnTo>
                  <a:pt x="4509" y="181585"/>
                </a:lnTo>
                <a:lnTo>
                  <a:pt x="17502" y="138231"/>
                </a:lnTo>
                <a:lnTo>
                  <a:pt x="38174" y="99342"/>
                </a:lnTo>
                <a:lnTo>
                  <a:pt x="65722" y="65722"/>
                </a:lnTo>
                <a:lnTo>
                  <a:pt x="99342" y="38174"/>
                </a:lnTo>
                <a:lnTo>
                  <a:pt x="138231" y="17502"/>
                </a:lnTo>
                <a:lnTo>
                  <a:pt x="181585" y="4509"/>
                </a:lnTo>
                <a:lnTo>
                  <a:pt x="228600" y="0"/>
                </a:lnTo>
                <a:close/>
              </a:path>
              <a:path w="457200" h="457200">
                <a:moveTo>
                  <a:pt x="0" y="0"/>
                </a:moveTo>
                <a:lnTo>
                  <a:pt x="0" y="0"/>
                </a:lnTo>
              </a:path>
              <a:path w="457200" h="457200">
                <a:moveTo>
                  <a:pt x="457200" y="457200"/>
                </a:moveTo>
                <a:lnTo>
                  <a:pt x="457200" y="457200"/>
                </a:lnTo>
              </a:path>
            </a:pathLst>
          </a:custGeom>
          <a:ln w="9344">
            <a:solidFill>
              <a:srgbClr val="000000"/>
            </a:solidFill>
          </a:ln>
        </p:spPr>
        <p:txBody>
          <a:bodyPr wrap="square" lIns="0" tIns="0" rIns="0" bIns="0" rtlCol="0"/>
          <a:lstStyle>
            <a:defPPr>
              <a:defRPr lang="en-US"/>
            </a:defPPr>
          </a:lstStyle>
          <a:p>
            <a:pPr/>
            <a:endParaRPr/>
          </a:p>
        </p:txBody>
      </p:sp>
      <p:sp>
        <p:nvSpPr>
          <p:cNvPr id="33" name="object 38"/>
          <p:cNvSpPr txBox="1"/>
          <p:nvPr/>
        </p:nvSpPr>
        <p:spPr>
          <a:xfrm>
            <a:off x="1758911" y="1704360"/>
            <a:ext cx="3514725" cy="619125"/>
          </a:xfrm>
          <a:prstGeom prst="rect">
            <a:avLst/>
          </a:prstGeom>
        </p:spPr>
        <p:txBody>
          <a:bodyPr vert="horz" wrap="square" lIns="0" tIns="0" rIns="0" bIns="0" rtlCol="0">
            <a:spAutoFit/>
          </a:bodyPr>
          <a:lstStyle>
            <a:defPPr>
              <a:defRPr lang="en-US"/>
            </a:defPPr>
          </a:lstStyle>
          <a:p>
            <a:pPr marL="169545">
              <a:lnSpc>
                <a:spcPts val="1115"/>
              </a:lnSpc>
            </a:pPr>
            <a:r>
              <a:rPr sz="1800">
                <a:latin typeface="Liberation Sans"/>
                <a:cs typeface="Liberation Sans"/>
              </a:rPr>
              <a:t>2</a:t>
            </a:r>
          </a:p>
          <a:p>
            <a:pPr marL="206375">
              <a:lnSpc>
                <a:spcPct val="100000"/>
              </a:lnSpc>
              <a:spcBef>
                <a:spcPts val="360"/>
              </a:spcBef>
            </a:pPr>
            <a:r>
              <a:rPr sz="1600" spc="-5">
                <a:solidFill>
                  <a:srgbClr val="FFFFFF"/>
                </a:solidFill>
                <a:latin typeface="Liberation Sans"/>
                <a:cs typeface="Liberation Sans"/>
              </a:rPr>
              <a:t>Switch </a:t>
            </a:r>
            <a:r>
              <a:rPr sz="1600">
                <a:solidFill>
                  <a:srgbClr val="FFFFFF"/>
                </a:solidFill>
                <a:latin typeface="Liberation Sans"/>
                <a:cs typeface="Liberation Sans"/>
              </a:rPr>
              <a:t>to </a:t>
            </a:r>
            <a:r>
              <a:rPr sz="1600" spc="-5">
                <a:solidFill>
                  <a:srgbClr val="FFFFFF"/>
                </a:solidFill>
                <a:latin typeface="Liberation Sans"/>
                <a:cs typeface="Liberation Sans"/>
              </a:rPr>
              <a:t>kernel stack </a:t>
            </a:r>
            <a:r>
              <a:rPr sz="1600">
                <a:solidFill>
                  <a:srgbClr val="FFFFFF"/>
                </a:solidFill>
                <a:latin typeface="Liberation Sans"/>
                <a:cs typeface="Liberation Sans"/>
              </a:rPr>
              <a:t>if</a:t>
            </a:r>
            <a:r>
              <a:rPr sz="1600" spc="-25">
                <a:solidFill>
                  <a:srgbClr val="FFFFFF"/>
                </a:solidFill>
                <a:latin typeface="Liberation Sans"/>
                <a:cs typeface="Liberation Sans"/>
              </a:rPr>
              <a:t> </a:t>
            </a:r>
            <a:r>
              <a:rPr sz="1600" spc="-5">
                <a:solidFill>
                  <a:srgbClr val="FFFFFF"/>
                </a:solidFill>
                <a:latin typeface="Liberation Sans"/>
                <a:cs typeface="Liberation Sans"/>
              </a:rPr>
              <a:t>necessary</a:t>
            </a:r>
            <a:endParaRPr sz="1600">
              <a:latin typeface="Liberation Sans"/>
              <a:cs typeface="Liberation Sans"/>
            </a:endParaRPr>
          </a:p>
        </p:txBody>
      </p:sp>
      <p:grpSp>
        <p:nvGrpSpPr>
          <p:cNvPr id="34" name="object 3"/>
          <p:cNvGrpSpPr/>
          <p:nvPr/>
        </p:nvGrpSpPr>
        <p:grpSpPr>
          <a:xfrm>
            <a:off x="3509517" y="3431706"/>
            <a:ext cx="76200" cy="381000"/>
            <a:chOff x="3086100" y="2514600"/>
            <a:chExt cx="76200" cy="381000"/>
          </a:xfrm>
        </p:grpSpPr>
        <p:sp>
          <p:nvSpPr>
            <p:cNvPr id="35" name="object 4"/>
            <p:cNvSpPr/>
            <p:nvPr/>
          </p:nvSpPr>
          <p:spPr>
            <a:xfrm flipH="1">
              <a:off x="3124200" y="2514600"/>
              <a:ext cx="0" cy="302260"/>
            </a:xfrm>
            <a:custGeom>
              <a:rect l="l" t="t" r="r" b="b"/>
              <a:pathLst>
                <a:path h="302260">
                  <a:moveTo>
                    <a:pt x="0" y="0"/>
                  </a:moveTo>
                  <a:lnTo>
                    <a:pt x="0" y="38100"/>
                  </a:lnTo>
                </a:path>
                <a:path h="302260">
                  <a:moveTo>
                    <a:pt x="0" y="66039"/>
                  </a:moveTo>
                  <a:lnTo>
                    <a:pt x="0" y="104139"/>
                  </a:lnTo>
                </a:path>
                <a:path h="302260">
                  <a:moveTo>
                    <a:pt x="0" y="132079"/>
                  </a:moveTo>
                  <a:lnTo>
                    <a:pt x="0" y="170179"/>
                  </a:lnTo>
                </a:path>
                <a:path h="302260">
                  <a:moveTo>
                    <a:pt x="0" y="198120"/>
                  </a:moveTo>
                  <a:lnTo>
                    <a:pt x="0" y="236220"/>
                  </a:lnTo>
                </a:path>
                <a:path h="302260">
                  <a:moveTo>
                    <a:pt x="0" y="265429"/>
                  </a:moveTo>
                  <a:lnTo>
                    <a:pt x="0" y="302260"/>
                  </a:lnTo>
                </a:path>
              </a:pathLst>
            </a:custGeom>
            <a:ln w="9344">
              <a:solidFill>
                <a:srgbClr val="000000"/>
              </a:solidFill>
            </a:ln>
          </p:spPr>
          <p:txBody>
            <a:bodyPr wrap="square" lIns="0" tIns="0" rIns="0" bIns="0" rtlCol="0"/>
            <a:lstStyle>
              <a:defPPr>
                <a:defRPr lang="en-US"/>
              </a:defPPr>
            </a:lstStyle>
            <a:p>
              <a:pPr/>
              <a:endParaRPr/>
            </a:p>
          </p:txBody>
        </p:sp>
        <p:sp>
          <p:nvSpPr>
            <p:cNvPr id="36" name="object 5"/>
            <p:cNvSpPr/>
            <p:nvPr/>
          </p:nvSpPr>
          <p:spPr>
            <a:xfrm>
              <a:off x="3086100" y="2819400"/>
              <a:ext cx="76200" cy="76200"/>
            </a:xfrm>
            <a:custGeom>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defPPr>
                <a:defRPr lang="en-US"/>
              </a:defPPr>
            </a:lstStyle>
            <a:p>
              <a:pPr/>
              <a:endParaRPr/>
            </a:p>
          </p:txBody>
        </p:sp>
      </p:grpSp>
      <p:grpSp>
        <p:nvGrpSpPr>
          <p:cNvPr id="37" name="object 6"/>
          <p:cNvGrpSpPr/>
          <p:nvPr/>
        </p:nvGrpSpPr>
        <p:grpSpPr>
          <a:xfrm>
            <a:off x="1790254" y="3884143"/>
            <a:ext cx="3514725" cy="619125"/>
            <a:chOff x="1366837" y="2967037"/>
            <a:chExt cx="3514725" cy="619125"/>
          </a:xfrm>
        </p:grpSpPr>
        <p:sp>
          <p:nvSpPr>
            <p:cNvPr id="38" name="object 7"/>
            <p:cNvSpPr/>
            <p:nvPr/>
          </p:nvSpPr>
          <p:spPr>
            <a:xfrm>
              <a:off x="1371600" y="2971800"/>
              <a:ext cx="3505200" cy="609600"/>
            </a:xfrm>
            <a:custGeom>
              <a:rect l="l" t="t" r="r" b="b"/>
              <a:pathLst>
                <a:path w="3505200" h="609600">
                  <a:moveTo>
                    <a:pt x="3505200" y="0"/>
                  </a:moveTo>
                  <a:lnTo>
                    <a:pt x="0" y="0"/>
                  </a:lnTo>
                  <a:lnTo>
                    <a:pt x="0" y="609600"/>
                  </a:lnTo>
                  <a:lnTo>
                    <a:pt x="3505200" y="609600"/>
                  </a:lnTo>
                  <a:close/>
                </a:path>
              </a:pathLst>
            </a:custGeom>
            <a:solidFill>
              <a:srgbClr val="000000"/>
            </a:solidFill>
          </p:spPr>
          <p:txBody>
            <a:bodyPr wrap="square" lIns="0" tIns="0" rIns="0" bIns="0" rtlCol="0"/>
            <a:lstStyle>
              <a:defPPr>
                <a:defRPr lang="en-US"/>
              </a:defPPr>
            </a:lstStyle>
            <a:p>
              <a:pPr/>
              <a:endParaRPr/>
            </a:p>
          </p:txBody>
        </p:sp>
        <p:sp>
          <p:nvSpPr>
            <p:cNvPr id="39" name="object 8"/>
            <p:cNvSpPr/>
            <p:nvPr/>
          </p:nvSpPr>
          <p:spPr>
            <a:xfrm>
              <a:off x="1371600" y="2971800"/>
              <a:ext cx="3505200" cy="609600"/>
            </a:xfrm>
            <a:custGeom>
              <a:rect l="l" t="t" r="r" b="b"/>
              <a:pathLst>
                <a:path w="3505200" h="609600">
                  <a:moveTo>
                    <a:pt x="1752600" y="609600"/>
                  </a:moveTo>
                  <a:lnTo>
                    <a:pt x="0" y="609600"/>
                  </a:lnTo>
                  <a:lnTo>
                    <a:pt x="0" y="0"/>
                  </a:lnTo>
                  <a:lnTo>
                    <a:pt x="3505200" y="0"/>
                  </a:lnTo>
                  <a:lnTo>
                    <a:pt x="3505200" y="609600"/>
                  </a:lnTo>
                  <a:lnTo>
                    <a:pt x="1752600" y="609600"/>
                  </a:lnTo>
                  <a:close/>
                </a:path>
              </a:pathLst>
            </a:custGeom>
            <a:ln w="9344">
              <a:solidFill>
                <a:srgbClr val="000000"/>
              </a:solidFill>
            </a:ln>
          </p:spPr>
          <p:txBody>
            <a:bodyPr wrap="square" lIns="0" tIns="0" rIns="0" bIns="0" rtlCol="0"/>
            <a:lstStyle>
              <a:defPPr>
                <a:defRPr lang="en-US"/>
              </a:defPPr>
            </a:lstStyle>
            <a:p>
              <a:pPr/>
              <a:endParaRPr/>
            </a:p>
          </p:txBody>
        </p:sp>
      </p:grpSp>
      <p:sp>
        <p:nvSpPr>
          <p:cNvPr id="40" name="object 9"/>
          <p:cNvSpPr txBox="1"/>
          <p:nvPr/>
        </p:nvSpPr>
        <p:spPr>
          <a:xfrm>
            <a:off x="1790344" y="3884233"/>
            <a:ext cx="3514725" cy="619125"/>
          </a:xfrm>
          <a:prstGeom prst="rect">
            <a:avLst/>
          </a:prstGeom>
        </p:spPr>
        <p:txBody>
          <a:bodyPr vert="horz" wrap="square" lIns="0" tIns="187325" rIns="0" bIns="0" rtlCol="0">
            <a:spAutoFit/>
          </a:bodyPr>
          <a:lstStyle>
            <a:defPPr>
              <a:defRPr lang="en-US"/>
            </a:defPPr>
          </a:lstStyle>
          <a:p>
            <a:pPr marL="628015">
              <a:lnSpc>
                <a:spcPct val="100000"/>
              </a:lnSpc>
              <a:spcBef>
                <a:spcPts val="1475"/>
              </a:spcBef>
            </a:pPr>
            <a:r>
              <a:rPr sz="1600">
                <a:solidFill>
                  <a:srgbClr val="FFFFFF"/>
                </a:solidFill>
                <a:latin typeface="Liberation Sans"/>
                <a:cs typeface="Liberation Sans"/>
              </a:rPr>
              <a:t>Jump to </a:t>
            </a:r>
            <a:r>
              <a:rPr sz="1600" spc="-5">
                <a:solidFill>
                  <a:srgbClr val="FFFFFF"/>
                </a:solidFill>
                <a:latin typeface="Liberation Sans"/>
                <a:cs typeface="Liberation Sans"/>
              </a:rPr>
              <a:t>interrupt</a:t>
            </a:r>
            <a:r>
              <a:rPr sz="1600" spc="-35">
                <a:solidFill>
                  <a:srgbClr val="FFFFFF"/>
                </a:solidFill>
                <a:latin typeface="Liberation Sans"/>
                <a:cs typeface="Liberation Sans"/>
              </a:rPr>
              <a:t> </a:t>
            </a:r>
            <a:r>
              <a:rPr sz="1600" spc="-5">
                <a:solidFill>
                  <a:srgbClr val="FFFFFF"/>
                </a:solidFill>
                <a:latin typeface="Liberation Sans"/>
                <a:cs typeface="Liberation Sans"/>
              </a:rPr>
              <a:t>handler</a:t>
            </a:r>
            <a:endParaRPr sz="1600">
              <a:latin typeface="Liberation Sans"/>
              <a:cs typeface="Liberation Sans"/>
            </a:endParaRPr>
          </a:p>
        </p:txBody>
      </p:sp>
      <p:grpSp>
        <p:nvGrpSpPr>
          <p:cNvPr id="41" name="object 10"/>
          <p:cNvGrpSpPr/>
          <p:nvPr/>
        </p:nvGrpSpPr>
        <p:grpSpPr>
          <a:xfrm>
            <a:off x="1790254" y="3579343"/>
            <a:ext cx="3974465" cy="926465"/>
            <a:chOff x="1366837" y="2662237"/>
            <a:chExt cx="3974465" cy="926465"/>
          </a:xfrm>
        </p:grpSpPr>
        <p:sp>
          <p:nvSpPr>
            <p:cNvPr id="42" name="object 11"/>
            <p:cNvSpPr/>
            <p:nvPr/>
          </p:nvSpPr>
          <p:spPr>
            <a:xfrm>
              <a:off x="4876800" y="3276600"/>
              <a:ext cx="369570" cy="0"/>
            </a:xfrm>
            <a:custGeom>
              <a:rect l="l" t="t" r="r" b="b"/>
              <a:pathLst>
                <a:path w="369570">
                  <a:moveTo>
                    <a:pt x="0" y="0"/>
                  </a:moveTo>
                  <a:lnTo>
                    <a:pt x="38100" y="0"/>
                  </a:lnTo>
                </a:path>
                <a:path w="369570">
                  <a:moveTo>
                    <a:pt x="66039" y="0"/>
                  </a:moveTo>
                  <a:lnTo>
                    <a:pt x="104139" y="0"/>
                  </a:lnTo>
                </a:path>
                <a:path w="369570">
                  <a:moveTo>
                    <a:pt x="132079" y="0"/>
                  </a:moveTo>
                  <a:lnTo>
                    <a:pt x="170179" y="0"/>
                  </a:lnTo>
                </a:path>
                <a:path w="369570">
                  <a:moveTo>
                    <a:pt x="199389" y="0"/>
                  </a:moveTo>
                  <a:lnTo>
                    <a:pt x="236220" y="0"/>
                  </a:lnTo>
                </a:path>
                <a:path w="369570">
                  <a:moveTo>
                    <a:pt x="265429" y="0"/>
                  </a:moveTo>
                  <a:lnTo>
                    <a:pt x="302260" y="0"/>
                  </a:lnTo>
                </a:path>
                <a:path w="369570">
                  <a:moveTo>
                    <a:pt x="331470" y="0"/>
                  </a:moveTo>
                  <a:lnTo>
                    <a:pt x="369570" y="0"/>
                  </a:lnTo>
                </a:path>
              </a:pathLst>
            </a:custGeom>
            <a:ln w="9344">
              <a:solidFill>
                <a:srgbClr val="000000"/>
              </a:solidFill>
            </a:ln>
          </p:spPr>
          <p:txBody>
            <a:bodyPr wrap="square" lIns="0" tIns="0" rIns="0" bIns="0" rtlCol="0"/>
            <a:lstStyle>
              <a:defPPr>
                <a:defRPr lang="en-US"/>
              </a:defPPr>
            </a:lstStyle>
            <a:p>
              <a:pPr/>
              <a:endParaRPr/>
            </a:p>
          </p:txBody>
        </p:sp>
        <p:sp>
          <p:nvSpPr>
            <p:cNvPr id="43" name="object 12"/>
            <p:cNvSpPr/>
            <p:nvPr/>
          </p:nvSpPr>
          <p:spPr>
            <a:xfrm>
              <a:off x="5259070" y="3238500"/>
              <a:ext cx="74930" cy="76200"/>
            </a:xfrm>
            <a:custGeom>
              <a:rect l="l" t="t" r="r" b="b"/>
              <a:pathLst>
                <a:path w="74929" h="76200">
                  <a:moveTo>
                    <a:pt x="0" y="0"/>
                  </a:moveTo>
                  <a:lnTo>
                    <a:pt x="0" y="76200"/>
                  </a:lnTo>
                  <a:lnTo>
                    <a:pt x="74929" y="38100"/>
                  </a:lnTo>
                  <a:lnTo>
                    <a:pt x="0" y="0"/>
                  </a:lnTo>
                  <a:close/>
                </a:path>
              </a:pathLst>
            </a:custGeom>
            <a:solidFill>
              <a:srgbClr val="000000"/>
            </a:solidFill>
          </p:spPr>
          <p:txBody>
            <a:bodyPr wrap="square" lIns="0" tIns="0" rIns="0" bIns="0" rtlCol="0"/>
            <a:lstStyle>
              <a:defPPr>
                <a:defRPr lang="en-US"/>
              </a:defPPr>
            </a:lstStyle>
            <a:p>
              <a:pPr/>
              <a:endParaRPr/>
            </a:p>
          </p:txBody>
        </p:sp>
        <p:sp>
          <p:nvSpPr>
            <p:cNvPr id="44" name="object 13"/>
            <p:cNvSpPr/>
            <p:nvPr/>
          </p:nvSpPr>
          <p:spPr>
            <a:xfrm flipH="1">
              <a:off x="5334000" y="2971800"/>
              <a:ext cx="0" cy="567690"/>
            </a:xfrm>
            <a:custGeom>
              <a:rect l="l" t="t" r="r" b="b"/>
              <a:pathLst>
                <a:path h="567689">
                  <a:moveTo>
                    <a:pt x="0" y="0"/>
                  </a:moveTo>
                  <a:lnTo>
                    <a:pt x="0" y="38100"/>
                  </a:lnTo>
                </a:path>
                <a:path h="567689">
                  <a:moveTo>
                    <a:pt x="0" y="66039"/>
                  </a:moveTo>
                  <a:lnTo>
                    <a:pt x="0" y="104139"/>
                  </a:lnTo>
                </a:path>
                <a:path h="567689">
                  <a:moveTo>
                    <a:pt x="0" y="132079"/>
                  </a:moveTo>
                  <a:lnTo>
                    <a:pt x="0" y="170179"/>
                  </a:lnTo>
                </a:path>
                <a:path h="567689">
                  <a:moveTo>
                    <a:pt x="0" y="198120"/>
                  </a:moveTo>
                  <a:lnTo>
                    <a:pt x="0" y="236220"/>
                  </a:lnTo>
                </a:path>
                <a:path h="567689">
                  <a:moveTo>
                    <a:pt x="0" y="265429"/>
                  </a:moveTo>
                  <a:lnTo>
                    <a:pt x="0" y="302260"/>
                  </a:lnTo>
                </a:path>
                <a:path h="567689">
                  <a:moveTo>
                    <a:pt x="0" y="331470"/>
                  </a:moveTo>
                  <a:lnTo>
                    <a:pt x="0" y="369570"/>
                  </a:lnTo>
                </a:path>
                <a:path h="567689">
                  <a:moveTo>
                    <a:pt x="0" y="397510"/>
                  </a:moveTo>
                  <a:lnTo>
                    <a:pt x="0" y="435610"/>
                  </a:lnTo>
                </a:path>
                <a:path h="567689">
                  <a:moveTo>
                    <a:pt x="0" y="463550"/>
                  </a:moveTo>
                  <a:lnTo>
                    <a:pt x="0" y="501650"/>
                  </a:lnTo>
                </a:path>
                <a:path h="567689">
                  <a:moveTo>
                    <a:pt x="0" y="529589"/>
                  </a:moveTo>
                  <a:lnTo>
                    <a:pt x="0" y="567689"/>
                  </a:lnTo>
                </a:path>
              </a:pathLst>
            </a:custGeom>
            <a:ln w="9344">
              <a:solidFill>
                <a:srgbClr val="000000"/>
              </a:solidFill>
            </a:ln>
          </p:spPr>
          <p:txBody>
            <a:bodyPr wrap="square" lIns="0" tIns="0" rIns="0" bIns="0" rtlCol="0"/>
            <a:lstStyle>
              <a:defPPr>
                <a:defRPr lang="en-US"/>
              </a:defPPr>
            </a:lstStyle>
            <a:p>
              <a:pPr/>
              <a:endParaRPr/>
            </a:p>
          </p:txBody>
        </p:sp>
        <p:sp>
          <p:nvSpPr>
            <p:cNvPr id="45" name="object 14"/>
            <p:cNvSpPr/>
            <p:nvPr/>
          </p:nvSpPr>
          <p:spPr>
            <a:xfrm flipH="1">
              <a:off x="5334000" y="3567430"/>
              <a:ext cx="0" cy="13970"/>
            </a:xfrm>
            <a:custGeom>
              <a:rect l="l" t="t" r="r" b="b"/>
              <a:pathLst>
                <a:path h="13970">
                  <a:moveTo>
                    <a:pt x="-4672" y="6985"/>
                  </a:moveTo>
                  <a:lnTo>
                    <a:pt x="4672" y="6985"/>
                  </a:lnTo>
                </a:path>
              </a:pathLst>
            </a:custGeom>
            <a:ln w="13970">
              <a:solidFill>
                <a:srgbClr val="000000"/>
              </a:solidFill>
            </a:ln>
          </p:spPr>
          <p:txBody>
            <a:bodyPr wrap="square" lIns="0" tIns="0" rIns="0" bIns="0" rtlCol="0"/>
            <a:lstStyle>
              <a:defPPr>
                <a:defRPr lang="en-US"/>
              </a:defPPr>
            </a:lstStyle>
            <a:p>
              <a:pPr/>
              <a:endParaRPr/>
            </a:p>
          </p:txBody>
        </p:sp>
        <p:sp>
          <p:nvSpPr>
            <p:cNvPr id="46" name="object 15"/>
            <p:cNvSpPr/>
            <p:nvPr/>
          </p:nvSpPr>
          <p:spPr>
            <a:xfrm>
              <a:off x="1371600" y="2667000"/>
              <a:ext cx="457200" cy="457200"/>
            </a:xfrm>
            <a:custGeom>
              <a:rect l="l" t="t" r="r" b="b"/>
              <a:pathLst>
                <a:path w="457200" h="457200">
                  <a:moveTo>
                    <a:pt x="228600" y="0"/>
                  </a:moveTo>
                  <a:lnTo>
                    <a:pt x="181585" y="4509"/>
                  </a:lnTo>
                  <a:lnTo>
                    <a:pt x="138231" y="17502"/>
                  </a:lnTo>
                  <a:lnTo>
                    <a:pt x="99342" y="38174"/>
                  </a:lnTo>
                  <a:lnTo>
                    <a:pt x="65722" y="65722"/>
                  </a:lnTo>
                  <a:lnTo>
                    <a:pt x="38174" y="99342"/>
                  </a:lnTo>
                  <a:lnTo>
                    <a:pt x="17502" y="138231"/>
                  </a:lnTo>
                  <a:lnTo>
                    <a:pt x="4509" y="181585"/>
                  </a:lnTo>
                  <a:lnTo>
                    <a:pt x="0" y="228600"/>
                  </a:lnTo>
                  <a:lnTo>
                    <a:pt x="4509" y="275614"/>
                  </a:lnTo>
                  <a:lnTo>
                    <a:pt x="17502" y="318968"/>
                  </a:lnTo>
                  <a:lnTo>
                    <a:pt x="38174" y="357857"/>
                  </a:lnTo>
                  <a:lnTo>
                    <a:pt x="65722" y="391477"/>
                  </a:lnTo>
                  <a:lnTo>
                    <a:pt x="99342" y="419025"/>
                  </a:lnTo>
                  <a:lnTo>
                    <a:pt x="138231" y="439697"/>
                  </a:lnTo>
                  <a:lnTo>
                    <a:pt x="181585" y="452690"/>
                  </a:lnTo>
                  <a:lnTo>
                    <a:pt x="228600" y="457200"/>
                  </a:lnTo>
                  <a:lnTo>
                    <a:pt x="275614" y="452690"/>
                  </a:lnTo>
                  <a:lnTo>
                    <a:pt x="318968" y="439697"/>
                  </a:lnTo>
                  <a:lnTo>
                    <a:pt x="357857" y="419025"/>
                  </a:lnTo>
                  <a:lnTo>
                    <a:pt x="391477" y="391477"/>
                  </a:lnTo>
                  <a:lnTo>
                    <a:pt x="419025" y="357857"/>
                  </a:lnTo>
                  <a:lnTo>
                    <a:pt x="439697" y="318968"/>
                  </a:lnTo>
                  <a:lnTo>
                    <a:pt x="452690" y="275614"/>
                  </a:lnTo>
                  <a:lnTo>
                    <a:pt x="457200" y="228600"/>
                  </a:lnTo>
                  <a:lnTo>
                    <a:pt x="452690" y="181585"/>
                  </a:lnTo>
                  <a:lnTo>
                    <a:pt x="439697" y="138231"/>
                  </a:lnTo>
                  <a:lnTo>
                    <a:pt x="419025" y="99342"/>
                  </a:lnTo>
                  <a:lnTo>
                    <a:pt x="391477" y="65722"/>
                  </a:lnTo>
                  <a:lnTo>
                    <a:pt x="357857" y="38174"/>
                  </a:lnTo>
                  <a:lnTo>
                    <a:pt x="318968" y="17502"/>
                  </a:lnTo>
                  <a:lnTo>
                    <a:pt x="275614" y="4509"/>
                  </a:lnTo>
                  <a:lnTo>
                    <a:pt x="228600" y="0"/>
                  </a:lnTo>
                  <a:close/>
                </a:path>
              </a:pathLst>
            </a:custGeom>
            <a:solidFill>
              <a:srgbClr val="FF7B7F"/>
            </a:solidFill>
          </p:spPr>
          <p:txBody>
            <a:bodyPr wrap="square" lIns="0" tIns="0" rIns="0" bIns="0" rtlCol="0"/>
            <a:lstStyle>
              <a:defPPr>
                <a:defRPr lang="en-US"/>
              </a:defPPr>
            </a:lstStyle>
            <a:p>
              <a:pPr/>
              <a:endParaRPr/>
            </a:p>
          </p:txBody>
        </p:sp>
        <p:sp>
          <p:nvSpPr>
            <p:cNvPr id="48" name="object 16"/>
            <p:cNvSpPr/>
            <p:nvPr/>
          </p:nvSpPr>
          <p:spPr>
            <a:xfrm>
              <a:off x="1371600" y="2667000"/>
              <a:ext cx="457200" cy="457200"/>
            </a:xfrm>
            <a:custGeom>
              <a:rect l="l" t="t" r="r" b="b"/>
              <a:pathLst>
                <a:path w="457200" h="457200">
                  <a:moveTo>
                    <a:pt x="228600" y="0"/>
                  </a:moveTo>
                  <a:lnTo>
                    <a:pt x="275614" y="4509"/>
                  </a:lnTo>
                  <a:lnTo>
                    <a:pt x="318968" y="17502"/>
                  </a:lnTo>
                  <a:lnTo>
                    <a:pt x="357857" y="38174"/>
                  </a:lnTo>
                  <a:lnTo>
                    <a:pt x="391477" y="65722"/>
                  </a:lnTo>
                  <a:lnTo>
                    <a:pt x="419025" y="99342"/>
                  </a:lnTo>
                  <a:lnTo>
                    <a:pt x="439697" y="138231"/>
                  </a:lnTo>
                  <a:lnTo>
                    <a:pt x="452690" y="181585"/>
                  </a:lnTo>
                  <a:lnTo>
                    <a:pt x="457200" y="228600"/>
                  </a:lnTo>
                  <a:lnTo>
                    <a:pt x="452690" y="275614"/>
                  </a:lnTo>
                  <a:lnTo>
                    <a:pt x="439697" y="318968"/>
                  </a:lnTo>
                  <a:lnTo>
                    <a:pt x="419025" y="357857"/>
                  </a:lnTo>
                  <a:lnTo>
                    <a:pt x="391477" y="391477"/>
                  </a:lnTo>
                  <a:lnTo>
                    <a:pt x="357857" y="419025"/>
                  </a:lnTo>
                  <a:lnTo>
                    <a:pt x="318968" y="439697"/>
                  </a:lnTo>
                  <a:lnTo>
                    <a:pt x="275614" y="452690"/>
                  </a:lnTo>
                  <a:lnTo>
                    <a:pt x="228600" y="457200"/>
                  </a:lnTo>
                  <a:lnTo>
                    <a:pt x="181585" y="452690"/>
                  </a:lnTo>
                  <a:lnTo>
                    <a:pt x="138231" y="439697"/>
                  </a:lnTo>
                  <a:lnTo>
                    <a:pt x="99342" y="419025"/>
                  </a:lnTo>
                  <a:lnTo>
                    <a:pt x="65722" y="391477"/>
                  </a:lnTo>
                  <a:lnTo>
                    <a:pt x="38174" y="357857"/>
                  </a:lnTo>
                  <a:lnTo>
                    <a:pt x="17502" y="318968"/>
                  </a:lnTo>
                  <a:lnTo>
                    <a:pt x="4509" y="275614"/>
                  </a:lnTo>
                  <a:lnTo>
                    <a:pt x="0" y="228600"/>
                  </a:lnTo>
                  <a:lnTo>
                    <a:pt x="4509" y="181585"/>
                  </a:lnTo>
                  <a:lnTo>
                    <a:pt x="17502" y="138231"/>
                  </a:lnTo>
                  <a:lnTo>
                    <a:pt x="38174" y="99342"/>
                  </a:lnTo>
                  <a:lnTo>
                    <a:pt x="65722" y="65722"/>
                  </a:lnTo>
                  <a:lnTo>
                    <a:pt x="99342" y="38174"/>
                  </a:lnTo>
                  <a:lnTo>
                    <a:pt x="138231" y="17502"/>
                  </a:lnTo>
                  <a:lnTo>
                    <a:pt x="181585" y="4509"/>
                  </a:lnTo>
                  <a:lnTo>
                    <a:pt x="228600" y="0"/>
                  </a:lnTo>
                  <a:close/>
                </a:path>
                <a:path w="457200" h="457200">
                  <a:moveTo>
                    <a:pt x="0" y="0"/>
                  </a:moveTo>
                  <a:lnTo>
                    <a:pt x="0" y="0"/>
                  </a:lnTo>
                </a:path>
                <a:path w="457200" h="457200">
                  <a:moveTo>
                    <a:pt x="457200" y="457200"/>
                  </a:moveTo>
                  <a:lnTo>
                    <a:pt x="457200" y="457200"/>
                  </a:lnTo>
                </a:path>
              </a:pathLst>
            </a:custGeom>
            <a:ln w="9344">
              <a:solidFill>
                <a:srgbClr val="000000"/>
              </a:solidFill>
            </a:ln>
          </p:spPr>
          <p:txBody>
            <a:bodyPr wrap="square" lIns="0" tIns="0" rIns="0" bIns="0" rtlCol="0"/>
            <a:lstStyle>
              <a:defPPr>
                <a:defRPr lang="en-US"/>
              </a:defPPr>
            </a:lstStyle>
            <a:p>
              <a:pPr/>
              <a:endParaRPr/>
            </a:p>
          </p:txBody>
        </p:sp>
      </p:grpSp>
      <p:sp>
        <p:nvSpPr>
          <p:cNvPr id="49" name="object 17"/>
          <p:cNvSpPr txBox="1"/>
          <p:nvPr/>
        </p:nvSpPr>
        <p:spPr>
          <a:xfrm>
            <a:off x="5834887" y="3813976"/>
            <a:ext cx="2894965" cy="513080"/>
          </a:xfrm>
          <a:prstGeom prst="rect">
            <a:avLst/>
          </a:prstGeom>
        </p:spPr>
        <p:txBody>
          <a:bodyPr vert="horz" wrap="square" lIns="0" tIns="12700" rIns="0" bIns="0" rtlCol="0">
            <a:spAutoFit/>
          </a:bodyPr>
          <a:lstStyle>
            <a:defPPr>
              <a:defRPr lang="en-US"/>
            </a:defPPr>
          </a:lstStyle>
          <a:p>
            <a:pPr marL="12700" marR="5080">
              <a:lnSpc>
                <a:spcPct val="100000"/>
              </a:lnSpc>
              <a:spcBef>
                <a:spcPts val="100"/>
              </a:spcBef>
            </a:pPr>
            <a:r>
              <a:rPr sz="1600" spc="-5">
                <a:latin typeface="Liberation Sans"/>
                <a:cs typeface="Liberation Sans"/>
              </a:rPr>
              <a:t>How does </a:t>
            </a:r>
            <a:r>
              <a:rPr sz="1600" spc="-10">
                <a:latin typeface="Liberation Sans"/>
                <a:cs typeface="Liberation Sans"/>
              </a:rPr>
              <a:t>hardware </a:t>
            </a:r>
            <a:r>
              <a:rPr sz="1600" spc="-5">
                <a:latin typeface="Liberation Sans"/>
                <a:cs typeface="Liberation Sans"/>
              </a:rPr>
              <a:t>find the OS  interrupt handler?</a:t>
            </a:r>
            <a:endParaRPr sz="1600">
              <a:latin typeface="Liberation Sans"/>
              <a:cs typeface="Liberation Sans"/>
            </a:endParaRPr>
          </a:p>
        </p:txBody>
      </p:sp>
      <p:sp>
        <p:nvSpPr>
          <p:cNvPr id="50" name="object 18"/>
          <p:cNvSpPr txBox="1"/>
          <p:nvPr/>
        </p:nvSpPr>
        <p:spPr>
          <a:xfrm>
            <a:off x="1947417" y="3662846"/>
            <a:ext cx="153035"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a:latin typeface="Liberation Sans"/>
                <a:cs typeface="Liberation Sans"/>
              </a:rPr>
              <a:t>4</a:t>
            </a:r>
          </a:p>
        </p:txBody>
      </p:sp>
      <p:sp>
        <p:nvSpPr>
          <p:cNvPr id="52" name="object 20"/>
          <p:cNvSpPr/>
          <p:nvPr/>
        </p:nvSpPr>
        <p:spPr>
          <a:xfrm flipH="1">
            <a:off x="3547617" y="4498506"/>
            <a:ext cx="0" cy="311150"/>
          </a:xfrm>
          <a:custGeom>
            <a:rect l="l" t="t" r="r" b="b"/>
            <a:pathLst>
              <a:path h="311150">
                <a:moveTo>
                  <a:pt x="0" y="0"/>
                </a:moveTo>
                <a:lnTo>
                  <a:pt x="0" y="311150"/>
                </a:lnTo>
              </a:path>
            </a:pathLst>
          </a:custGeom>
          <a:ln w="9344">
            <a:solidFill>
              <a:srgbClr val="000000"/>
            </a:solidFill>
          </a:ln>
        </p:spPr>
        <p:txBody>
          <a:bodyPr wrap="square" lIns="0" tIns="0" rIns="0" bIns="0" rtlCol="0"/>
          <a:lstStyle>
            <a:defPPr>
              <a:defRPr lang="en-US"/>
            </a:defPPr>
          </a:lstStyle>
          <a:p>
            <a:pPr/>
            <a:endParaRPr/>
          </a:p>
        </p:txBody>
      </p:sp>
      <p:sp>
        <p:nvSpPr>
          <p:cNvPr id="53" name="object 21"/>
          <p:cNvSpPr/>
          <p:nvPr/>
        </p:nvSpPr>
        <p:spPr>
          <a:xfrm>
            <a:off x="3509517" y="4804576"/>
            <a:ext cx="76200" cy="74930"/>
          </a:xfrm>
          <a:custGeom>
            <a:rect l="l" t="t" r="r" b="b"/>
            <a:pathLst>
              <a:path w="76200" h="74929">
                <a:moveTo>
                  <a:pt x="76200" y="0"/>
                </a:moveTo>
                <a:lnTo>
                  <a:pt x="0" y="0"/>
                </a:lnTo>
                <a:lnTo>
                  <a:pt x="38100" y="74929"/>
                </a:lnTo>
                <a:lnTo>
                  <a:pt x="76200" y="0"/>
                </a:lnTo>
                <a:close/>
              </a:path>
            </a:pathLst>
          </a:custGeom>
          <a:solidFill>
            <a:srgbClr val="000000"/>
          </a:solidFill>
        </p:spPr>
        <p:txBody>
          <a:bodyPr wrap="square" lIns="0" tIns="0" rIns="0" bIns="0" rtlCol="0"/>
          <a:lstStyle>
            <a:defPPr>
              <a:defRPr lang="en-US"/>
            </a:defPPr>
          </a:lstStyle>
          <a:p>
            <a:pPr/>
            <a:endParaRPr/>
          </a:p>
        </p:txBody>
      </p:sp>
      <p:sp>
        <p:nvSpPr>
          <p:cNvPr id="54" name="object 22"/>
          <p:cNvSpPr/>
          <p:nvPr/>
        </p:nvSpPr>
        <p:spPr>
          <a:xfrm>
            <a:off x="1795017" y="4879506"/>
            <a:ext cx="3505200" cy="609600"/>
          </a:xfrm>
          <a:custGeom>
            <a:rect l="l" t="t" r="r" b="b"/>
            <a:pathLst>
              <a:path w="3505200" h="609600">
                <a:moveTo>
                  <a:pt x="3505200" y="0"/>
                </a:moveTo>
                <a:lnTo>
                  <a:pt x="0" y="0"/>
                </a:lnTo>
                <a:lnTo>
                  <a:pt x="0" y="609600"/>
                </a:lnTo>
                <a:lnTo>
                  <a:pt x="3505200" y="609600"/>
                </a:lnTo>
                <a:close/>
              </a:path>
            </a:pathLst>
          </a:custGeom>
          <a:solidFill>
            <a:srgbClr val="FFCC00"/>
          </a:solidFill>
        </p:spPr>
        <p:txBody>
          <a:bodyPr wrap="square" lIns="0" tIns="0" rIns="0" bIns="0" rtlCol="0"/>
          <a:lstStyle>
            <a:defPPr>
              <a:defRPr lang="en-US"/>
            </a:defPPr>
          </a:lstStyle>
          <a:p>
            <a:pPr/>
            <a:endParaRPr/>
          </a:p>
        </p:txBody>
      </p:sp>
      <p:sp>
        <p:nvSpPr>
          <p:cNvPr id="55" name="object 23"/>
          <p:cNvSpPr/>
          <p:nvPr/>
        </p:nvSpPr>
        <p:spPr>
          <a:xfrm>
            <a:off x="1795017" y="4879506"/>
            <a:ext cx="3505200" cy="609600"/>
          </a:xfrm>
          <a:custGeom>
            <a:rect l="l" t="t" r="r" b="b"/>
            <a:pathLst>
              <a:path w="3505200" h="609600">
                <a:moveTo>
                  <a:pt x="1752600" y="609600"/>
                </a:moveTo>
                <a:lnTo>
                  <a:pt x="0" y="609600"/>
                </a:lnTo>
                <a:lnTo>
                  <a:pt x="0" y="0"/>
                </a:lnTo>
                <a:lnTo>
                  <a:pt x="3505200" y="0"/>
                </a:lnTo>
                <a:lnTo>
                  <a:pt x="3505200" y="609600"/>
                </a:lnTo>
                <a:lnTo>
                  <a:pt x="1752600" y="609600"/>
                </a:lnTo>
                <a:close/>
              </a:path>
            </a:pathLst>
          </a:custGeom>
          <a:ln w="9344">
            <a:solidFill>
              <a:srgbClr val="000000"/>
            </a:solidFill>
          </a:ln>
        </p:spPr>
        <p:txBody>
          <a:bodyPr wrap="square" lIns="0" tIns="0" rIns="0" bIns="0" rtlCol="0"/>
          <a:lstStyle>
            <a:defPPr>
              <a:defRPr lang="en-US"/>
            </a:defPPr>
          </a:lstStyle>
          <a:p>
            <a:pPr/>
            <a:endParaRPr/>
          </a:p>
        </p:txBody>
      </p:sp>
      <p:sp>
        <p:nvSpPr>
          <p:cNvPr id="56" name="object 24"/>
          <p:cNvSpPr txBox="1"/>
          <p:nvPr/>
        </p:nvSpPr>
        <p:spPr>
          <a:xfrm>
            <a:off x="2362706" y="5049685"/>
            <a:ext cx="2368550" cy="26924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600" spc="-5">
                <a:latin typeface="Liberation Sans"/>
                <a:cs typeface="Liberation Sans"/>
              </a:rPr>
              <a:t>Interrupt handler (top</a:t>
            </a:r>
            <a:r>
              <a:rPr sz="1600" spc="-85">
                <a:latin typeface="Liberation Sans"/>
                <a:cs typeface="Liberation Sans"/>
              </a:rPr>
              <a:t> </a:t>
            </a:r>
            <a:r>
              <a:rPr sz="1600" spc="-5">
                <a:latin typeface="Liberation Sans"/>
                <a:cs typeface="Liberation Sans"/>
              </a:rPr>
              <a:t>half)</a:t>
            </a:r>
            <a:endParaRPr sz="1600">
              <a:latin typeface="Liberation Sans"/>
              <a:cs typeface="Liberation Sans"/>
            </a:endParaRPr>
          </a:p>
        </p:txBody>
      </p:sp>
      <p:grpSp>
        <p:nvGrpSpPr>
          <p:cNvPr id="57" name="object 25"/>
          <p:cNvGrpSpPr/>
          <p:nvPr/>
        </p:nvGrpSpPr>
        <p:grpSpPr>
          <a:xfrm>
            <a:off x="1790254" y="4646143"/>
            <a:ext cx="3973829" cy="849630"/>
            <a:chOff x="1366837" y="3729037"/>
            <a:chExt cx="3973829" cy="849630"/>
          </a:xfrm>
        </p:grpSpPr>
        <p:sp>
          <p:nvSpPr>
            <p:cNvPr id="58" name="object 26"/>
            <p:cNvSpPr/>
            <p:nvPr/>
          </p:nvSpPr>
          <p:spPr>
            <a:xfrm>
              <a:off x="4876800" y="4267200"/>
              <a:ext cx="369570" cy="0"/>
            </a:xfrm>
            <a:custGeom>
              <a:rect l="l" t="t" r="r" b="b"/>
              <a:pathLst>
                <a:path w="369570">
                  <a:moveTo>
                    <a:pt x="0" y="0"/>
                  </a:moveTo>
                  <a:lnTo>
                    <a:pt x="38100" y="0"/>
                  </a:lnTo>
                </a:path>
                <a:path w="369570">
                  <a:moveTo>
                    <a:pt x="66039" y="0"/>
                  </a:moveTo>
                  <a:lnTo>
                    <a:pt x="104139" y="0"/>
                  </a:lnTo>
                </a:path>
                <a:path w="369570">
                  <a:moveTo>
                    <a:pt x="132079" y="0"/>
                  </a:moveTo>
                  <a:lnTo>
                    <a:pt x="170179" y="0"/>
                  </a:lnTo>
                </a:path>
                <a:path w="369570">
                  <a:moveTo>
                    <a:pt x="199389" y="0"/>
                  </a:moveTo>
                  <a:lnTo>
                    <a:pt x="236220" y="0"/>
                  </a:lnTo>
                </a:path>
                <a:path w="369570">
                  <a:moveTo>
                    <a:pt x="265429" y="0"/>
                  </a:moveTo>
                  <a:lnTo>
                    <a:pt x="302260" y="0"/>
                  </a:lnTo>
                </a:path>
                <a:path w="369570">
                  <a:moveTo>
                    <a:pt x="331470" y="0"/>
                  </a:moveTo>
                  <a:lnTo>
                    <a:pt x="369570" y="0"/>
                  </a:lnTo>
                </a:path>
              </a:pathLst>
            </a:custGeom>
            <a:ln w="9344">
              <a:solidFill>
                <a:srgbClr val="000000"/>
              </a:solidFill>
            </a:ln>
          </p:spPr>
          <p:txBody>
            <a:bodyPr wrap="square" lIns="0" tIns="0" rIns="0" bIns="0" rtlCol="0"/>
            <a:lstStyle>
              <a:defPPr>
                <a:defRPr lang="en-US"/>
              </a:defPPr>
            </a:lstStyle>
            <a:p>
              <a:pPr/>
              <a:endParaRPr/>
            </a:p>
          </p:txBody>
        </p:sp>
        <p:sp>
          <p:nvSpPr>
            <p:cNvPr id="59" name="object 27"/>
            <p:cNvSpPr/>
            <p:nvPr/>
          </p:nvSpPr>
          <p:spPr>
            <a:xfrm>
              <a:off x="5259070" y="4229100"/>
              <a:ext cx="74930" cy="76200"/>
            </a:xfrm>
            <a:custGeom>
              <a:rect l="l" t="t" r="r" b="b"/>
              <a:pathLst>
                <a:path w="74929" h="76200">
                  <a:moveTo>
                    <a:pt x="0" y="0"/>
                  </a:moveTo>
                  <a:lnTo>
                    <a:pt x="0" y="76200"/>
                  </a:lnTo>
                  <a:lnTo>
                    <a:pt x="74929" y="38100"/>
                  </a:lnTo>
                  <a:lnTo>
                    <a:pt x="0" y="0"/>
                  </a:lnTo>
                  <a:close/>
                </a:path>
              </a:pathLst>
            </a:custGeom>
            <a:solidFill>
              <a:srgbClr val="000000"/>
            </a:solidFill>
          </p:spPr>
          <p:txBody>
            <a:bodyPr wrap="square" lIns="0" tIns="0" rIns="0" bIns="0" rtlCol="0"/>
            <a:lstStyle>
              <a:defPPr>
                <a:defRPr lang="en-US"/>
              </a:defPPr>
            </a:lstStyle>
            <a:p>
              <a:pPr/>
              <a:endParaRPr/>
            </a:p>
          </p:txBody>
        </p:sp>
        <p:sp>
          <p:nvSpPr>
            <p:cNvPr id="60" name="object 28"/>
            <p:cNvSpPr/>
            <p:nvPr/>
          </p:nvSpPr>
          <p:spPr>
            <a:xfrm flipH="1">
              <a:off x="5334000" y="3962400"/>
              <a:ext cx="0" cy="567690"/>
            </a:xfrm>
            <a:custGeom>
              <a:rect l="l" t="t" r="r" b="b"/>
              <a:pathLst>
                <a:path h="567689">
                  <a:moveTo>
                    <a:pt x="0" y="0"/>
                  </a:moveTo>
                  <a:lnTo>
                    <a:pt x="0" y="38100"/>
                  </a:lnTo>
                </a:path>
                <a:path h="567689">
                  <a:moveTo>
                    <a:pt x="0" y="66039"/>
                  </a:moveTo>
                  <a:lnTo>
                    <a:pt x="0" y="104139"/>
                  </a:lnTo>
                </a:path>
                <a:path h="567689">
                  <a:moveTo>
                    <a:pt x="0" y="132080"/>
                  </a:moveTo>
                  <a:lnTo>
                    <a:pt x="0" y="170180"/>
                  </a:lnTo>
                </a:path>
                <a:path h="567689">
                  <a:moveTo>
                    <a:pt x="0" y="199389"/>
                  </a:moveTo>
                  <a:lnTo>
                    <a:pt x="0" y="236219"/>
                  </a:lnTo>
                </a:path>
                <a:path h="567689">
                  <a:moveTo>
                    <a:pt x="0" y="265430"/>
                  </a:moveTo>
                  <a:lnTo>
                    <a:pt x="0" y="302260"/>
                  </a:lnTo>
                </a:path>
                <a:path h="567689">
                  <a:moveTo>
                    <a:pt x="0" y="331469"/>
                  </a:moveTo>
                  <a:lnTo>
                    <a:pt x="0" y="369569"/>
                  </a:lnTo>
                </a:path>
                <a:path h="567689">
                  <a:moveTo>
                    <a:pt x="0" y="397510"/>
                  </a:moveTo>
                  <a:lnTo>
                    <a:pt x="0" y="435610"/>
                  </a:lnTo>
                </a:path>
                <a:path h="567689">
                  <a:moveTo>
                    <a:pt x="0" y="463550"/>
                  </a:moveTo>
                  <a:lnTo>
                    <a:pt x="0" y="501650"/>
                  </a:lnTo>
                </a:path>
                <a:path h="567689">
                  <a:moveTo>
                    <a:pt x="0" y="529589"/>
                  </a:moveTo>
                  <a:lnTo>
                    <a:pt x="0" y="567689"/>
                  </a:lnTo>
                </a:path>
              </a:pathLst>
            </a:custGeom>
            <a:ln w="9344">
              <a:solidFill>
                <a:srgbClr val="000000"/>
              </a:solidFill>
            </a:ln>
          </p:spPr>
          <p:txBody>
            <a:bodyPr wrap="square" lIns="0" tIns="0" rIns="0" bIns="0" rtlCol="0"/>
            <a:lstStyle>
              <a:defPPr>
                <a:defRPr lang="en-US"/>
              </a:defPPr>
            </a:lstStyle>
            <a:p>
              <a:pPr/>
              <a:endParaRPr/>
            </a:p>
          </p:txBody>
        </p:sp>
        <p:sp>
          <p:nvSpPr>
            <p:cNvPr id="61" name="object 29"/>
            <p:cNvSpPr/>
            <p:nvPr/>
          </p:nvSpPr>
          <p:spPr>
            <a:xfrm flipH="1">
              <a:off x="5334000" y="4559300"/>
              <a:ext cx="0" cy="12700"/>
            </a:xfrm>
            <a:custGeom>
              <a:rect l="l" t="t" r="r" b="b"/>
              <a:pathLst>
                <a:path h="12700">
                  <a:moveTo>
                    <a:pt x="-4672" y="6350"/>
                  </a:moveTo>
                  <a:lnTo>
                    <a:pt x="4672" y="6350"/>
                  </a:lnTo>
                </a:path>
              </a:pathLst>
            </a:custGeom>
            <a:ln w="12700">
              <a:solidFill>
                <a:srgbClr val="000000"/>
              </a:solidFill>
            </a:ln>
          </p:spPr>
          <p:txBody>
            <a:bodyPr wrap="square" lIns="0" tIns="0" rIns="0" bIns="0" rtlCol="0"/>
            <a:lstStyle>
              <a:defPPr>
                <a:defRPr lang="en-US"/>
              </a:defPPr>
            </a:lstStyle>
            <a:p>
              <a:pPr/>
              <a:endParaRPr/>
            </a:p>
          </p:txBody>
        </p:sp>
        <p:sp>
          <p:nvSpPr>
            <p:cNvPr id="62" name="object 30"/>
            <p:cNvSpPr/>
            <p:nvPr/>
          </p:nvSpPr>
          <p:spPr>
            <a:xfrm>
              <a:off x="1371600" y="3733800"/>
              <a:ext cx="457200" cy="457200"/>
            </a:xfrm>
            <a:custGeom>
              <a:rect l="l" t="t" r="r" b="b"/>
              <a:pathLst>
                <a:path w="457200" h="457200">
                  <a:moveTo>
                    <a:pt x="228600" y="0"/>
                  </a:moveTo>
                  <a:lnTo>
                    <a:pt x="181585" y="4509"/>
                  </a:lnTo>
                  <a:lnTo>
                    <a:pt x="138231" y="17502"/>
                  </a:lnTo>
                  <a:lnTo>
                    <a:pt x="99342" y="38174"/>
                  </a:lnTo>
                  <a:lnTo>
                    <a:pt x="65722" y="65722"/>
                  </a:lnTo>
                  <a:lnTo>
                    <a:pt x="38174" y="99342"/>
                  </a:lnTo>
                  <a:lnTo>
                    <a:pt x="17502" y="138231"/>
                  </a:lnTo>
                  <a:lnTo>
                    <a:pt x="4509" y="181585"/>
                  </a:lnTo>
                  <a:lnTo>
                    <a:pt x="0" y="228600"/>
                  </a:lnTo>
                  <a:lnTo>
                    <a:pt x="4509" y="275614"/>
                  </a:lnTo>
                  <a:lnTo>
                    <a:pt x="17502" y="318968"/>
                  </a:lnTo>
                  <a:lnTo>
                    <a:pt x="38174" y="357857"/>
                  </a:lnTo>
                  <a:lnTo>
                    <a:pt x="65722" y="391477"/>
                  </a:lnTo>
                  <a:lnTo>
                    <a:pt x="99342" y="419025"/>
                  </a:lnTo>
                  <a:lnTo>
                    <a:pt x="138231" y="439697"/>
                  </a:lnTo>
                  <a:lnTo>
                    <a:pt x="181585" y="452690"/>
                  </a:lnTo>
                  <a:lnTo>
                    <a:pt x="228600" y="457200"/>
                  </a:lnTo>
                  <a:lnTo>
                    <a:pt x="275614" y="452690"/>
                  </a:lnTo>
                  <a:lnTo>
                    <a:pt x="318968" y="439697"/>
                  </a:lnTo>
                  <a:lnTo>
                    <a:pt x="357857" y="419025"/>
                  </a:lnTo>
                  <a:lnTo>
                    <a:pt x="391477" y="391477"/>
                  </a:lnTo>
                  <a:lnTo>
                    <a:pt x="419025" y="357857"/>
                  </a:lnTo>
                  <a:lnTo>
                    <a:pt x="439697" y="318968"/>
                  </a:lnTo>
                  <a:lnTo>
                    <a:pt x="452690" y="275614"/>
                  </a:lnTo>
                  <a:lnTo>
                    <a:pt x="457200" y="228600"/>
                  </a:lnTo>
                  <a:lnTo>
                    <a:pt x="452690" y="181585"/>
                  </a:lnTo>
                  <a:lnTo>
                    <a:pt x="439697" y="138231"/>
                  </a:lnTo>
                  <a:lnTo>
                    <a:pt x="419025" y="99342"/>
                  </a:lnTo>
                  <a:lnTo>
                    <a:pt x="391477" y="65722"/>
                  </a:lnTo>
                  <a:lnTo>
                    <a:pt x="357857" y="38174"/>
                  </a:lnTo>
                  <a:lnTo>
                    <a:pt x="318968" y="17502"/>
                  </a:lnTo>
                  <a:lnTo>
                    <a:pt x="275614" y="4509"/>
                  </a:lnTo>
                  <a:lnTo>
                    <a:pt x="228600" y="0"/>
                  </a:lnTo>
                  <a:close/>
                </a:path>
              </a:pathLst>
            </a:custGeom>
            <a:solidFill>
              <a:srgbClr val="FF7B7F"/>
            </a:solidFill>
          </p:spPr>
          <p:txBody>
            <a:bodyPr wrap="square" lIns="0" tIns="0" rIns="0" bIns="0" rtlCol="0"/>
            <a:lstStyle>
              <a:defPPr>
                <a:defRPr lang="en-US"/>
              </a:defPPr>
            </a:lstStyle>
            <a:p>
              <a:pPr/>
              <a:endParaRPr/>
            </a:p>
          </p:txBody>
        </p:sp>
        <p:sp>
          <p:nvSpPr>
            <p:cNvPr id="63" name="object 31"/>
            <p:cNvSpPr/>
            <p:nvPr/>
          </p:nvSpPr>
          <p:spPr>
            <a:xfrm>
              <a:off x="1371600" y="3733800"/>
              <a:ext cx="457200" cy="457200"/>
            </a:xfrm>
            <a:custGeom>
              <a:rect l="l" t="t" r="r" b="b"/>
              <a:pathLst>
                <a:path w="457200" h="457200">
                  <a:moveTo>
                    <a:pt x="228600" y="0"/>
                  </a:moveTo>
                  <a:lnTo>
                    <a:pt x="275614" y="4509"/>
                  </a:lnTo>
                  <a:lnTo>
                    <a:pt x="318968" y="17502"/>
                  </a:lnTo>
                  <a:lnTo>
                    <a:pt x="357857" y="38174"/>
                  </a:lnTo>
                  <a:lnTo>
                    <a:pt x="391477" y="65722"/>
                  </a:lnTo>
                  <a:lnTo>
                    <a:pt x="419025" y="99342"/>
                  </a:lnTo>
                  <a:lnTo>
                    <a:pt x="439697" y="138231"/>
                  </a:lnTo>
                  <a:lnTo>
                    <a:pt x="452690" y="181585"/>
                  </a:lnTo>
                  <a:lnTo>
                    <a:pt x="457200" y="228600"/>
                  </a:lnTo>
                  <a:lnTo>
                    <a:pt x="452690" y="275614"/>
                  </a:lnTo>
                  <a:lnTo>
                    <a:pt x="439697" y="318968"/>
                  </a:lnTo>
                  <a:lnTo>
                    <a:pt x="419025" y="357857"/>
                  </a:lnTo>
                  <a:lnTo>
                    <a:pt x="391477" y="391477"/>
                  </a:lnTo>
                  <a:lnTo>
                    <a:pt x="357857" y="419025"/>
                  </a:lnTo>
                  <a:lnTo>
                    <a:pt x="318968" y="439697"/>
                  </a:lnTo>
                  <a:lnTo>
                    <a:pt x="275614" y="452690"/>
                  </a:lnTo>
                  <a:lnTo>
                    <a:pt x="228600" y="457200"/>
                  </a:lnTo>
                  <a:lnTo>
                    <a:pt x="181585" y="452690"/>
                  </a:lnTo>
                  <a:lnTo>
                    <a:pt x="138231" y="439697"/>
                  </a:lnTo>
                  <a:lnTo>
                    <a:pt x="99342" y="419025"/>
                  </a:lnTo>
                  <a:lnTo>
                    <a:pt x="65722" y="391477"/>
                  </a:lnTo>
                  <a:lnTo>
                    <a:pt x="38174" y="357857"/>
                  </a:lnTo>
                  <a:lnTo>
                    <a:pt x="17502" y="318968"/>
                  </a:lnTo>
                  <a:lnTo>
                    <a:pt x="4509" y="275614"/>
                  </a:lnTo>
                  <a:lnTo>
                    <a:pt x="0" y="228600"/>
                  </a:lnTo>
                  <a:lnTo>
                    <a:pt x="4509" y="181585"/>
                  </a:lnTo>
                  <a:lnTo>
                    <a:pt x="17502" y="138231"/>
                  </a:lnTo>
                  <a:lnTo>
                    <a:pt x="38174" y="99342"/>
                  </a:lnTo>
                  <a:lnTo>
                    <a:pt x="65722" y="65722"/>
                  </a:lnTo>
                  <a:lnTo>
                    <a:pt x="99342" y="38174"/>
                  </a:lnTo>
                  <a:lnTo>
                    <a:pt x="138231" y="17502"/>
                  </a:lnTo>
                  <a:lnTo>
                    <a:pt x="181585" y="4509"/>
                  </a:lnTo>
                  <a:lnTo>
                    <a:pt x="228600" y="0"/>
                  </a:lnTo>
                  <a:close/>
                </a:path>
                <a:path w="457200" h="457200">
                  <a:moveTo>
                    <a:pt x="0" y="0"/>
                  </a:moveTo>
                  <a:lnTo>
                    <a:pt x="0" y="0"/>
                  </a:lnTo>
                </a:path>
                <a:path w="457200" h="457200">
                  <a:moveTo>
                    <a:pt x="457200" y="457200"/>
                  </a:moveTo>
                  <a:lnTo>
                    <a:pt x="457200" y="457200"/>
                  </a:lnTo>
                </a:path>
              </a:pathLst>
            </a:custGeom>
            <a:ln w="9344">
              <a:solidFill>
                <a:srgbClr val="000000"/>
              </a:solidFill>
            </a:ln>
          </p:spPr>
          <p:txBody>
            <a:bodyPr wrap="square" lIns="0" tIns="0" rIns="0" bIns="0" rtlCol="0"/>
            <a:lstStyle>
              <a:defPPr>
                <a:defRPr lang="en-US"/>
              </a:defPPr>
            </a:lstStyle>
            <a:p>
              <a:pPr/>
              <a:endParaRPr/>
            </a:p>
          </p:txBody>
        </p:sp>
      </p:grpSp>
      <p:sp>
        <p:nvSpPr>
          <p:cNvPr id="64" name="object 32"/>
          <p:cNvSpPr txBox="1"/>
          <p:nvPr/>
        </p:nvSpPr>
        <p:spPr>
          <a:xfrm>
            <a:off x="5834887" y="4607726"/>
            <a:ext cx="3060065" cy="180848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600">
                <a:latin typeface="Liberation Sans"/>
                <a:cs typeface="Liberation Sans"/>
              </a:rPr>
              <a:t>Just </a:t>
            </a:r>
            <a:r>
              <a:rPr sz="1600" spc="-5">
                <a:latin typeface="Liberation Sans"/>
                <a:cs typeface="Liberation Sans"/>
              </a:rPr>
              <a:t>do the important </a:t>
            </a:r>
            <a:r>
              <a:rPr sz="1600" spc="-10">
                <a:latin typeface="Liberation Sans"/>
                <a:cs typeface="Liberation Sans"/>
              </a:rPr>
              <a:t>stuff</a:t>
            </a:r>
            <a:r>
              <a:rPr sz="1600" spc="-50">
                <a:latin typeface="Liberation Sans"/>
                <a:cs typeface="Liberation Sans"/>
              </a:rPr>
              <a:t> </a:t>
            </a:r>
            <a:r>
              <a:rPr sz="1600">
                <a:latin typeface="Liberation Sans"/>
                <a:cs typeface="Liberation Sans"/>
              </a:rPr>
              <a:t>like</a:t>
            </a:r>
            <a:endParaRPr sz="1600">
              <a:latin typeface="Liberation Sans"/>
              <a:cs typeface="Liberation Sans"/>
            </a:endParaRPr>
          </a:p>
          <a:p>
            <a:pPr marL="125095">
              <a:lnSpc>
                <a:spcPct val="100000"/>
              </a:lnSpc>
            </a:pPr>
            <a:r>
              <a:rPr sz="1600">
                <a:latin typeface="Liberation Sans"/>
                <a:cs typeface="Liberation Sans"/>
              </a:rPr>
              <a:t>… </a:t>
            </a:r>
            <a:r>
              <a:rPr sz="1600" spc="-5">
                <a:latin typeface="Liberation Sans"/>
                <a:cs typeface="Liberation Sans"/>
              </a:rPr>
              <a:t>respond </a:t>
            </a:r>
            <a:r>
              <a:rPr sz="1600">
                <a:latin typeface="Liberation Sans"/>
                <a:cs typeface="Liberation Sans"/>
              </a:rPr>
              <a:t>to</a:t>
            </a:r>
            <a:r>
              <a:rPr sz="1600" spc="-30">
                <a:latin typeface="Liberation Sans"/>
                <a:cs typeface="Liberation Sans"/>
              </a:rPr>
              <a:t> </a:t>
            </a:r>
            <a:r>
              <a:rPr sz="1600" spc="-5">
                <a:latin typeface="Liberation Sans"/>
                <a:cs typeface="Liberation Sans"/>
              </a:rPr>
              <a:t>interrupt</a:t>
            </a:r>
            <a:endParaRPr sz="1600">
              <a:latin typeface="Liberation Sans"/>
              <a:cs typeface="Liberation Sans"/>
            </a:endParaRPr>
          </a:p>
          <a:p>
            <a:pPr marL="125095">
              <a:lnSpc>
                <a:spcPts val="1914"/>
              </a:lnSpc>
            </a:pPr>
            <a:r>
              <a:rPr sz="1600">
                <a:latin typeface="Liberation Sans"/>
                <a:cs typeface="Liberation Sans"/>
              </a:rPr>
              <a:t>… </a:t>
            </a:r>
            <a:r>
              <a:rPr sz="1600" spc="-5">
                <a:latin typeface="Liberation Sans"/>
                <a:cs typeface="Liberation Sans"/>
              </a:rPr>
              <a:t>more storing of program</a:t>
            </a:r>
            <a:r>
              <a:rPr sz="1600" spc="-55">
                <a:latin typeface="Liberation Sans"/>
                <a:cs typeface="Liberation Sans"/>
              </a:rPr>
              <a:t> </a:t>
            </a:r>
            <a:r>
              <a:rPr sz="1600" spc="-5">
                <a:latin typeface="Liberation Sans"/>
                <a:cs typeface="Liberation Sans"/>
              </a:rPr>
              <a:t>state</a:t>
            </a:r>
            <a:endParaRPr sz="1600">
              <a:latin typeface="Liberation Sans"/>
              <a:cs typeface="Liberation Sans"/>
            </a:endParaRPr>
          </a:p>
          <a:p>
            <a:pPr marL="125095">
              <a:lnSpc>
                <a:spcPts val="1914"/>
              </a:lnSpc>
            </a:pPr>
            <a:r>
              <a:rPr sz="1600">
                <a:latin typeface="Liberation Sans"/>
                <a:cs typeface="Liberation Sans"/>
              </a:rPr>
              <a:t>… </a:t>
            </a:r>
            <a:r>
              <a:rPr sz="1600" spc="-5">
                <a:latin typeface="Liberation Sans"/>
                <a:cs typeface="Liberation Sans"/>
              </a:rPr>
              <a:t>schedule the bottom</a:t>
            </a:r>
            <a:r>
              <a:rPr sz="1600" spc="-25">
                <a:latin typeface="Liberation Sans"/>
                <a:cs typeface="Liberation Sans"/>
              </a:rPr>
              <a:t> </a:t>
            </a:r>
            <a:r>
              <a:rPr sz="1600" spc="-5">
                <a:latin typeface="Liberation Sans"/>
                <a:cs typeface="Liberation Sans"/>
              </a:rPr>
              <a:t>half</a:t>
            </a:r>
            <a:endParaRPr sz="1600">
              <a:latin typeface="Liberation Sans"/>
              <a:cs typeface="Liberation Sans"/>
            </a:endParaRPr>
          </a:p>
          <a:p>
            <a:pPr marL="125095">
              <a:lnSpc>
                <a:spcPct val="100000"/>
              </a:lnSpc>
            </a:pPr>
            <a:r>
              <a:rPr sz="1600">
                <a:latin typeface="Liberation Sans"/>
                <a:cs typeface="Liberation Sans"/>
              </a:rPr>
              <a:t>…</a:t>
            </a:r>
            <a:r>
              <a:rPr sz="1600" spc="-10">
                <a:latin typeface="Liberation Sans"/>
                <a:cs typeface="Liberation Sans"/>
              </a:rPr>
              <a:t> </a:t>
            </a:r>
            <a:r>
              <a:rPr sz="1600" spc="-5">
                <a:latin typeface="Liberation Sans"/>
                <a:cs typeface="Liberation Sans"/>
              </a:rPr>
              <a:t>IRET</a:t>
            </a:r>
            <a:endParaRPr sz="1600">
              <a:latin typeface="Liberation Sans"/>
              <a:cs typeface="Liberation Sans"/>
            </a:endParaRPr>
          </a:p>
          <a:p>
            <a:pPr marL="12700" marR="15875">
              <a:lnSpc>
                <a:spcPct val="100000"/>
              </a:lnSpc>
              <a:spcBef>
                <a:spcPts val="610"/>
              </a:spcBef>
            </a:pPr>
            <a:r>
              <a:rPr sz="1600" spc="-10">
                <a:latin typeface="Liberation Sans"/>
                <a:cs typeface="Liberation Sans"/>
              </a:rPr>
              <a:t>Restore </a:t>
            </a:r>
            <a:r>
              <a:rPr sz="1600" spc="-5">
                <a:latin typeface="Liberation Sans"/>
                <a:cs typeface="Liberation Sans"/>
              </a:rPr>
              <a:t>flags and registers </a:t>
            </a:r>
            <a:r>
              <a:rPr sz="1600">
                <a:latin typeface="Liberation Sans"/>
                <a:cs typeface="Liberation Sans"/>
              </a:rPr>
              <a:t>saved  </a:t>
            </a:r>
            <a:r>
              <a:rPr sz="1600" spc="-20">
                <a:latin typeface="Liberation Sans"/>
                <a:cs typeface="Liberation Sans"/>
              </a:rPr>
              <a:t>earlier. </a:t>
            </a:r>
            <a:r>
              <a:rPr sz="1600" spc="-5">
                <a:latin typeface="Liberation Sans"/>
                <a:cs typeface="Liberation Sans"/>
              </a:rPr>
              <a:t>Restore running</a:t>
            </a:r>
            <a:r>
              <a:rPr sz="1600" spc="-10">
                <a:latin typeface="Liberation Sans"/>
                <a:cs typeface="Liberation Sans"/>
              </a:rPr>
              <a:t> </a:t>
            </a:r>
            <a:r>
              <a:rPr sz="1600" spc="-5">
                <a:latin typeface="Liberation Sans"/>
                <a:cs typeface="Liberation Sans"/>
              </a:rPr>
              <a:t>task.</a:t>
            </a:r>
            <a:endParaRPr sz="1600">
              <a:latin typeface="Liberation Sans"/>
              <a:cs typeface="Liberation Sans"/>
            </a:endParaRPr>
          </a:p>
        </p:txBody>
      </p:sp>
      <p:sp>
        <p:nvSpPr>
          <p:cNvPr id="65" name="object 33"/>
          <p:cNvSpPr/>
          <p:nvPr/>
        </p:nvSpPr>
        <p:spPr>
          <a:xfrm>
            <a:off x="1566417" y="4650906"/>
            <a:ext cx="152400" cy="990600"/>
          </a:xfrm>
          <a:custGeom>
            <a:rect l="l" t="t" r="r" b="b"/>
            <a:pathLst>
              <a:path w="152400" h="990600">
                <a:moveTo>
                  <a:pt x="152400" y="0"/>
                </a:moveTo>
                <a:lnTo>
                  <a:pt x="124420" y="7004"/>
                </a:lnTo>
                <a:lnTo>
                  <a:pt x="100012" y="25558"/>
                </a:lnTo>
                <a:lnTo>
                  <a:pt x="82748" y="51970"/>
                </a:lnTo>
                <a:lnTo>
                  <a:pt x="76200" y="82550"/>
                </a:lnTo>
                <a:lnTo>
                  <a:pt x="76200" y="412750"/>
                </a:lnTo>
                <a:lnTo>
                  <a:pt x="69651" y="442793"/>
                </a:lnTo>
                <a:lnTo>
                  <a:pt x="52387" y="469264"/>
                </a:lnTo>
                <a:lnTo>
                  <a:pt x="27979" y="488116"/>
                </a:lnTo>
                <a:lnTo>
                  <a:pt x="0" y="495300"/>
                </a:lnTo>
                <a:lnTo>
                  <a:pt x="27979" y="502304"/>
                </a:lnTo>
                <a:lnTo>
                  <a:pt x="52387" y="520858"/>
                </a:lnTo>
                <a:lnTo>
                  <a:pt x="69651" y="547270"/>
                </a:lnTo>
                <a:lnTo>
                  <a:pt x="76200" y="577850"/>
                </a:lnTo>
                <a:lnTo>
                  <a:pt x="76200" y="908050"/>
                </a:lnTo>
                <a:lnTo>
                  <a:pt x="82748" y="938093"/>
                </a:lnTo>
                <a:lnTo>
                  <a:pt x="100012" y="964564"/>
                </a:lnTo>
                <a:lnTo>
                  <a:pt x="124420" y="983416"/>
                </a:lnTo>
                <a:lnTo>
                  <a:pt x="152400" y="990600"/>
                </a:lnTo>
              </a:path>
              <a:path w="152400" h="990600">
                <a:moveTo>
                  <a:pt x="0" y="0"/>
                </a:moveTo>
                <a:lnTo>
                  <a:pt x="0" y="0"/>
                </a:lnTo>
              </a:path>
              <a:path w="152400" h="990600">
                <a:moveTo>
                  <a:pt x="152400" y="990600"/>
                </a:moveTo>
                <a:lnTo>
                  <a:pt x="152400" y="990600"/>
                </a:lnTo>
              </a:path>
            </a:pathLst>
          </a:custGeom>
          <a:ln w="9344">
            <a:solidFill>
              <a:srgbClr val="000000"/>
            </a:solidFill>
          </a:ln>
        </p:spPr>
        <p:txBody>
          <a:bodyPr wrap="square" lIns="0" tIns="0" rIns="0" bIns="0" rtlCol="0"/>
          <a:lstStyle>
            <a:defPPr>
              <a:defRPr lang="en-US"/>
            </a:defPPr>
          </a:lstStyle>
          <a:p>
            <a:pPr/>
            <a:endParaRPr/>
          </a:p>
        </p:txBody>
      </p:sp>
      <p:sp>
        <p:nvSpPr>
          <p:cNvPr id="66" name="object 34"/>
          <p:cNvSpPr txBox="1"/>
          <p:nvPr/>
        </p:nvSpPr>
        <p:spPr>
          <a:xfrm>
            <a:off x="652017" y="4988726"/>
            <a:ext cx="883285"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spc="5">
                <a:latin typeface="Liberation Sans"/>
                <a:cs typeface="Liberation Sans"/>
              </a:rPr>
              <a:t>s</a:t>
            </a:r>
            <a:r>
              <a:rPr sz="1800" spc="-15">
                <a:latin typeface="Liberation Sans"/>
                <a:cs typeface="Liberation Sans"/>
              </a:rPr>
              <a:t>o</a:t>
            </a:r>
            <a:r>
              <a:rPr sz="1800" spc="5">
                <a:latin typeface="Liberation Sans"/>
                <a:cs typeface="Liberation Sans"/>
              </a:rPr>
              <a:t>f</a:t>
            </a:r>
            <a:r>
              <a:rPr sz="1800" spc="-5">
                <a:latin typeface="Liberation Sans"/>
                <a:cs typeface="Liberation Sans"/>
              </a:rPr>
              <a:t>t</a:t>
            </a:r>
            <a:r>
              <a:rPr sz="1800" spc="-45">
                <a:latin typeface="Liberation Sans"/>
                <a:cs typeface="Liberation Sans"/>
              </a:rPr>
              <a:t>w</a:t>
            </a:r>
            <a:r>
              <a:rPr sz="1800" spc="-15">
                <a:latin typeface="Liberation Sans"/>
                <a:cs typeface="Liberation Sans"/>
              </a:rPr>
              <a:t>a</a:t>
            </a:r>
            <a:r>
              <a:rPr sz="1800">
                <a:latin typeface="Liberation Sans"/>
                <a:cs typeface="Liberation Sans"/>
              </a:rPr>
              <a:t>re</a:t>
            </a:r>
            <a:endParaRPr sz="1800">
              <a:latin typeface="Liberation Sans"/>
              <a:cs typeface="Liberation Sans"/>
            </a:endParaRPr>
          </a:p>
        </p:txBody>
      </p:sp>
      <p:sp>
        <p:nvSpPr>
          <p:cNvPr id="67" name="object 35"/>
          <p:cNvSpPr txBox="1"/>
          <p:nvPr/>
        </p:nvSpPr>
        <p:spPr>
          <a:xfrm>
            <a:off x="1947417" y="4729646"/>
            <a:ext cx="153035"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a:latin typeface="Liberation Sans"/>
                <a:cs typeface="Liberation Sans"/>
              </a:rPr>
              <a:t>5</a:t>
            </a:r>
            <a:endParaRPr sz="1800">
              <a:latin typeface="Liberation Sans"/>
              <a:cs typeface="Liberation Sans"/>
            </a:endParaRPr>
          </a:p>
        </p:txBody>
      </p:sp>
      <p:grpSp>
        <p:nvGrpSpPr>
          <p:cNvPr id="68" name="object 36"/>
          <p:cNvGrpSpPr/>
          <p:nvPr/>
        </p:nvGrpSpPr>
        <p:grpSpPr>
          <a:xfrm>
            <a:off x="1790254" y="5941543"/>
            <a:ext cx="3514725" cy="619125"/>
            <a:chOff x="1366837" y="5024437"/>
            <a:chExt cx="3514725" cy="619125"/>
          </a:xfrm>
        </p:grpSpPr>
        <p:sp>
          <p:nvSpPr>
            <p:cNvPr id="69" name="object 37"/>
            <p:cNvSpPr/>
            <p:nvPr/>
          </p:nvSpPr>
          <p:spPr>
            <a:xfrm>
              <a:off x="1371600" y="5029200"/>
              <a:ext cx="3505200" cy="609600"/>
            </a:xfrm>
            <a:custGeom>
              <a:rect l="l" t="t" r="r" b="b"/>
              <a:pathLst>
                <a:path w="3505200" h="609600">
                  <a:moveTo>
                    <a:pt x="3505200" y="0"/>
                  </a:moveTo>
                  <a:lnTo>
                    <a:pt x="0" y="0"/>
                  </a:lnTo>
                  <a:lnTo>
                    <a:pt x="0" y="609600"/>
                  </a:lnTo>
                  <a:lnTo>
                    <a:pt x="3505200" y="609600"/>
                  </a:lnTo>
                  <a:close/>
                </a:path>
              </a:pathLst>
            </a:custGeom>
            <a:solidFill>
              <a:srgbClr val="000000"/>
            </a:solidFill>
          </p:spPr>
          <p:txBody>
            <a:bodyPr wrap="square" lIns="0" tIns="0" rIns="0" bIns="0" rtlCol="0"/>
            <a:lstStyle>
              <a:defPPr>
                <a:defRPr lang="en-US"/>
              </a:defPPr>
            </a:lstStyle>
            <a:p>
              <a:pPr/>
              <a:endParaRPr/>
            </a:p>
          </p:txBody>
        </p:sp>
        <p:sp>
          <p:nvSpPr>
            <p:cNvPr id="70" name="object 38"/>
            <p:cNvSpPr/>
            <p:nvPr/>
          </p:nvSpPr>
          <p:spPr>
            <a:xfrm>
              <a:off x="1371600" y="5029200"/>
              <a:ext cx="3505200" cy="609600"/>
            </a:xfrm>
            <a:custGeom>
              <a:rect l="l" t="t" r="r" b="b"/>
              <a:pathLst>
                <a:path w="3505200" h="609600">
                  <a:moveTo>
                    <a:pt x="1752600" y="609600"/>
                  </a:moveTo>
                  <a:lnTo>
                    <a:pt x="0" y="609600"/>
                  </a:lnTo>
                  <a:lnTo>
                    <a:pt x="0" y="0"/>
                  </a:lnTo>
                  <a:lnTo>
                    <a:pt x="3505200" y="0"/>
                  </a:lnTo>
                  <a:lnTo>
                    <a:pt x="3505200" y="609600"/>
                  </a:lnTo>
                  <a:lnTo>
                    <a:pt x="1752600" y="609600"/>
                  </a:lnTo>
                  <a:close/>
                </a:path>
              </a:pathLst>
            </a:custGeom>
            <a:ln w="9344">
              <a:solidFill>
                <a:srgbClr val="000000"/>
              </a:solidFill>
            </a:ln>
          </p:spPr>
          <p:txBody>
            <a:bodyPr wrap="square" lIns="0" tIns="0" rIns="0" bIns="0" rtlCol="0"/>
            <a:lstStyle>
              <a:defPPr>
                <a:defRPr lang="en-US"/>
              </a:defPPr>
            </a:lstStyle>
            <a:p>
              <a:pPr/>
              <a:endParaRPr/>
            </a:p>
          </p:txBody>
        </p:sp>
      </p:grpSp>
      <p:sp>
        <p:nvSpPr>
          <p:cNvPr id="71" name="object 39"/>
          <p:cNvSpPr txBox="1"/>
          <p:nvPr/>
        </p:nvSpPr>
        <p:spPr>
          <a:xfrm>
            <a:off x="2583687" y="6116485"/>
            <a:ext cx="1883410" cy="269240"/>
          </a:xfrm>
          <a:prstGeom prst="rect">
            <a:avLst/>
          </a:prstGeom>
        </p:spPr>
        <p:txBody>
          <a:bodyPr vert="horz" wrap="square" lIns="0" tIns="12700" rIns="0" bIns="0" rtlCol="0">
            <a:spAutoFit/>
          </a:bodyPr>
          <a:lstStyle>
            <a:defPPr>
              <a:defRPr lang="en-US"/>
            </a:defPPr>
          </a:lstStyle>
          <a:p>
            <a:pPr>
              <a:lnSpc>
                <a:spcPct val="100000"/>
              </a:lnSpc>
              <a:spcBef>
                <a:spcPts val="100"/>
              </a:spcBef>
            </a:pPr>
            <a:r>
              <a:rPr sz="1600" spc="-5">
                <a:solidFill>
                  <a:srgbClr val="FFFFFF"/>
                </a:solidFill>
                <a:latin typeface="Liberation Sans"/>
                <a:cs typeface="Liberation Sans"/>
              </a:rPr>
              <a:t>Return from</a:t>
            </a:r>
            <a:r>
              <a:rPr sz="1600" spc="-45">
                <a:solidFill>
                  <a:srgbClr val="FFFFFF"/>
                </a:solidFill>
                <a:latin typeface="Liberation Sans"/>
                <a:cs typeface="Liberation Sans"/>
              </a:rPr>
              <a:t> </a:t>
            </a:r>
            <a:r>
              <a:rPr sz="1600" spc="-10">
                <a:solidFill>
                  <a:srgbClr val="FFFFFF"/>
                </a:solidFill>
                <a:latin typeface="Liberation Sans"/>
                <a:cs typeface="Liberation Sans"/>
              </a:rPr>
              <a:t>interrupt</a:t>
            </a:r>
            <a:endParaRPr sz="1600">
              <a:latin typeface="Liberation Sans"/>
              <a:cs typeface="Liberation Sans"/>
            </a:endParaRPr>
          </a:p>
        </p:txBody>
      </p:sp>
      <p:grpSp>
        <p:nvGrpSpPr>
          <p:cNvPr id="72" name="object 40"/>
          <p:cNvGrpSpPr/>
          <p:nvPr/>
        </p:nvGrpSpPr>
        <p:grpSpPr>
          <a:xfrm>
            <a:off x="1790254" y="5484343"/>
            <a:ext cx="3974465" cy="1078865"/>
            <a:chOff x="1366837" y="4567237"/>
            <a:chExt cx="3974465" cy="1078865"/>
          </a:xfrm>
        </p:grpSpPr>
        <p:sp>
          <p:nvSpPr>
            <p:cNvPr id="73" name="object 41"/>
            <p:cNvSpPr/>
            <p:nvPr/>
          </p:nvSpPr>
          <p:spPr>
            <a:xfrm flipH="1">
              <a:off x="3124200" y="4572000"/>
              <a:ext cx="0" cy="309880"/>
            </a:xfrm>
            <a:custGeom>
              <a:rect l="l" t="t" r="r" b="b"/>
              <a:pathLst>
                <a:path h="309879">
                  <a:moveTo>
                    <a:pt x="0" y="0"/>
                  </a:moveTo>
                  <a:lnTo>
                    <a:pt x="0" y="309880"/>
                  </a:lnTo>
                </a:path>
              </a:pathLst>
            </a:custGeom>
            <a:ln w="9344">
              <a:solidFill>
                <a:srgbClr val="000000"/>
              </a:solidFill>
            </a:ln>
          </p:spPr>
          <p:txBody>
            <a:bodyPr wrap="square" lIns="0" tIns="0" rIns="0" bIns="0" rtlCol="0"/>
            <a:lstStyle>
              <a:defPPr>
                <a:defRPr lang="en-US"/>
              </a:defPPr>
            </a:lstStyle>
            <a:p>
              <a:pPr/>
              <a:endParaRPr/>
            </a:p>
          </p:txBody>
        </p:sp>
        <p:sp>
          <p:nvSpPr>
            <p:cNvPr id="74" name="object 42"/>
            <p:cNvSpPr/>
            <p:nvPr/>
          </p:nvSpPr>
          <p:spPr>
            <a:xfrm>
              <a:off x="3086100" y="4876800"/>
              <a:ext cx="76200" cy="76200"/>
            </a:xfrm>
            <a:custGeom>
              <a:rect l="l" t="t" r="r" b="b"/>
              <a:pathLst>
                <a:path w="76200" h="76200">
                  <a:moveTo>
                    <a:pt x="76200" y="0"/>
                  </a:moveTo>
                  <a:lnTo>
                    <a:pt x="0" y="0"/>
                  </a:lnTo>
                  <a:lnTo>
                    <a:pt x="38100" y="76200"/>
                  </a:lnTo>
                  <a:lnTo>
                    <a:pt x="76200" y="0"/>
                  </a:lnTo>
                  <a:close/>
                </a:path>
              </a:pathLst>
            </a:custGeom>
            <a:solidFill>
              <a:srgbClr val="000000"/>
            </a:solidFill>
          </p:spPr>
          <p:txBody>
            <a:bodyPr wrap="square" lIns="0" tIns="0" rIns="0" bIns="0" rtlCol="0"/>
            <a:lstStyle>
              <a:defPPr>
                <a:defRPr lang="en-US"/>
              </a:defPPr>
            </a:lstStyle>
            <a:p>
              <a:pPr/>
              <a:endParaRPr/>
            </a:p>
          </p:txBody>
        </p:sp>
        <p:sp>
          <p:nvSpPr>
            <p:cNvPr id="75" name="object 43"/>
            <p:cNvSpPr/>
            <p:nvPr/>
          </p:nvSpPr>
          <p:spPr>
            <a:xfrm>
              <a:off x="4876800" y="5334000"/>
              <a:ext cx="369570" cy="0"/>
            </a:xfrm>
            <a:custGeom>
              <a:rect l="l" t="t" r="r" b="b"/>
              <a:pathLst>
                <a:path w="369570">
                  <a:moveTo>
                    <a:pt x="0" y="0"/>
                  </a:moveTo>
                  <a:lnTo>
                    <a:pt x="38100" y="0"/>
                  </a:lnTo>
                </a:path>
                <a:path w="369570">
                  <a:moveTo>
                    <a:pt x="66039" y="0"/>
                  </a:moveTo>
                  <a:lnTo>
                    <a:pt x="104139" y="0"/>
                  </a:lnTo>
                </a:path>
                <a:path w="369570">
                  <a:moveTo>
                    <a:pt x="132079" y="0"/>
                  </a:moveTo>
                  <a:lnTo>
                    <a:pt x="170179" y="0"/>
                  </a:lnTo>
                </a:path>
                <a:path w="369570">
                  <a:moveTo>
                    <a:pt x="199389" y="0"/>
                  </a:moveTo>
                  <a:lnTo>
                    <a:pt x="236220" y="0"/>
                  </a:lnTo>
                </a:path>
                <a:path w="369570">
                  <a:moveTo>
                    <a:pt x="265429" y="0"/>
                  </a:moveTo>
                  <a:lnTo>
                    <a:pt x="302260" y="0"/>
                  </a:lnTo>
                </a:path>
                <a:path w="369570">
                  <a:moveTo>
                    <a:pt x="331470" y="0"/>
                  </a:moveTo>
                  <a:lnTo>
                    <a:pt x="369570" y="0"/>
                  </a:lnTo>
                </a:path>
              </a:pathLst>
            </a:custGeom>
            <a:ln w="9344">
              <a:solidFill>
                <a:srgbClr val="000000"/>
              </a:solidFill>
            </a:ln>
          </p:spPr>
          <p:txBody>
            <a:bodyPr wrap="square" lIns="0" tIns="0" rIns="0" bIns="0" rtlCol="0"/>
            <a:lstStyle>
              <a:defPPr>
                <a:defRPr lang="en-US"/>
              </a:defPPr>
            </a:lstStyle>
            <a:p>
              <a:pPr/>
              <a:endParaRPr/>
            </a:p>
          </p:txBody>
        </p:sp>
        <p:sp>
          <p:nvSpPr>
            <p:cNvPr id="76" name="object 44"/>
            <p:cNvSpPr/>
            <p:nvPr/>
          </p:nvSpPr>
          <p:spPr>
            <a:xfrm>
              <a:off x="5259070" y="5295900"/>
              <a:ext cx="74930" cy="76200"/>
            </a:xfrm>
            <a:custGeom>
              <a:rect l="l" t="t" r="r" b="b"/>
              <a:pathLst>
                <a:path w="74929" h="76200">
                  <a:moveTo>
                    <a:pt x="0" y="0"/>
                  </a:moveTo>
                  <a:lnTo>
                    <a:pt x="0" y="76200"/>
                  </a:lnTo>
                  <a:lnTo>
                    <a:pt x="74929" y="38100"/>
                  </a:lnTo>
                  <a:lnTo>
                    <a:pt x="0" y="0"/>
                  </a:lnTo>
                  <a:close/>
                </a:path>
              </a:pathLst>
            </a:custGeom>
            <a:solidFill>
              <a:srgbClr val="000000"/>
            </a:solidFill>
          </p:spPr>
          <p:txBody>
            <a:bodyPr wrap="square" lIns="0" tIns="0" rIns="0" bIns="0" rtlCol="0"/>
            <a:lstStyle>
              <a:defPPr>
                <a:defRPr lang="en-US"/>
              </a:defPPr>
            </a:lstStyle>
            <a:p>
              <a:pPr/>
              <a:endParaRPr/>
            </a:p>
          </p:txBody>
        </p:sp>
        <p:sp>
          <p:nvSpPr>
            <p:cNvPr id="77" name="object 45"/>
            <p:cNvSpPr/>
            <p:nvPr/>
          </p:nvSpPr>
          <p:spPr>
            <a:xfrm flipH="1">
              <a:off x="5334000" y="5029200"/>
              <a:ext cx="0" cy="567690"/>
            </a:xfrm>
            <a:custGeom>
              <a:rect l="l" t="t" r="r" b="b"/>
              <a:pathLst>
                <a:path h="567689">
                  <a:moveTo>
                    <a:pt x="0" y="0"/>
                  </a:moveTo>
                  <a:lnTo>
                    <a:pt x="0" y="38100"/>
                  </a:lnTo>
                </a:path>
                <a:path h="567689">
                  <a:moveTo>
                    <a:pt x="0" y="66039"/>
                  </a:moveTo>
                  <a:lnTo>
                    <a:pt x="0" y="104139"/>
                  </a:lnTo>
                </a:path>
                <a:path h="567689">
                  <a:moveTo>
                    <a:pt x="0" y="132080"/>
                  </a:moveTo>
                  <a:lnTo>
                    <a:pt x="0" y="170180"/>
                  </a:lnTo>
                </a:path>
                <a:path h="567689">
                  <a:moveTo>
                    <a:pt x="0" y="198119"/>
                  </a:moveTo>
                  <a:lnTo>
                    <a:pt x="0" y="236219"/>
                  </a:lnTo>
                </a:path>
                <a:path h="567689">
                  <a:moveTo>
                    <a:pt x="0" y="265430"/>
                  </a:moveTo>
                  <a:lnTo>
                    <a:pt x="0" y="302259"/>
                  </a:lnTo>
                </a:path>
                <a:path h="567689">
                  <a:moveTo>
                    <a:pt x="0" y="331469"/>
                  </a:moveTo>
                  <a:lnTo>
                    <a:pt x="0" y="369569"/>
                  </a:lnTo>
                </a:path>
                <a:path h="567689">
                  <a:moveTo>
                    <a:pt x="0" y="397509"/>
                  </a:moveTo>
                  <a:lnTo>
                    <a:pt x="0" y="435609"/>
                  </a:lnTo>
                </a:path>
                <a:path h="567689">
                  <a:moveTo>
                    <a:pt x="0" y="463550"/>
                  </a:moveTo>
                  <a:lnTo>
                    <a:pt x="0" y="501650"/>
                  </a:lnTo>
                </a:path>
                <a:path h="567689">
                  <a:moveTo>
                    <a:pt x="0" y="529590"/>
                  </a:moveTo>
                  <a:lnTo>
                    <a:pt x="0" y="567690"/>
                  </a:lnTo>
                </a:path>
              </a:pathLst>
            </a:custGeom>
            <a:ln w="9344">
              <a:solidFill>
                <a:srgbClr val="000000"/>
              </a:solidFill>
            </a:ln>
          </p:spPr>
          <p:txBody>
            <a:bodyPr wrap="square" lIns="0" tIns="0" rIns="0" bIns="0" rtlCol="0"/>
            <a:lstStyle>
              <a:defPPr>
                <a:defRPr lang="en-US"/>
              </a:defPPr>
            </a:lstStyle>
            <a:p>
              <a:pPr/>
              <a:endParaRPr/>
            </a:p>
          </p:txBody>
        </p:sp>
        <p:sp>
          <p:nvSpPr>
            <p:cNvPr id="78" name="object 46"/>
            <p:cNvSpPr/>
            <p:nvPr/>
          </p:nvSpPr>
          <p:spPr>
            <a:xfrm flipH="1">
              <a:off x="5334000" y="5624830"/>
              <a:ext cx="0" cy="13970"/>
            </a:xfrm>
            <a:custGeom>
              <a:rect l="l" t="t" r="r" b="b"/>
              <a:pathLst>
                <a:path h="13970">
                  <a:moveTo>
                    <a:pt x="-4672" y="6985"/>
                  </a:moveTo>
                  <a:lnTo>
                    <a:pt x="4672" y="6985"/>
                  </a:lnTo>
                </a:path>
              </a:pathLst>
            </a:custGeom>
            <a:ln w="13969">
              <a:solidFill>
                <a:srgbClr val="000000"/>
              </a:solidFill>
            </a:ln>
          </p:spPr>
          <p:txBody>
            <a:bodyPr wrap="square" lIns="0" tIns="0" rIns="0" bIns="0" rtlCol="0"/>
            <a:lstStyle>
              <a:defPPr>
                <a:defRPr lang="en-US"/>
              </a:defPPr>
            </a:lstStyle>
            <a:p>
              <a:pPr/>
              <a:endParaRPr/>
            </a:p>
          </p:txBody>
        </p:sp>
        <p:sp>
          <p:nvSpPr>
            <p:cNvPr id="79" name="object 47"/>
            <p:cNvSpPr/>
            <p:nvPr/>
          </p:nvSpPr>
          <p:spPr>
            <a:xfrm>
              <a:off x="1371600" y="4800600"/>
              <a:ext cx="457200" cy="457200"/>
            </a:xfrm>
            <a:custGeom>
              <a:rect l="l" t="t" r="r" b="b"/>
              <a:pathLst>
                <a:path w="457200" h="457200">
                  <a:moveTo>
                    <a:pt x="228600" y="0"/>
                  </a:moveTo>
                  <a:lnTo>
                    <a:pt x="181585" y="4509"/>
                  </a:lnTo>
                  <a:lnTo>
                    <a:pt x="138231" y="17502"/>
                  </a:lnTo>
                  <a:lnTo>
                    <a:pt x="99342" y="38174"/>
                  </a:lnTo>
                  <a:lnTo>
                    <a:pt x="65722" y="65722"/>
                  </a:lnTo>
                  <a:lnTo>
                    <a:pt x="38174" y="99342"/>
                  </a:lnTo>
                  <a:lnTo>
                    <a:pt x="17502" y="138231"/>
                  </a:lnTo>
                  <a:lnTo>
                    <a:pt x="4509" y="181585"/>
                  </a:lnTo>
                  <a:lnTo>
                    <a:pt x="0" y="228600"/>
                  </a:lnTo>
                  <a:lnTo>
                    <a:pt x="4509" y="275614"/>
                  </a:lnTo>
                  <a:lnTo>
                    <a:pt x="17502" y="318968"/>
                  </a:lnTo>
                  <a:lnTo>
                    <a:pt x="38174" y="357857"/>
                  </a:lnTo>
                  <a:lnTo>
                    <a:pt x="65722" y="391477"/>
                  </a:lnTo>
                  <a:lnTo>
                    <a:pt x="99342" y="419025"/>
                  </a:lnTo>
                  <a:lnTo>
                    <a:pt x="138231" y="439697"/>
                  </a:lnTo>
                  <a:lnTo>
                    <a:pt x="181585" y="452690"/>
                  </a:lnTo>
                  <a:lnTo>
                    <a:pt x="228600" y="457200"/>
                  </a:lnTo>
                  <a:lnTo>
                    <a:pt x="275614" y="452690"/>
                  </a:lnTo>
                  <a:lnTo>
                    <a:pt x="318968" y="439697"/>
                  </a:lnTo>
                  <a:lnTo>
                    <a:pt x="357857" y="419025"/>
                  </a:lnTo>
                  <a:lnTo>
                    <a:pt x="391477" y="391477"/>
                  </a:lnTo>
                  <a:lnTo>
                    <a:pt x="419025" y="357857"/>
                  </a:lnTo>
                  <a:lnTo>
                    <a:pt x="439697" y="318968"/>
                  </a:lnTo>
                  <a:lnTo>
                    <a:pt x="452690" y="275614"/>
                  </a:lnTo>
                  <a:lnTo>
                    <a:pt x="457200" y="228600"/>
                  </a:lnTo>
                  <a:lnTo>
                    <a:pt x="452690" y="181585"/>
                  </a:lnTo>
                  <a:lnTo>
                    <a:pt x="439697" y="138231"/>
                  </a:lnTo>
                  <a:lnTo>
                    <a:pt x="419025" y="99342"/>
                  </a:lnTo>
                  <a:lnTo>
                    <a:pt x="391477" y="65722"/>
                  </a:lnTo>
                  <a:lnTo>
                    <a:pt x="357857" y="38174"/>
                  </a:lnTo>
                  <a:lnTo>
                    <a:pt x="318968" y="17502"/>
                  </a:lnTo>
                  <a:lnTo>
                    <a:pt x="275614" y="4509"/>
                  </a:lnTo>
                  <a:lnTo>
                    <a:pt x="228600" y="0"/>
                  </a:lnTo>
                  <a:close/>
                </a:path>
              </a:pathLst>
            </a:custGeom>
            <a:solidFill>
              <a:srgbClr val="FF7B7F"/>
            </a:solidFill>
          </p:spPr>
          <p:txBody>
            <a:bodyPr wrap="square" lIns="0" tIns="0" rIns="0" bIns="0" rtlCol="0"/>
            <a:lstStyle>
              <a:defPPr>
                <a:defRPr lang="en-US"/>
              </a:defPPr>
            </a:lstStyle>
            <a:p>
              <a:pPr/>
              <a:endParaRPr/>
            </a:p>
          </p:txBody>
        </p:sp>
        <p:sp>
          <p:nvSpPr>
            <p:cNvPr id="80" name="object 48"/>
            <p:cNvSpPr/>
            <p:nvPr/>
          </p:nvSpPr>
          <p:spPr>
            <a:xfrm>
              <a:off x="1371600" y="4800600"/>
              <a:ext cx="457200" cy="457200"/>
            </a:xfrm>
            <a:custGeom>
              <a:rect l="l" t="t" r="r" b="b"/>
              <a:pathLst>
                <a:path w="457200" h="457200">
                  <a:moveTo>
                    <a:pt x="228600" y="0"/>
                  </a:moveTo>
                  <a:lnTo>
                    <a:pt x="275614" y="4509"/>
                  </a:lnTo>
                  <a:lnTo>
                    <a:pt x="318968" y="17502"/>
                  </a:lnTo>
                  <a:lnTo>
                    <a:pt x="357857" y="38174"/>
                  </a:lnTo>
                  <a:lnTo>
                    <a:pt x="391477" y="65722"/>
                  </a:lnTo>
                  <a:lnTo>
                    <a:pt x="419025" y="99342"/>
                  </a:lnTo>
                  <a:lnTo>
                    <a:pt x="439697" y="138231"/>
                  </a:lnTo>
                  <a:lnTo>
                    <a:pt x="452690" y="181585"/>
                  </a:lnTo>
                  <a:lnTo>
                    <a:pt x="457200" y="228600"/>
                  </a:lnTo>
                  <a:lnTo>
                    <a:pt x="452690" y="275614"/>
                  </a:lnTo>
                  <a:lnTo>
                    <a:pt x="439697" y="318968"/>
                  </a:lnTo>
                  <a:lnTo>
                    <a:pt x="419025" y="357857"/>
                  </a:lnTo>
                  <a:lnTo>
                    <a:pt x="391477" y="391477"/>
                  </a:lnTo>
                  <a:lnTo>
                    <a:pt x="357857" y="419025"/>
                  </a:lnTo>
                  <a:lnTo>
                    <a:pt x="318968" y="439697"/>
                  </a:lnTo>
                  <a:lnTo>
                    <a:pt x="275614" y="452690"/>
                  </a:lnTo>
                  <a:lnTo>
                    <a:pt x="228600" y="457200"/>
                  </a:lnTo>
                  <a:lnTo>
                    <a:pt x="181585" y="452690"/>
                  </a:lnTo>
                  <a:lnTo>
                    <a:pt x="138231" y="439697"/>
                  </a:lnTo>
                  <a:lnTo>
                    <a:pt x="99342" y="419025"/>
                  </a:lnTo>
                  <a:lnTo>
                    <a:pt x="65722" y="391477"/>
                  </a:lnTo>
                  <a:lnTo>
                    <a:pt x="38174" y="357857"/>
                  </a:lnTo>
                  <a:lnTo>
                    <a:pt x="17502" y="318968"/>
                  </a:lnTo>
                  <a:lnTo>
                    <a:pt x="4509" y="275614"/>
                  </a:lnTo>
                  <a:lnTo>
                    <a:pt x="0" y="228600"/>
                  </a:lnTo>
                  <a:lnTo>
                    <a:pt x="4509" y="181585"/>
                  </a:lnTo>
                  <a:lnTo>
                    <a:pt x="17502" y="138231"/>
                  </a:lnTo>
                  <a:lnTo>
                    <a:pt x="38174" y="99342"/>
                  </a:lnTo>
                  <a:lnTo>
                    <a:pt x="65722" y="65722"/>
                  </a:lnTo>
                  <a:lnTo>
                    <a:pt x="99342" y="38174"/>
                  </a:lnTo>
                  <a:lnTo>
                    <a:pt x="138231" y="17502"/>
                  </a:lnTo>
                  <a:lnTo>
                    <a:pt x="181585" y="4509"/>
                  </a:lnTo>
                  <a:lnTo>
                    <a:pt x="228600" y="0"/>
                  </a:lnTo>
                  <a:close/>
                </a:path>
                <a:path w="457200" h="457200">
                  <a:moveTo>
                    <a:pt x="0" y="0"/>
                  </a:moveTo>
                  <a:lnTo>
                    <a:pt x="0" y="0"/>
                  </a:lnTo>
                </a:path>
                <a:path w="457200" h="457200">
                  <a:moveTo>
                    <a:pt x="457200" y="457200"/>
                  </a:moveTo>
                  <a:lnTo>
                    <a:pt x="457200" y="457200"/>
                  </a:lnTo>
                </a:path>
              </a:pathLst>
            </a:custGeom>
            <a:ln w="9344">
              <a:solidFill>
                <a:srgbClr val="000000"/>
              </a:solidFill>
            </a:ln>
          </p:spPr>
          <p:txBody>
            <a:bodyPr wrap="square" lIns="0" tIns="0" rIns="0" bIns="0" rtlCol="0"/>
            <a:lstStyle>
              <a:defPPr>
                <a:defRPr lang="en-US"/>
              </a:defPPr>
            </a:lstStyle>
            <a:p>
              <a:pPr/>
              <a:endParaRPr/>
            </a:p>
          </p:txBody>
        </p:sp>
      </p:grpSp>
      <p:sp>
        <p:nvSpPr>
          <p:cNvPr id="81" name="object 49"/>
          <p:cNvSpPr txBox="1"/>
          <p:nvPr/>
        </p:nvSpPr>
        <p:spPr>
          <a:xfrm>
            <a:off x="1960117" y="5796446"/>
            <a:ext cx="140335" cy="299720"/>
          </a:xfrm>
          <a:prstGeom prst="rect">
            <a:avLst/>
          </a:prstGeom>
        </p:spPr>
        <p:txBody>
          <a:bodyPr vert="horz" wrap="square" lIns="0" tIns="12700" rIns="0" bIns="0" rtlCol="0">
            <a:spAutoFit/>
          </a:bodyPr>
          <a:lstStyle>
            <a:defPPr>
              <a:defRPr lang="en-US"/>
            </a:defPPr>
          </a:lstStyle>
          <a:p>
            <a:pPr>
              <a:lnSpc>
                <a:spcPct val="100000"/>
              </a:lnSpc>
              <a:spcBef>
                <a:spcPts val="100"/>
              </a:spcBef>
            </a:pPr>
            <a:r>
              <a:rPr sz="1800">
                <a:latin typeface="Liberation Sans"/>
                <a:cs typeface="Liberation Sans"/>
              </a:rPr>
              <a:t>6</a:t>
            </a:r>
            <a:endParaRPr sz="1800">
              <a:latin typeface="Liberation Sans"/>
              <a:cs typeface="Liberation Sans"/>
            </a:endParaRPr>
          </a:p>
        </p:txBody>
      </p:sp>
      <p:grpSp>
        <p:nvGrpSpPr>
          <p:cNvPr id="99" name="object 67"/>
          <p:cNvGrpSpPr/>
          <p:nvPr/>
        </p:nvGrpSpPr>
        <p:grpSpPr>
          <a:xfrm>
            <a:off x="1790254" y="2717013"/>
            <a:ext cx="3514725" cy="619125"/>
            <a:chOff x="1366837" y="1799907"/>
            <a:chExt cx="3514725" cy="619125"/>
          </a:xfrm>
        </p:grpSpPr>
        <p:sp>
          <p:nvSpPr>
            <p:cNvPr id="100" name="object 68"/>
            <p:cNvSpPr/>
            <p:nvPr/>
          </p:nvSpPr>
          <p:spPr>
            <a:xfrm>
              <a:off x="1371600" y="1804670"/>
              <a:ext cx="3505200" cy="609600"/>
            </a:xfrm>
            <a:custGeom>
              <a:rect l="l" t="t" r="r" b="b"/>
              <a:pathLst>
                <a:path w="3505200" h="609600">
                  <a:moveTo>
                    <a:pt x="3505200" y="0"/>
                  </a:moveTo>
                  <a:lnTo>
                    <a:pt x="0" y="0"/>
                  </a:lnTo>
                  <a:lnTo>
                    <a:pt x="0" y="609600"/>
                  </a:lnTo>
                  <a:lnTo>
                    <a:pt x="3505200" y="609600"/>
                  </a:lnTo>
                  <a:close/>
                </a:path>
              </a:pathLst>
            </a:custGeom>
            <a:solidFill>
              <a:srgbClr val="000000"/>
            </a:solidFill>
          </p:spPr>
          <p:txBody>
            <a:bodyPr wrap="square" lIns="0" tIns="0" rIns="0" bIns="0" rtlCol="0"/>
            <a:lstStyle>
              <a:defPPr>
                <a:defRPr lang="en-US"/>
              </a:defPPr>
            </a:lstStyle>
            <a:p>
              <a:pPr/>
              <a:endParaRPr/>
            </a:p>
          </p:txBody>
        </p:sp>
        <p:sp>
          <p:nvSpPr>
            <p:cNvPr id="101" name="object 69"/>
            <p:cNvSpPr/>
            <p:nvPr/>
          </p:nvSpPr>
          <p:spPr>
            <a:xfrm>
              <a:off x="1371600" y="1804670"/>
              <a:ext cx="3505200" cy="609600"/>
            </a:xfrm>
            <a:custGeom>
              <a:rect l="l" t="t" r="r" b="b"/>
              <a:pathLst>
                <a:path w="3505200" h="609600">
                  <a:moveTo>
                    <a:pt x="1752600" y="609600"/>
                  </a:moveTo>
                  <a:lnTo>
                    <a:pt x="0" y="609600"/>
                  </a:lnTo>
                  <a:lnTo>
                    <a:pt x="0" y="0"/>
                  </a:lnTo>
                  <a:lnTo>
                    <a:pt x="3505200" y="0"/>
                  </a:lnTo>
                  <a:lnTo>
                    <a:pt x="3505200" y="609600"/>
                  </a:lnTo>
                  <a:lnTo>
                    <a:pt x="1752600" y="609600"/>
                  </a:lnTo>
                  <a:close/>
                </a:path>
              </a:pathLst>
            </a:custGeom>
            <a:ln w="9344">
              <a:solidFill>
                <a:srgbClr val="000000"/>
              </a:solidFill>
            </a:ln>
          </p:spPr>
          <p:txBody>
            <a:bodyPr wrap="square" lIns="0" tIns="0" rIns="0" bIns="0" rtlCol="0"/>
            <a:lstStyle>
              <a:defPPr>
                <a:defRPr lang="en-US"/>
              </a:defPPr>
            </a:lstStyle>
            <a:p>
              <a:pPr/>
              <a:endParaRPr/>
            </a:p>
          </p:txBody>
        </p:sp>
      </p:grpSp>
      <p:sp>
        <p:nvSpPr>
          <p:cNvPr id="102" name="object 70"/>
          <p:cNvSpPr txBox="1"/>
          <p:nvPr/>
        </p:nvSpPr>
        <p:spPr>
          <a:xfrm>
            <a:off x="2332227" y="2891956"/>
            <a:ext cx="2430780" cy="26924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600" spc="-5">
                <a:solidFill>
                  <a:srgbClr val="FFFFFF"/>
                </a:solidFill>
                <a:latin typeface="Liberation Sans"/>
                <a:cs typeface="Liberation Sans"/>
              </a:rPr>
              <a:t>Basic </a:t>
            </a:r>
            <a:r>
              <a:rPr sz="1600" spc="-10">
                <a:solidFill>
                  <a:srgbClr val="FFFFFF"/>
                </a:solidFill>
                <a:latin typeface="Liberation Sans"/>
                <a:cs typeface="Liberation Sans"/>
              </a:rPr>
              <a:t>program </a:t>
            </a:r>
            <a:r>
              <a:rPr sz="1600" spc="-5">
                <a:solidFill>
                  <a:srgbClr val="FFFFFF"/>
                </a:solidFill>
                <a:latin typeface="Liberation Sans"/>
                <a:cs typeface="Liberation Sans"/>
              </a:rPr>
              <a:t>state</a:t>
            </a:r>
            <a:r>
              <a:rPr sz="1600" spc="-10">
                <a:solidFill>
                  <a:srgbClr val="FFFFFF"/>
                </a:solidFill>
                <a:latin typeface="Liberation Sans"/>
                <a:cs typeface="Liberation Sans"/>
              </a:rPr>
              <a:t> </a:t>
            </a:r>
            <a:r>
              <a:rPr sz="1600" spc="-5">
                <a:solidFill>
                  <a:srgbClr val="FFFFFF"/>
                </a:solidFill>
                <a:latin typeface="Liberation Sans"/>
                <a:cs typeface="Liberation Sans"/>
              </a:rPr>
              <a:t>saved</a:t>
            </a:r>
            <a:endParaRPr sz="1600">
              <a:latin typeface="Liberation Sans"/>
              <a:cs typeface="Liberation Sans"/>
            </a:endParaRPr>
          </a:p>
        </p:txBody>
      </p:sp>
      <p:grpSp>
        <p:nvGrpSpPr>
          <p:cNvPr id="103" name="object 71"/>
          <p:cNvGrpSpPr/>
          <p:nvPr/>
        </p:nvGrpSpPr>
        <p:grpSpPr>
          <a:xfrm>
            <a:off x="1771294" y="2412303"/>
            <a:ext cx="3990975" cy="887730"/>
            <a:chOff x="1347877" y="1495197"/>
            <a:chExt cx="3990975" cy="887730"/>
          </a:xfrm>
        </p:grpSpPr>
        <p:sp>
          <p:nvSpPr>
            <p:cNvPr id="104" name="object 72"/>
            <p:cNvSpPr/>
            <p:nvPr/>
          </p:nvSpPr>
          <p:spPr>
            <a:xfrm>
              <a:off x="4876799" y="2077720"/>
              <a:ext cx="369570" cy="0"/>
            </a:xfrm>
            <a:custGeom>
              <a:rect l="l" t="t" r="r" b="b"/>
              <a:pathLst>
                <a:path w="369570">
                  <a:moveTo>
                    <a:pt x="0" y="0"/>
                  </a:moveTo>
                  <a:lnTo>
                    <a:pt x="38100" y="0"/>
                  </a:lnTo>
                </a:path>
                <a:path w="369570">
                  <a:moveTo>
                    <a:pt x="66039" y="0"/>
                  </a:moveTo>
                  <a:lnTo>
                    <a:pt x="104139" y="0"/>
                  </a:lnTo>
                </a:path>
                <a:path w="369570">
                  <a:moveTo>
                    <a:pt x="132079" y="0"/>
                  </a:moveTo>
                  <a:lnTo>
                    <a:pt x="170179" y="0"/>
                  </a:lnTo>
                </a:path>
                <a:path w="369570">
                  <a:moveTo>
                    <a:pt x="199389" y="0"/>
                  </a:moveTo>
                  <a:lnTo>
                    <a:pt x="236220" y="0"/>
                  </a:lnTo>
                </a:path>
                <a:path w="369570">
                  <a:moveTo>
                    <a:pt x="265429" y="0"/>
                  </a:moveTo>
                  <a:lnTo>
                    <a:pt x="302260" y="0"/>
                  </a:lnTo>
                </a:path>
                <a:path w="369570">
                  <a:moveTo>
                    <a:pt x="331470" y="0"/>
                  </a:moveTo>
                  <a:lnTo>
                    <a:pt x="369570" y="0"/>
                  </a:lnTo>
                </a:path>
              </a:pathLst>
            </a:custGeom>
            <a:ln w="9344">
              <a:solidFill>
                <a:srgbClr val="000000"/>
              </a:solidFill>
            </a:ln>
          </p:spPr>
          <p:txBody>
            <a:bodyPr wrap="square" lIns="0" tIns="0" rIns="0" bIns="0" rtlCol="0"/>
            <a:lstStyle>
              <a:defPPr>
                <a:defRPr lang="en-US"/>
              </a:defPPr>
            </a:lstStyle>
            <a:p>
              <a:pPr/>
              <a:endParaRPr/>
            </a:p>
          </p:txBody>
        </p:sp>
        <p:sp>
          <p:nvSpPr>
            <p:cNvPr id="105" name="object 73"/>
            <p:cNvSpPr/>
            <p:nvPr/>
          </p:nvSpPr>
          <p:spPr>
            <a:xfrm>
              <a:off x="5259069" y="2039620"/>
              <a:ext cx="74930" cy="76200"/>
            </a:xfrm>
            <a:custGeom>
              <a:rect l="l" t="t" r="r" b="b"/>
              <a:pathLst>
                <a:path w="74929" h="76200">
                  <a:moveTo>
                    <a:pt x="0" y="0"/>
                  </a:moveTo>
                  <a:lnTo>
                    <a:pt x="0" y="76200"/>
                  </a:lnTo>
                  <a:lnTo>
                    <a:pt x="74929" y="38100"/>
                  </a:lnTo>
                  <a:lnTo>
                    <a:pt x="0" y="0"/>
                  </a:lnTo>
                  <a:close/>
                </a:path>
              </a:pathLst>
            </a:custGeom>
            <a:solidFill>
              <a:srgbClr val="000000"/>
            </a:solidFill>
          </p:spPr>
          <p:txBody>
            <a:bodyPr wrap="square" lIns="0" tIns="0" rIns="0" bIns="0" rtlCol="0"/>
            <a:lstStyle>
              <a:defPPr>
                <a:defRPr lang="en-US"/>
              </a:defPPr>
            </a:lstStyle>
            <a:p>
              <a:pPr/>
              <a:endParaRPr/>
            </a:p>
          </p:txBody>
        </p:sp>
        <p:sp>
          <p:nvSpPr>
            <p:cNvPr id="106" name="object 74"/>
            <p:cNvSpPr/>
            <p:nvPr/>
          </p:nvSpPr>
          <p:spPr>
            <a:xfrm flipH="1">
              <a:off x="5333999" y="1772920"/>
              <a:ext cx="0" cy="567690"/>
            </a:xfrm>
            <a:custGeom>
              <a:rect l="l" t="t" r="r" b="b"/>
              <a:pathLst>
                <a:path h="567689">
                  <a:moveTo>
                    <a:pt x="0" y="0"/>
                  </a:moveTo>
                  <a:lnTo>
                    <a:pt x="0" y="38100"/>
                  </a:lnTo>
                </a:path>
                <a:path h="567689">
                  <a:moveTo>
                    <a:pt x="0" y="67309"/>
                  </a:moveTo>
                  <a:lnTo>
                    <a:pt x="0" y="104139"/>
                  </a:lnTo>
                </a:path>
                <a:path h="567689">
                  <a:moveTo>
                    <a:pt x="0" y="133350"/>
                  </a:moveTo>
                  <a:lnTo>
                    <a:pt x="0" y="170179"/>
                  </a:lnTo>
                </a:path>
                <a:path h="567689">
                  <a:moveTo>
                    <a:pt x="0" y="199389"/>
                  </a:moveTo>
                  <a:lnTo>
                    <a:pt x="0" y="237489"/>
                  </a:lnTo>
                </a:path>
                <a:path h="567689">
                  <a:moveTo>
                    <a:pt x="0" y="265429"/>
                  </a:moveTo>
                  <a:lnTo>
                    <a:pt x="0" y="303529"/>
                  </a:lnTo>
                </a:path>
                <a:path h="567689">
                  <a:moveTo>
                    <a:pt x="0" y="331469"/>
                  </a:moveTo>
                  <a:lnTo>
                    <a:pt x="0" y="369569"/>
                  </a:lnTo>
                </a:path>
                <a:path h="567689">
                  <a:moveTo>
                    <a:pt x="0" y="397509"/>
                  </a:moveTo>
                  <a:lnTo>
                    <a:pt x="0" y="435609"/>
                  </a:lnTo>
                </a:path>
                <a:path h="567689">
                  <a:moveTo>
                    <a:pt x="0" y="463550"/>
                  </a:moveTo>
                  <a:lnTo>
                    <a:pt x="0" y="501650"/>
                  </a:lnTo>
                </a:path>
                <a:path h="567689">
                  <a:moveTo>
                    <a:pt x="0" y="530859"/>
                  </a:moveTo>
                  <a:lnTo>
                    <a:pt x="0" y="567689"/>
                  </a:lnTo>
                </a:path>
              </a:pathLst>
            </a:custGeom>
            <a:ln w="9344">
              <a:solidFill>
                <a:srgbClr val="000000"/>
              </a:solidFill>
            </a:ln>
          </p:spPr>
          <p:txBody>
            <a:bodyPr wrap="square" lIns="0" tIns="0" rIns="0" bIns="0" rtlCol="0"/>
            <a:lstStyle>
              <a:defPPr>
                <a:defRPr lang="en-US"/>
              </a:defPPr>
            </a:lstStyle>
            <a:p>
              <a:pPr/>
              <a:endParaRPr/>
            </a:p>
          </p:txBody>
        </p:sp>
        <p:sp>
          <p:nvSpPr>
            <p:cNvPr id="107" name="object 75"/>
            <p:cNvSpPr/>
            <p:nvPr/>
          </p:nvSpPr>
          <p:spPr>
            <a:xfrm flipH="1">
              <a:off x="5333999" y="2369819"/>
              <a:ext cx="0" cy="12700"/>
            </a:xfrm>
            <a:custGeom>
              <a:rect l="l" t="t" r="r" b="b"/>
              <a:pathLst>
                <a:path h="12700">
                  <a:moveTo>
                    <a:pt x="-4672" y="6350"/>
                  </a:moveTo>
                  <a:lnTo>
                    <a:pt x="4672" y="6350"/>
                  </a:lnTo>
                </a:path>
              </a:pathLst>
            </a:custGeom>
            <a:ln w="12700">
              <a:solidFill>
                <a:srgbClr val="000000"/>
              </a:solidFill>
            </a:ln>
          </p:spPr>
          <p:txBody>
            <a:bodyPr wrap="square" lIns="0" tIns="0" rIns="0" bIns="0" rtlCol="0"/>
            <a:lstStyle>
              <a:defPPr>
                <a:defRPr lang="en-US"/>
              </a:defPPr>
            </a:lstStyle>
            <a:p>
              <a:pPr/>
              <a:endParaRPr/>
            </a:p>
          </p:txBody>
        </p:sp>
        <p:sp>
          <p:nvSpPr>
            <p:cNvPr id="108" name="object 76"/>
            <p:cNvSpPr/>
            <p:nvPr/>
          </p:nvSpPr>
          <p:spPr>
            <a:xfrm>
              <a:off x="1352550" y="1499870"/>
              <a:ext cx="457200" cy="457200"/>
            </a:xfrm>
            <a:custGeom>
              <a:rect l="l" t="t" r="r" b="b"/>
              <a:pathLst>
                <a:path w="457200" h="457200">
                  <a:moveTo>
                    <a:pt x="228600" y="0"/>
                  </a:moveTo>
                  <a:lnTo>
                    <a:pt x="181585" y="4509"/>
                  </a:lnTo>
                  <a:lnTo>
                    <a:pt x="138231" y="17502"/>
                  </a:lnTo>
                  <a:lnTo>
                    <a:pt x="99342" y="38174"/>
                  </a:lnTo>
                  <a:lnTo>
                    <a:pt x="65722" y="65722"/>
                  </a:lnTo>
                  <a:lnTo>
                    <a:pt x="38174" y="99342"/>
                  </a:lnTo>
                  <a:lnTo>
                    <a:pt x="17502" y="138231"/>
                  </a:lnTo>
                  <a:lnTo>
                    <a:pt x="4509" y="181585"/>
                  </a:lnTo>
                  <a:lnTo>
                    <a:pt x="0" y="228600"/>
                  </a:lnTo>
                  <a:lnTo>
                    <a:pt x="4509" y="275614"/>
                  </a:lnTo>
                  <a:lnTo>
                    <a:pt x="17502" y="318968"/>
                  </a:lnTo>
                  <a:lnTo>
                    <a:pt x="38174" y="357857"/>
                  </a:lnTo>
                  <a:lnTo>
                    <a:pt x="65722" y="391477"/>
                  </a:lnTo>
                  <a:lnTo>
                    <a:pt x="99342" y="419025"/>
                  </a:lnTo>
                  <a:lnTo>
                    <a:pt x="138231" y="439697"/>
                  </a:lnTo>
                  <a:lnTo>
                    <a:pt x="181585" y="452690"/>
                  </a:lnTo>
                  <a:lnTo>
                    <a:pt x="228600" y="457200"/>
                  </a:lnTo>
                  <a:lnTo>
                    <a:pt x="275614" y="452690"/>
                  </a:lnTo>
                  <a:lnTo>
                    <a:pt x="318968" y="439697"/>
                  </a:lnTo>
                  <a:lnTo>
                    <a:pt x="357857" y="419025"/>
                  </a:lnTo>
                  <a:lnTo>
                    <a:pt x="391477" y="391477"/>
                  </a:lnTo>
                  <a:lnTo>
                    <a:pt x="419025" y="357857"/>
                  </a:lnTo>
                  <a:lnTo>
                    <a:pt x="439697" y="318968"/>
                  </a:lnTo>
                  <a:lnTo>
                    <a:pt x="452690" y="275614"/>
                  </a:lnTo>
                  <a:lnTo>
                    <a:pt x="457200" y="228600"/>
                  </a:lnTo>
                  <a:lnTo>
                    <a:pt x="452690" y="181585"/>
                  </a:lnTo>
                  <a:lnTo>
                    <a:pt x="439697" y="138231"/>
                  </a:lnTo>
                  <a:lnTo>
                    <a:pt x="419025" y="99342"/>
                  </a:lnTo>
                  <a:lnTo>
                    <a:pt x="391477" y="65722"/>
                  </a:lnTo>
                  <a:lnTo>
                    <a:pt x="357857" y="38174"/>
                  </a:lnTo>
                  <a:lnTo>
                    <a:pt x="318968" y="17502"/>
                  </a:lnTo>
                  <a:lnTo>
                    <a:pt x="275614" y="4509"/>
                  </a:lnTo>
                  <a:lnTo>
                    <a:pt x="228600" y="0"/>
                  </a:lnTo>
                  <a:close/>
                </a:path>
              </a:pathLst>
            </a:custGeom>
            <a:solidFill>
              <a:srgbClr val="FF7B7F"/>
            </a:solidFill>
          </p:spPr>
          <p:txBody>
            <a:bodyPr wrap="square" lIns="0" tIns="0" rIns="0" bIns="0" rtlCol="0"/>
            <a:lstStyle>
              <a:defPPr>
                <a:defRPr lang="en-US"/>
              </a:defPPr>
            </a:lstStyle>
            <a:p>
              <a:pPr/>
              <a:endParaRPr/>
            </a:p>
          </p:txBody>
        </p:sp>
        <p:sp>
          <p:nvSpPr>
            <p:cNvPr id="109" name="object 77"/>
            <p:cNvSpPr/>
            <p:nvPr/>
          </p:nvSpPr>
          <p:spPr>
            <a:xfrm>
              <a:off x="1352550" y="1499870"/>
              <a:ext cx="457200" cy="457200"/>
            </a:xfrm>
            <a:custGeom>
              <a:rect l="l" t="t" r="r" b="b"/>
              <a:pathLst>
                <a:path w="457200" h="457200">
                  <a:moveTo>
                    <a:pt x="228600" y="0"/>
                  </a:moveTo>
                  <a:lnTo>
                    <a:pt x="275614" y="4509"/>
                  </a:lnTo>
                  <a:lnTo>
                    <a:pt x="318968" y="17502"/>
                  </a:lnTo>
                  <a:lnTo>
                    <a:pt x="357857" y="38174"/>
                  </a:lnTo>
                  <a:lnTo>
                    <a:pt x="391477" y="65722"/>
                  </a:lnTo>
                  <a:lnTo>
                    <a:pt x="419025" y="99342"/>
                  </a:lnTo>
                  <a:lnTo>
                    <a:pt x="439697" y="138231"/>
                  </a:lnTo>
                  <a:lnTo>
                    <a:pt x="452690" y="181585"/>
                  </a:lnTo>
                  <a:lnTo>
                    <a:pt x="457200" y="228600"/>
                  </a:lnTo>
                  <a:lnTo>
                    <a:pt x="452690" y="275614"/>
                  </a:lnTo>
                  <a:lnTo>
                    <a:pt x="439697" y="318968"/>
                  </a:lnTo>
                  <a:lnTo>
                    <a:pt x="419025" y="357857"/>
                  </a:lnTo>
                  <a:lnTo>
                    <a:pt x="391477" y="391477"/>
                  </a:lnTo>
                  <a:lnTo>
                    <a:pt x="357857" y="419025"/>
                  </a:lnTo>
                  <a:lnTo>
                    <a:pt x="318968" y="439697"/>
                  </a:lnTo>
                  <a:lnTo>
                    <a:pt x="275614" y="452690"/>
                  </a:lnTo>
                  <a:lnTo>
                    <a:pt x="228600" y="457200"/>
                  </a:lnTo>
                  <a:lnTo>
                    <a:pt x="181585" y="452690"/>
                  </a:lnTo>
                  <a:lnTo>
                    <a:pt x="138231" y="439697"/>
                  </a:lnTo>
                  <a:lnTo>
                    <a:pt x="99342" y="419025"/>
                  </a:lnTo>
                  <a:lnTo>
                    <a:pt x="65722" y="391477"/>
                  </a:lnTo>
                  <a:lnTo>
                    <a:pt x="38174" y="357857"/>
                  </a:lnTo>
                  <a:lnTo>
                    <a:pt x="17502" y="318968"/>
                  </a:lnTo>
                  <a:lnTo>
                    <a:pt x="4509" y="275614"/>
                  </a:lnTo>
                  <a:lnTo>
                    <a:pt x="0" y="228600"/>
                  </a:lnTo>
                  <a:lnTo>
                    <a:pt x="4509" y="181585"/>
                  </a:lnTo>
                  <a:lnTo>
                    <a:pt x="17502" y="138231"/>
                  </a:lnTo>
                  <a:lnTo>
                    <a:pt x="38174" y="99342"/>
                  </a:lnTo>
                  <a:lnTo>
                    <a:pt x="65722" y="65722"/>
                  </a:lnTo>
                  <a:lnTo>
                    <a:pt x="99342" y="38174"/>
                  </a:lnTo>
                  <a:lnTo>
                    <a:pt x="138231" y="17502"/>
                  </a:lnTo>
                  <a:lnTo>
                    <a:pt x="181585" y="4509"/>
                  </a:lnTo>
                  <a:lnTo>
                    <a:pt x="228600" y="0"/>
                  </a:lnTo>
                  <a:close/>
                </a:path>
                <a:path w="457200" h="457200">
                  <a:moveTo>
                    <a:pt x="0" y="0"/>
                  </a:moveTo>
                  <a:lnTo>
                    <a:pt x="0" y="0"/>
                  </a:lnTo>
                </a:path>
                <a:path w="457200" h="457200">
                  <a:moveTo>
                    <a:pt x="457200" y="457200"/>
                  </a:moveTo>
                  <a:lnTo>
                    <a:pt x="457200" y="457200"/>
                  </a:lnTo>
                </a:path>
              </a:pathLst>
            </a:custGeom>
            <a:ln w="9344">
              <a:solidFill>
                <a:srgbClr val="000000"/>
              </a:solidFill>
            </a:ln>
          </p:spPr>
          <p:txBody>
            <a:bodyPr wrap="square" lIns="0" tIns="0" rIns="0" bIns="0" rtlCol="0"/>
            <a:lstStyle>
              <a:defPPr>
                <a:defRPr lang="en-US"/>
              </a:defPPr>
            </a:lstStyle>
            <a:p>
              <a:pPr/>
              <a:endParaRPr/>
            </a:p>
          </p:txBody>
        </p:sp>
      </p:grpSp>
      <p:sp>
        <p:nvSpPr>
          <p:cNvPr id="110" name="object 78"/>
          <p:cNvSpPr txBox="1"/>
          <p:nvPr/>
        </p:nvSpPr>
        <p:spPr>
          <a:xfrm>
            <a:off x="1928367" y="2495715"/>
            <a:ext cx="153035"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a:latin typeface="Liberation Sans"/>
                <a:cs typeface="Liberation Sans"/>
              </a:rPr>
              <a:t>3</a:t>
            </a:r>
            <a:endParaRPr sz="1800">
              <a:latin typeface="Liberation Sans"/>
              <a:cs typeface="Liberation Sans"/>
            </a:endParaRPr>
          </a:p>
        </p:txBody>
      </p:sp>
      <p:sp>
        <p:nvSpPr>
          <p:cNvPr id="112" name="object 79"/>
          <p:cNvSpPr txBox="1"/>
          <p:nvPr/>
        </p:nvSpPr>
        <p:spPr>
          <a:xfrm>
            <a:off x="5834887" y="2503335"/>
            <a:ext cx="3100070" cy="999490"/>
          </a:xfrm>
          <a:prstGeom prst="rect">
            <a:avLst/>
          </a:prstGeom>
        </p:spPr>
        <p:txBody>
          <a:bodyPr vert="horz" wrap="square" lIns="0" tIns="12700" rIns="0" bIns="0" rtlCol="0">
            <a:spAutoFit/>
          </a:bodyPr>
          <a:lstStyle>
            <a:defPPr>
              <a:defRPr lang="en-US"/>
            </a:defPPr>
          </a:lstStyle>
          <a:p>
            <a:pPr marL="12700" marR="5080">
              <a:lnSpc>
                <a:spcPct val="100000"/>
              </a:lnSpc>
              <a:spcBef>
                <a:spcPts val="100"/>
              </a:spcBef>
            </a:pPr>
            <a:r>
              <a:rPr sz="1600" spc="-5">
                <a:latin typeface="Liberation Sans"/>
                <a:cs typeface="Liberation Sans"/>
              </a:rPr>
              <a:t>X86 </a:t>
            </a:r>
            <a:r>
              <a:rPr sz="1600">
                <a:latin typeface="Liberation Sans"/>
                <a:cs typeface="Liberation Sans"/>
              </a:rPr>
              <a:t>saves </a:t>
            </a:r>
            <a:r>
              <a:rPr sz="1600" spc="-5">
                <a:latin typeface="Liberation Sans"/>
                <a:cs typeface="Liberation Sans"/>
              </a:rPr>
              <a:t>the </a:t>
            </a:r>
            <a:r>
              <a:rPr sz="1600">
                <a:latin typeface="Liberation Sans"/>
                <a:cs typeface="Liberation Sans"/>
              </a:rPr>
              <a:t>SS, </a:t>
            </a:r>
            <a:r>
              <a:rPr sz="1600" spc="-55">
                <a:latin typeface="Liberation Sans"/>
                <a:cs typeface="Liberation Sans"/>
              </a:rPr>
              <a:t>ESP, </a:t>
            </a:r>
            <a:r>
              <a:rPr sz="1600" spc="-5">
                <a:latin typeface="Liberation Sans"/>
                <a:cs typeface="Liberation Sans"/>
              </a:rPr>
              <a:t>EFLAGS,  CS, </a:t>
            </a:r>
            <a:r>
              <a:rPr sz="1600" spc="-60">
                <a:latin typeface="Liberation Sans"/>
                <a:cs typeface="Liberation Sans"/>
              </a:rPr>
              <a:t>EIP, </a:t>
            </a:r>
            <a:r>
              <a:rPr sz="1600" spc="-10">
                <a:latin typeface="Liberation Sans"/>
                <a:cs typeface="Liberation Sans"/>
              </a:rPr>
              <a:t>error </a:t>
            </a:r>
            <a:r>
              <a:rPr sz="1600" spc="-5">
                <a:latin typeface="Liberation Sans"/>
                <a:cs typeface="Liberation Sans"/>
              </a:rPr>
              <a:t>code on stack  (restored by </a:t>
            </a:r>
            <a:r>
              <a:rPr sz="1600" spc="-5">
                <a:solidFill>
                  <a:srgbClr val="333399"/>
                </a:solidFill>
                <a:latin typeface="Liberation Sans"/>
                <a:cs typeface="Liberation Sans"/>
              </a:rPr>
              <a:t>iret</a:t>
            </a:r>
            <a:r>
              <a:rPr sz="1600" spc="-45">
                <a:solidFill>
                  <a:srgbClr val="333399"/>
                </a:solidFill>
                <a:latin typeface="Liberation Sans"/>
                <a:cs typeface="Liberation Sans"/>
              </a:rPr>
              <a:t> </a:t>
            </a:r>
            <a:r>
              <a:rPr sz="1600" spc="-5">
                <a:latin typeface="Liberation Sans"/>
                <a:cs typeface="Liberation Sans"/>
              </a:rPr>
              <a:t>instruction).</a:t>
            </a:r>
            <a:endParaRPr sz="1600">
              <a:latin typeface="Liberation Sans"/>
              <a:cs typeface="Liberation Sans"/>
            </a:endParaRPr>
          </a:p>
          <a:p>
            <a:pPr marL="12700">
              <a:lnSpc>
                <a:spcPts val="1910"/>
              </a:lnSpc>
            </a:pPr>
            <a:r>
              <a:rPr sz="1600" spc="-5">
                <a:latin typeface="Liberation Sans"/>
                <a:cs typeface="Liberation Sans"/>
              </a:rPr>
              <a:t>Suspends current</a:t>
            </a:r>
            <a:r>
              <a:rPr sz="1600" spc="-10">
                <a:latin typeface="Liberation Sans"/>
                <a:cs typeface="Liberation Sans"/>
              </a:rPr>
              <a:t> </a:t>
            </a:r>
            <a:r>
              <a:rPr sz="1600" spc="-5">
                <a:latin typeface="Liberation Sans"/>
                <a:cs typeface="Liberation Sans"/>
              </a:rPr>
              <a:t>task.</a:t>
            </a:r>
            <a:endParaRPr sz="1600">
              <a:latin typeface="Liberation Sans"/>
              <a:cs typeface="Liberation Sans"/>
            </a:endParaRPr>
          </a:p>
        </p:txBody>
      </p:sp>
    </p:spTree>
    <p:extLst>
      <p:ext uri="{BB962C8B-B14F-4D97-AF65-F5344CB8AC3E}">
        <p14:creationId xmlns:p14="http://schemas.microsoft.com/office/powerpoint/2010/main" val="3341950048"/>
      </p:ext>
    </p:extLst>
  </p:cSld>
  <p:clrMapOvr>
    <a:masterClrMapping/>
  </p:clrMapOvr>
  <p:transition/>
  <p:timing/>
</p:sld>
</file>

<file path=ppt/slides/slide7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xmlns=""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xmlns=""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xmlns=""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xmlns=""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xmlns=""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xmlns=""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xmlns=""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xmlns=""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object 2"/>
          <p:cNvSpPr txBox="1"/>
          <p:nvPr/>
        </p:nvSpPr>
        <p:spPr>
          <a:xfrm>
            <a:off x="8243386" y="1028338"/>
            <a:ext cx="556895" cy="1214755"/>
          </a:xfrm>
          <a:prstGeom prst="rect">
            <a:avLst/>
          </a:prstGeom>
        </p:spPr>
        <p:txBody>
          <a:bodyPr vert="vert" wrap="square" lIns="0" tIns="1270" rIns="0" bIns="0" rtlCol="0">
            <a:spAutoFit/>
          </a:bodyPr>
          <a:lstStyle>
            <a:defPPr>
              <a:defRPr lang="en-US"/>
            </a:defPPr>
          </a:lstStyle>
          <a:p>
            <a:pPr marL="203200" marR="5080" indent="-190500">
              <a:lnSpc>
                <a:spcPts val="2160"/>
              </a:lnSpc>
              <a:spcBef>
                <a:spcPts val="10"/>
              </a:spcBef>
            </a:pPr>
            <a:r>
              <a:rPr sz="1800" spc="-10">
                <a:latin typeface="Liberation Sans"/>
                <a:cs typeface="Liberation Sans"/>
              </a:rPr>
              <a:t>only if</a:t>
            </a:r>
            <a:r>
              <a:rPr sz="1800" spc="-90">
                <a:latin typeface="Liberation Sans"/>
                <a:cs typeface="Liberation Sans"/>
              </a:rPr>
              <a:t> </a:t>
            </a:r>
            <a:r>
              <a:rPr sz="1800" spc="-5">
                <a:latin typeface="Liberation Sans"/>
                <a:cs typeface="Liberation Sans"/>
              </a:rPr>
              <a:t>stack  </a:t>
            </a:r>
            <a:r>
              <a:rPr sz="1800" spc="-10">
                <a:latin typeface="Liberation Sans"/>
                <a:cs typeface="Liberation Sans"/>
              </a:rPr>
              <a:t>changed</a:t>
            </a:r>
            <a:endParaRPr sz="1800">
              <a:latin typeface="Liberation Sans"/>
              <a:cs typeface="Liberation Sans"/>
            </a:endParaRPr>
          </a:p>
        </p:txBody>
      </p:sp>
      <p:grpSp>
        <p:nvGrpSpPr>
          <p:cNvPr id="14" name="object 3"/>
          <p:cNvGrpSpPr/>
          <p:nvPr/>
        </p:nvGrpSpPr>
        <p:grpSpPr>
          <a:xfrm>
            <a:off x="6339840" y="5100319"/>
            <a:ext cx="304800" cy="76200"/>
            <a:chOff x="3352800" y="5219700"/>
            <a:chExt cx="304800" cy="76200"/>
          </a:xfrm>
        </p:grpSpPr>
        <p:sp>
          <p:nvSpPr>
            <p:cNvPr id="15" name="object 4"/>
            <p:cNvSpPr/>
            <p:nvPr/>
          </p:nvSpPr>
          <p:spPr>
            <a:xfrm>
              <a:off x="3352800" y="5257800"/>
              <a:ext cx="233679" cy="0"/>
            </a:xfrm>
            <a:custGeom>
              <a:rect l="l" t="t" r="r" b="b"/>
              <a:pathLst>
                <a:path w="233677">
                  <a:moveTo>
                    <a:pt x="233679" y="0"/>
                  </a:moveTo>
                  <a:lnTo>
                    <a:pt x="0" y="0"/>
                  </a:lnTo>
                </a:path>
              </a:pathLst>
            </a:custGeom>
            <a:ln w="9344">
              <a:solidFill>
                <a:srgbClr val="000000"/>
              </a:solidFill>
            </a:ln>
          </p:spPr>
          <p:txBody>
            <a:bodyPr wrap="square" lIns="0" tIns="0" rIns="0" bIns="0" rtlCol="0"/>
            <a:lstStyle>
              <a:defPPr>
                <a:defRPr lang="en-US"/>
              </a:defPPr>
            </a:lstStyle>
            <a:p>
              <a:pPr/>
              <a:endParaRPr/>
            </a:p>
          </p:txBody>
        </p:sp>
        <p:sp>
          <p:nvSpPr>
            <p:cNvPr id="16" name="object 5"/>
            <p:cNvSpPr/>
            <p:nvPr/>
          </p:nvSpPr>
          <p:spPr>
            <a:xfrm>
              <a:off x="3581400" y="5219700"/>
              <a:ext cx="76200" cy="76200"/>
            </a:xfrm>
            <a:custGeom>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defPPr>
                <a:defRPr lang="en-US"/>
              </a:defPPr>
            </a:lstStyle>
            <a:p>
              <a:pPr/>
              <a:endParaRPr/>
            </a:p>
          </p:txBody>
        </p:sp>
      </p:grpSp>
      <p:sp>
        <p:nvSpPr>
          <p:cNvPr id="17" name="object 6"/>
          <p:cNvSpPr txBox="1"/>
          <p:nvPr/>
        </p:nvSpPr>
        <p:spPr>
          <a:xfrm>
            <a:off x="5883910" y="4944109"/>
            <a:ext cx="482600"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spc="-5">
                <a:latin typeface="Liberation Sans"/>
                <a:cs typeface="Liberation Sans"/>
              </a:rPr>
              <a:t>ESP</a:t>
            </a:r>
            <a:endParaRPr sz="1800">
              <a:latin typeface="Liberation Sans"/>
              <a:cs typeface="Liberation Sans"/>
            </a:endParaRPr>
          </a:p>
        </p:txBody>
      </p:sp>
      <p:sp>
        <p:nvSpPr>
          <p:cNvPr id="18" name="object 7"/>
          <p:cNvSpPr/>
          <p:nvPr/>
        </p:nvSpPr>
        <p:spPr>
          <a:xfrm>
            <a:off x="8092440" y="1474469"/>
            <a:ext cx="152400" cy="457200"/>
          </a:xfrm>
          <a:custGeom>
            <a:rect l="l" t="t" r="r" b="b"/>
            <a:pathLst>
              <a:path w="152400" h="457200">
                <a:moveTo>
                  <a:pt x="0" y="0"/>
                </a:moveTo>
                <a:lnTo>
                  <a:pt x="27979" y="3274"/>
                </a:lnTo>
                <a:lnTo>
                  <a:pt x="52387" y="11906"/>
                </a:lnTo>
                <a:lnTo>
                  <a:pt x="69651" y="24110"/>
                </a:lnTo>
                <a:lnTo>
                  <a:pt x="76200" y="38100"/>
                </a:lnTo>
                <a:lnTo>
                  <a:pt x="76200" y="190500"/>
                </a:lnTo>
                <a:lnTo>
                  <a:pt x="82748" y="204489"/>
                </a:lnTo>
                <a:lnTo>
                  <a:pt x="100012" y="216693"/>
                </a:lnTo>
                <a:lnTo>
                  <a:pt x="124420" y="225325"/>
                </a:lnTo>
                <a:lnTo>
                  <a:pt x="152400" y="228600"/>
                </a:lnTo>
                <a:lnTo>
                  <a:pt x="124420" y="231874"/>
                </a:lnTo>
                <a:lnTo>
                  <a:pt x="100012" y="240506"/>
                </a:lnTo>
                <a:lnTo>
                  <a:pt x="82748" y="252710"/>
                </a:lnTo>
                <a:lnTo>
                  <a:pt x="76200" y="266700"/>
                </a:lnTo>
                <a:lnTo>
                  <a:pt x="76200" y="419100"/>
                </a:lnTo>
                <a:lnTo>
                  <a:pt x="69651" y="433089"/>
                </a:lnTo>
                <a:lnTo>
                  <a:pt x="52387" y="445293"/>
                </a:lnTo>
                <a:lnTo>
                  <a:pt x="27979" y="453925"/>
                </a:lnTo>
                <a:lnTo>
                  <a:pt x="0" y="457200"/>
                </a:lnTo>
              </a:path>
              <a:path w="152400" h="457200">
                <a:moveTo>
                  <a:pt x="0" y="0"/>
                </a:moveTo>
                <a:lnTo>
                  <a:pt x="0" y="0"/>
                </a:lnTo>
              </a:path>
              <a:path w="152400" h="457200">
                <a:moveTo>
                  <a:pt x="152400" y="457200"/>
                </a:moveTo>
                <a:lnTo>
                  <a:pt x="152400" y="457200"/>
                </a:lnTo>
              </a:path>
            </a:pathLst>
          </a:custGeom>
          <a:ln w="9344">
            <a:solidFill>
              <a:srgbClr val="000000"/>
            </a:solidFill>
          </a:ln>
        </p:spPr>
        <p:txBody>
          <a:bodyPr wrap="square" lIns="0" tIns="0" rIns="0" bIns="0" rtlCol="0"/>
          <a:lstStyle>
            <a:defPPr>
              <a:defRPr lang="en-US"/>
            </a:defPPr>
          </a:lstStyle>
          <a:p>
            <a:pPr/>
            <a:endParaRPr/>
          </a:p>
        </p:txBody>
      </p:sp>
      <p:grpSp>
        <p:nvGrpSpPr>
          <p:cNvPr id="19" name="object 8"/>
          <p:cNvGrpSpPr/>
          <p:nvPr/>
        </p:nvGrpSpPr>
        <p:grpSpPr>
          <a:xfrm>
            <a:off x="6411367" y="1317396"/>
            <a:ext cx="233679" cy="157480"/>
            <a:chOff x="3424327" y="1436777"/>
            <a:chExt cx="233679" cy="157480"/>
          </a:xfrm>
        </p:grpSpPr>
        <p:sp>
          <p:nvSpPr>
            <p:cNvPr id="20" name="object 9"/>
            <p:cNvSpPr/>
            <p:nvPr/>
          </p:nvSpPr>
          <p:spPr>
            <a:xfrm>
              <a:off x="3429000" y="1441450"/>
              <a:ext cx="170180" cy="113030"/>
            </a:xfrm>
            <a:custGeom>
              <a:rect l="l" t="t" r="r" b="b"/>
              <a:pathLst>
                <a:path w="170179" h="113030">
                  <a:moveTo>
                    <a:pt x="0" y="0"/>
                  </a:moveTo>
                  <a:lnTo>
                    <a:pt x="170179" y="113029"/>
                  </a:lnTo>
                </a:path>
              </a:pathLst>
            </a:custGeom>
            <a:ln w="9344">
              <a:solidFill>
                <a:srgbClr val="000000"/>
              </a:solidFill>
            </a:ln>
          </p:spPr>
          <p:txBody>
            <a:bodyPr wrap="square" lIns="0" tIns="0" rIns="0" bIns="0" rtlCol="0"/>
            <a:lstStyle>
              <a:defPPr>
                <a:defRPr lang="en-US"/>
              </a:defPPr>
            </a:lstStyle>
            <a:p>
              <a:pPr/>
              <a:endParaRPr/>
            </a:p>
          </p:txBody>
        </p:sp>
        <p:sp>
          <p:nvSpPr>
            <p:cNvPr id="21" name="object 10"/>
            <p:cNvSpPr/>
            <p:nvPr/>
          </p:nvSpPr>
          <p:spPr>
            <a:xfrm>
              <a:off x="3573780" y="1520190"/>
              <a:ext cx="83820" cy="73660"/>
            </a:xfrm>
            <a:custGeom>
              <a:rect l="l" t="t" r="r" b="b"/>
              <a:pathLst>
                <a:path w="83820" h="73659">
                  <a:moveTo>
                    <a:pt x="41910" y="0"/>
                  </a:moveTo>
                  <a:lnTo>
                    <a:pt x="0" y="63500"/>
                  </a:lnTo>
                  <a:lnTo>
                    <a:pt x="83820" y="73660"/>
                  </a:lnTo>
                  <a:lnTo>
                    <a:pt x="41910" y="0"/>
                  </a:lnTo>
                  <a:close/>
                </a:path>
              </a:pathLst>
            </a:custGeom>
            <a:solidFill>
              <a:srgbClr val="000000"/>
            </a:solidFill>
          </p:spPr>
          <p:txBody>
            <a:bodyPr wrap="square" lIns="0" tIns="0" rIns="0" bIns="0" rtlCol="0"/>
            <a:lstStyle>
              <a:defPPr>
                <a:defRPr lang="en-US"/>
              </a:defPPr>
            </a:lstStyle>
            <a:p>
              <a:pPr/>
              <a:endParaRPr/>
            </a:p>
          </p:txBody>
        </p:sp>
      </p:grpSp>
      <p:sp>
        <p:nvSpPr>
          <p:cNvPr id="23" name="object 12"/>
          <p:cNvSpPr/>
          <p:nvPr/>
        </p:nvSpPr>
        <p:spPr>
          <a:xfrm>
            <a:off x="8930640" y="1474469"/>
            <a:ext cx="381000" cy="1143000"/>
          </a:xfrm>
          <a:custGeom>
            <a:rect l="l" t="t" r="r" b="b"/>
            <a:pathLst>
              <a:path w="381000" h="1143000">
                <a:moveTo>
                  <a:pt x="0" y="0"/>
                </a:moveTo>
                <a:lnTo>
                  <a:pt x="56387" y="5262"/>
                </a:lnTo>
                <a:lnTo>
                  <a:pt x="108203" y="19547"/>
                </a:lnTo>
                <a:lnTo>
                  <a:pt x="150875" y="40599"/>
                </a:lnTo>
                <a:lnTo>
                  <a:pt x="179831" y="66161"/>
                </a:lnTo>
                <a:lnTo>
                  <a:pt x="190500" y="93979"/>
                </a:lnTo>
                <a:lnTo>
                  <a:pt x="190500" y="476250"/>
                </a:lnTo>
                <a:lnTo>
                  <a:pt x="201167" y="504200"/>
                </a:lnTo>
                <a:lnTo>
                  <a:pt x="230123" y="530077"/>
                </a:lnTo>
                <a:lnTo>
                  <a:pt x="272795" y="551505"/>
                </a:lnTo>
                <a:lnTo>
                  <a:pt x="324611" y="566105"/>
                </a:lnTo>
                <a:lnTo>
                  <a:pt x="381000" y="571500"/>
                </a:lnTo>
                <a:lnTo>
                  <a:pt x="324612" y="576773"/>
                </a:lnTo>
                <a:lnTo>
                  <a:pt x="272796" y="591129"/>
                </a:lnTo>
                <a:lnTo>
                  <a:pt x="230124" y="612373"/>
                </a:lnTo>
                <a:lnTo>
                  <a:pt x="201168" y="638312"/>
                </a:lnTo>
                <a:lnTo>
                  <a:pt x="190500" y="666750"/>
                </a:lnTo>
                <a:lnTo>
                  <a:pt x="190500" y="1047750"/>
                </a:lnTo>
                <a:lnTo>
                  <a:pt x="179832" y="1075700"/>
                </a:lnTo>
                <a:lnTo>
                  <a:pt x="150876" y="1101577"/>
                </a:lnTo>
                <a:lnTo>
                  <a:pt x="108204" y="1123005"/>
                </a:lnTo>
                <a:lnTo>
                  <a:pt x="56388" y="1137605"/>
                </a:lnTo>
                <a:lnTo>
                  <a:pt x="0" y="1143000"/>
                </a:lnTo>
              </a:path>
              <a:path w="381000" h="1143000">
                <a:moveTo>
                  <a:pt x="381000" y="1143000"/>
                </a:moveTo>
                <a:lnTo>
                  <a:pt x="381000" y="1143000"/>
                </a:lnTo>
              </a:path>
            </a:pathLst>
          </a:custGeom>
          <a:ln w="9344">
            <a:solidFill>
              <a:srgbClr val="000000"/>
            </a:solidFill>
          </a:ln>
        </p:spPr>
        <p:txBody>
          <a:bodyPr wrap="square" lIns="0" tIns="0" rIns="0" bIns="0" rtlCol="0"/>
          <a:lstStyle>
            <a:defPPr>
              <a:defRPr lang="en-US"/>
            </a:defPPr>
          </a:lstStyle>
          <a:p>
            <a:pPr/>
            <a:endParaRPr/>
          </a:p>
        </p:txBody>
      </p:sp>
      <p:sp>
        <p:nvSpPr>
          <p:cNvPr id="24" name="object 13"/>
          <p:cNvSpPr txBox="1"/>
          <p:nvPr/>
        </p:nvSpPr>
        <p:spPr>
          <a:xfrm>
            <a:off x="9279706" y="1329328"/>
            <a:ext cx="282575" cy="1297305"/>
          </a:xfrm>
          <a:prstGeom prst="rect">
            <a:avLst/>
          </a:prstGeom>
        </p:spPr>
        <p:txBody>
          <a:bodyPr vert="vert" wrap="square" lIns="0" tIns="0" rIns="0" bIns="0" rtlCol="0">
            <a:spAutoFit/>
          </a:bodyPr>
          <a:lstStyle>
            <a:defPPr>
              <a:defRPr lang="en-US"/>
            </a:defPPr>
          </a:lstStyle>
          <a:p>
            <a:pPr marL="12700">
              <a:lnSpc>
                <a:spcPts val="2100"/>
              </a:lnSpc>
            </a:pPr>
            <a:r>
              <a:rPr sz="1800" spc="-10">
                <a:latin typeface="Liberation Sans"/>
                <a:cs typeface="Liberation Sans"/>
              </a:rPr>
              <a:t>By</a:t>
            </a:r>
            <a:r>
              <a:rPr sz="1800" spc="-80">
                <a:latin typeface="Liberation Sans"/>
                <a:cs typeface="Liberation Sans"/>
              </a:rPr>
              <a:t> </a:t>
            </a:r>
            <a:r>
              <a:rPr sz="1800" spc="-15">
                <a:latin typeface="Liberation Sans"/>
                <a:cs typeface="Liberation Sans"/>
              </a:rPr>
              <a:t>hardware</a:t>
            </a:r>
            <a:endParaRPr sz="1800">
              <a:latin typeface="Liberation Sans"/>
              <a:cs typeface="Liberation Sans"/>
            </a:endParaRPr>
          </a:p>
        </p:txBody>
      </p:sp>
      <p:grpSp>
        <p:nvGrpSpPr>
          <p:cNvPr id="25" name="object 14"/>
          <p:cNvGrpSpPr/>
          <p:nvPr/>
        </p:nvGrpSpPr>
        <p:grpSpPr>
          <a:xfrm>
            <a:off x="7859167" y="2695346"/>
            <a:ext cx="1681480" cy="327660"/>
            <a:chOff x="4872127" y="2814727"/>
            <a:chExt cx="1681480" cy="327660"/>
          </a:xfrm>
        </p:grpSpPr>
        <p:sp>
          <p:nvSpPr>
            <p:cNvPr id="26" name="object 15"/>
            <p:cNvSpPr/>
            <p:nvPr/>
          </p:nvSpPr>
          <p:spPr>
            <a:xfrm>
              <a:off x="4876800" y="2819399"/>
              <a:ext cx="1606550" cy="285750"/>
            </a:xfrm>
            <a:custGeom>
              <a:rect l="l" t="t" r="r" b="b"/>
              <a:pathLst>
                <a:path w="1606550" h="285750">
                  <a:moveTo>
                    <a:pt x="0" y="0"/>
                  </a:moveTo>
                  <a:lnTo>
                    <a:pt x="1606550" y="285750"/>
                  </a:lnTo>
                </a:path>
              </a:pathLst>
            </a:custGeom>
            <a:ln w="9344">
              <a:solidFill>
                <a:srgbClr val="000000"/>
              </a:solidFill>
            </a:ln>
          </p:spPr>
          <p:txBody>
            <a:bodyPr wrap="square" lIns="0" tIns="0" rIns="0" bIns="0" rtlCol="0"/>
            <a:lstStyle>
              <a:defPPr>
                <a:defRPr lang="en-US"/>
              </a:defPPr>
            </a:lstStyle>
            <a:p>
              <a:pPr/>
              <a:endParaRPr/>
            </a:p>
          </p:txBody>
        </p:sp>
        <p:sp>
          <p:nvSpPr>
            <p:cNvPr id="27" name="object 16"/>
            <p:cNvSpPr/>
            <p:nvPr/>
          </p:nvSpPr>
          <p:spPr>
            <a:xfrm>
              <a:off x="6471920" y="3067049"/>
              <a:ext cx="81280" cy="74930"/>
            </a:xfrm>
            <a:custGeom>
              <a:rect l="l" t="t" r="r" b="b"/>
              <a:pathLst>
                <a:path w="81279" h="74930">
                  <a:moveTo>
                    <a:pt x="13969" y="0"/>
                  </a:moveTo>
                  <a:lnTo>
                    <a:pt x="0" y="74929"/>
                  </a:lnTo>
                  <a:lnTo>
                    <a:pt x="81279" y="50800"/>
                  </a:lnTo>
                  <a:lnTo>
                    <a:pt x="13969" y="0"/>
                  </a:lnTo>
                  <a:close/>
                </a:path>
              </a:pathLst>
            </a:custGeom>
            <a:solidFill>
              <a:srgbClr val="000000"/>
            </a:solidFill>
          </p:spPr>
          <p:txBody>
            <a:bodyPr wrap="square" lIns="0" tIns="0" rIns="0" bIns="0" rtlCol="0"/>
            <a:lstStyle>
              <a:defPPr>
                <a:defRPr lang="en-US"/>
              </a:defPPr>
            </a:lstStyle>
            <a:p>
              <a:pPr/>
              <a:endParaRPr/>
            </a:p>
          </p:txBody>
        </p:sp>
      </p:grpSp>
      <p:sp>
        <p:nvSpPr>
          <p:cNvPr id="28" name="object 17"/>
          <p:cNvSpPr txBox="1"/>
          <p:nvPr/>
        </p:nvSpPr>
        <p:spPr>
          <a:xfrm>
            <a:off x="9541509" y="2650489"/>
            <a:ext cx="1236980" cy="848360"/>
          </a:xfrm>
          <a:prstGeom prst="rect">
            <a:avLst/>
          </a:prstGeom>
        </p:spPr>
        <p:txBody>
          <a:bodyPr vert="horz" wrap="square" lIns="0" tIns="12700" rIns="0" bIns="0" rtlCol="0">
            <a:spAutoFit/>
          </a:bodyPr>
          <a:lstStyle>
            <a:defPPr>
              <a:defRPr lang="en-US"/>
            </a:defPPr>
          </a:lstStyle>
          <a:p>
            <a:pPr marL="12700" marR="5080">
              <a:lnSpc>
                <a:spcPct val="100000"/>
              </a:lnSpc>
              <a:spcBef>
                <a:spcPts val="100"/>
              </a:spcBef>
            </a:pPr>
            <a:r>
              <a:rPr sz="1800" spc="-10">
                <a:latin typeface="Liberation Sans"/>
                <a:cs typeface="Liberation Sans"/>
              </a:rPr>
              <a:t>Pushed </a:t>
            </a:r>
            <a:r>
              <a:rPr sz="1800" spc="-5">
                <a:latin typeface="Liberation Sans"/>
                <a:cs typeface="Liberation Sans"/>
              </a:rPr>
              <a:t>by  </a:t>
            </a:r>
            <a:r>
              <a:rPr sz="1800" spc="-15">
                <a:latin typeface="Liberation Sans"/>
                <a:cs typeface="Liberation Sans"/>
              </a:rPr>
              <a:t>hardware</a:t>
            </a:r>
            <a:r>
              <a:rPr sz="1800" spc="-75">
                <a:latin typeface="Liberation Sans"/>
                <a:cs typeface="Liberation Sans"/>
              </a:rPr>
              <a:t> </a:t>
            </a:r>
            <a:r>
              <a:rPr sz="1800" spc="-5">
                <a:latin typeface="Liberation Sans"/>
                <a:cs typeface="Liberation Sans"/>
              </a:rPr>
              <a:t>or  </a:t>
            </a:r>
            <a:r>
              <a:rPr sz="1800" spc="-10">
                <a:latin typeface="Liberation Sans"/>
                <a:cs typeface="Liberation Sans"/>
              </a:rPr>
              <a:t>software</a:t>
            </a:r>
            <a:endParaRPr sz="1800">
              <a:latin typeface="Liberation Sans"/>
              <a:cs typeface="Liberation Sans"/>
            </a:endParaRPr>
          </a:p>
        </p:txBody>
      </p:sp>
      <p:sp>
        <p:nvSpPr>
          <p:cNvPr id="29" name="object 18"/>
          <p:cNvSpPr txBox="1"/>
          <p:nvPr/>
        </p:nvSpPr>
        <p:spPr>
          <a:xfrm>
            <a:off x="5273040" y="5775959"/>
            <a:ext cx="1011555"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spc="-5">
                <a:latin typeface="Liberation Sans"/>
                <a:cs typeface="Liberation Sans"/>
              </a:rPr>
              <a:t>p-&gt;kstack</a:t>
            </a:r>
            <a:endParaRPr sz="1800">
              <a:latin typeface="Liberation Sans"/>
              <a:cs typeface="Liberation Sans"/>
            </a:endParaRPr>
          </a:p>
        </p:txBody>
      </p:sp>
      <p:grpSp>
        <p:nvGrpSpPr>
          <p:cNvPr id="30" name="object 19"/>
          <p:cNvGrpSpPr/>
          <p:nvPr/>
        </p:nvGrpSpPr>
        <p:grpSpPr>
          <a:xfrm>
            <a:off x="6339840" y="5918198"/>
            <a:ext cx="304800" cy="76200"/>
            <a:chOff x="3352800" y="6037579"/>
            <a:chExt cx="304800" cy="76200"/>
          </a:xfrm>
        </p:grpSpPr>
        <p:sp>
          <p:nvSpPr>
            <p:cNvPr id="31" name="object 20"/>
            <p:cNvSpPr/>
            <p:nvPr/>
          </p:nvSpPr>
          <p:spPr>
            <a:xfrm>
              <a:off x="3352800" y="6075679"/>
              <a:ext cx="233679" cy="0"/>
            </a:xfrm>
            <a:custGeom>
              <a:rect l="l" t="t" r="r" b="b"/>
              <a:pathLst>
                <a:path w="233677">
                  <a:moveTo>
                    <a:pt x="233679" y="0"/>
                  </a:moveTo>
                  <a:lnTo>
                    <a:pt x="0" y="0"/>
                  </a:lnTo>
                </a:path>
              </a:pathLst>
            </a:custGeom>
            <a:ln w="9344">
              <a:solidFill>
                <a:srgbClr val="000000"/>
              </a:solidFill>
            </a:ln>
          </p:spPr>
          <p:txBody>
            <a:bodyPr wrap="square" lIns="0" tIns="0" rIns="0" bIns="0" rtlCol="0"/>
            <a:lstStyle>
              <a:defPPr>
                <a:defRPr lang="en-US"/>
              </a:defPPr>
            </a:lstStyle>
            <a:p>
              <a:pPr/>
              <a:endParaRPr/>
            </a:p>
          </p:txBody>
        </p:sp>
        <p:sp>
          <p:nvSpPr>
            <p:cNvPr id="32" name="object 21"/>
            <p:cNvSpPr/>
            <p:nvPr/>
          </p:nvSpPr>
          <p:spPr>
            <a:xfrm>
              <a:off x="3581400" y="6037579"/>
              <a:ext cx="76200" cy="76200"/>
            </a:xfrm>
            <a:custGeom>
              <a:rect l="l" t="t" r="r" b="b"/>
              <a:pathLst>
                <a:path w="76200" h="76200">
                  <a:moveTo>
                    <a:pt x="0" y="0"/>
                  </a:moveTo>
                  <a:lnTo>
                    <a:pt x="0" y="76200"/>
                  </a:lnTo>
                  <a:lnTo>
                    <a:pt x="76200" y="38100"/>
                  </a:lnTo>
                  <a:lnTo>
                    <a:pt x="0" y="0"/>
                  </a:lnTo>
                  <a:close/>
                </a:path>
              </a:pathLst>
            </a:custGeom>
            <a:solidFill>
              <a:srgbClr val="000000"/>
            </a:solidFill>
          </p:spPr>
          <p:txBody>
            <a:bodyPr wrap="square" lIns="0" tIns="0" rIns="0" bIns="0" rtlCol="0"/>
            <a:lstStyle>
              <a:defPPr>
                <a:defRPr lang="en-US"/>
              </a:defPPr>
            </a:lstStyle>
            <a:p>
              <a:pPr/>
              <a:endParaRPr/>
            </a:p>
          </p:txBody>
        </p:sp>
      </p:grpSp>
      <p:sp>
        <p:nvSpPr>
          <p:cNvPr id="33" name="object 22"/>
          <p:cNvSpPr/>
          <p:nvPr/>
        </p:nvSpPr>
        <p:spPr>
          <a:xfrm>
            <a:off x="8016240" y="2846069"/>
            <a:ext cx="381000" cy="2286000"/>
          </a:xfrm>
          <a:custGeom>
            <a:rect l="l" t="t" r="r" b="b"/>
            <a:pathLst>
              <a:path w="381000" h="2286000">
                <a:moveTo>
                  <a:pt x="0" y="0"/>
                </a:moveTo>
                <a:lnTo>
                  <a:pt x="47184" y="7496"/>
                </a:lnTo>
                <a:lnTo>
                  <a:pt x="91722" y="28222"/>
                </a:lnTo>
                <a:lnTo>
                  <a:pt x="130968" y="59531"/>
                </a:lnTo>
                <a:lnTo>
                  <a:pt x="162277" y="98777"/>
                </a:lnTo>
                <a:lnTo>
                  <a:pt x="183003" y="143315"/>
                </a:lnTo>
                <a:lnTo>
                  <a:pt x="190500" y="190500"/>
                </a:lnTo>
                <a:lnTo>
                  <a:pt x="190500" y="952500"/>
                </a:lnTo>
                <a:lnTo>
                  <a:pt x="197996" y="999684"/>
                </a:lnTo>
                <a:lnTo>
                  <a:pt x="218722" y="1044222"/>
                </a:lnTo>
                <a:lnTo>
                  <a:pt x="250031" y="1083468"/>
                </a:lnTo>
                <a:lnTo>
                  <a:pt x="289277" y="1114777"/>
                </a:lnTo>
                <a:lnTo>
                  <a:pt x="333815" y="1135503"/>
                </a:lnTo>
                <a:lnTo>
                  <a:pt x="381000" y="1143000"/>
                </a:lnTo>
                <a:lnTo>
                  <a:pt x="333815" y="1150496"/>
                </a:lnTo>
                <a:lnTo>
                  <a:pt x="289277" y="1171222"/>
                </a:lnTo>
                <a:lnTo>
                  <a:pt x="250031" y="1202531"/>
                </a:lnTo>
                <a:lnTo>
                  <a:pt x="218722" y="1241777"/>
                </a:lnTo>
                <a:lnTo>
                  <a:pt x="197996" y="1286315"/>
                </a:lnTo>
                <a:lnTo>
                  <a:pt x="190500" y="1333500"/>
                </a:lnTo>
                <a:lnTo>
                  <a:pt x="190500" y="2095500"/>
                </a:lnTo>
                <a:lnTo>
                  <a:pt x="183003" y="2142684"/>
                </a:lnTo>
                <a:lnTo>
                  <a:pt x="162277" y="2187222"/>
                </a:lnTo>
                <a:lnTo>
                  <a:pt x="130968" y="2226468"/>
                </a:lnTo>
                <a:lnTo>
                  <a:pt x="91722" y="2257777"/>
                </a:lnTo>
                <a:lnTo>
                  <a:pt x="47184" y="2278503"/>
                </a:lnTo>
                <a:lnTo>
                  <a:pt x="0" y="2286000"/>
                </a:lnTo>
              </a:path>
              <a:path w="381000" h="2286000">
                <a:moveTo>
                  <a:pt x="381000" y="2286000"/>
                </a:moveTo>
                <a:lnTo>
                  <a:pt x="381000" y="2286000"/>
                </a:lnTo>
              </a:path>
            </a:pathLst>
          </a:custGeom>
          <a:ln w="9344">
            <a:solidFill>
              <a:srgbClr val="000000"/>
            </a:solidFill>
          </a:ln>
        </p:spPr>
        <p:txBody>
          <a:bodyPr wrap="square" lIns="0" tIns="0" rIns="0" bIns="0" rtlCol="0"/>
          <a:lstStyle>
            <a:defPPr>
              <a:defRPr lang="en-US"/>
            </a:defPPr>
          </a:lstStyle>
          <a:p>
            <a:pPr/>
            <a:endParaRPr/>
          </a:p>
        </p:txBody>
      </p:sp>
      <p:sp>
        <p:nvSpPr>
          <p:cNvPr id="34" name="object 23"/>
          <p:cNvSpPr txBox="1"/>
          <p:nvPr/>
        </p:nvSpPr>
        <p:spPr>
          <a:xfrm>
            <a:off x="8365306" y="3354979"/>
            <a:ext cx="282575" cy="1210945"/>
          </a:xfrm>
          <a:prstGeom prst="rect">
            <a:avLst/>
          </a:prstGeom>
        </p:spPr>
        <p:txBody>
          <a:bodyPr vert="vert" wrap="square" lIns="0" tIns="0" rIns="0" bIns="0" rtlCol="0">
            <a:spAutoFit/>
          </a:bodyPr>
          <a:lstStyle>
            <a:defPPr>
              <a:defRPr lang="en-US"/>
            </a:defPPr>
          </a:lstStyle>
          <a:p>
            <a:pPr marL="12700">
              <a:lnSpc>
                <a:spcPts val="2100"/>
              </a:lnSpc>
            </a:pPr>
            <a:r>
              <a:rPr sz="1800" spc="-10">
                <a:latin typeface="Liberation Sans"/>
                <a:cs typeface="Liberation Sans"/>
              </a:rPr>
              <a:t>By</a:t>
            </a:r>
            <a:r>
              <a:rPr sz="1800" spc="-95">
                <a:latin typeface="Liberation Sans"/>
                <a:cs typeface="Liberation Sans"/>
              </a:rPr>
              <a:t> </a:t>
            </a:r>
            <a:r>
              <a:rPr sz="1800" spc="-10">
                <a:latin typeface="Liberation Sans"/>
                <a:cs typeface="Liberation Sans"/>
              </a:rPr>
              <a:t>software</a:t>
            </a:r>
            <a:endParaRPr sz="1800">
              <a:latin typeface="Liberation Sans"/>
              <a:cs typeface="Liberation Sans"/>
            </a:endParaRPr>
          </a:p>
        </p:txBody>
      </p:sp>
      <p:sp>
        <p:nvSpPr>
          <p:cNvPr id="35" name="object 24"/>
          <p:cNvSpPr txBox="1"/>
          <p:nvPr/>
        </p:nvSpPr>
        <p:spPr>
          <a:xfrm>
            <a:off x="8855710" y="5293359"/>
            <a:ext cx="1198880" cy="33020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2000" b="1" spc="-5">
                <a:solidFill>
                  <a:srgbClr val="3366FF"/>
                </a:solidFill>
                <a:latin typeface="Liberation Sans"/>
                <a:cs typeface="Liberation Sans"/>
              </a:rPr>
              <a:t>trapframe</a:t>
            </a:r>
            <a:endParaRPr sz="2000">
              <a:latin typeface="Liberation Sans"/>
              <a:cs typeface="Liberation Sans"/>
            </a:endParaRPr>
          </a:p>
        </p:txBody>
      </p:sp>
      <p:graphicFrame>
        <p:nvGraphicFramePr>
          <p:cNvPr id="36" name="object 25"/>
          <p:cNvGraphicFramePr>
            <a:graphicFrameLocks noGrp="1"/>
          </p:cNvGraphicFramePr>
          <p:nvPr>
            <p:extLst>
              <p:ext uri="{D42A27DB-BD31-4B8C-83A1-F6EECF244321}">
                <p14:modId xmlns:p14="http://schemas.microsoft.com/office/powerpoint/2010/main" val="2895909629"/>
              </p:ext>
            </p:extLst>
          </p:nvPr>
        </p:nvGraphicFramePr>
        <p:xfrm>
          <a:off x="6639967" y="1469796"/>
          <a:ext cx="2438400" cy="4495800"/>
        </p:xfrm>
        <a:graphic>
          <a:graphicData uri="http://schemas.openxmlformats.org/drawingml/2006/table">
            <a:tbl>
              <a:tblPr firstRow="1" bandRow="1">
                <a:tableStyleId>{2D5ABB26-0587-4C30-8999-92F81FD0307C}</a:tableStyleId>
              </a:tblPr>
              <a:tblGrid>
                <a:gridCol w="1371600"/>
                <a:gridCol w="1066800"/>
              </a:tblGrid>
              <a:tr h="228600">
                <a:tc>
                  <a:txBody>
                    <a:bodyPr vert="horz" wrap="square"/>
                    <a:lstStyle>
                      <a:defPPr/>
                    </a:lstStyle>
                    <a:p>
                      <a:pPr algn="ctr">
                        <a:lnSpc>
                          <a:spcPts val="1700"/>
                        </a:lnSpc>
                      </a:pPr>
                      <a:r>
                        <a:rPr sz="1600">
                          <a:latin typeface="Liberation Sans"/>
                          <a:cs typeface="Liberation Sans"/>
                        </a:rPr>
                        <a:t>SS</a:t>
                      </a: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tc rowSpan="5">
                  <a:txBody>
                    <a:bodyPr vert="horz" wrap="square"/>
                    <a:lstStyle>
                      <a:defPPr/>
                    </a:lstStyle>
                    <a:p>
                      <a:pPr>
                        <a:lnSpc>
                          <a:spcPct val="100000"/>
                        </a:lnSpc>
                      </a:pPr>
                      <a:endParaRPr sz="1800">
                        <a:latin typeface="Times New Roman"/>
                        <a:cs typeface="Times New Roman"/>
                      </a:endParaRPr>
                    </a:p>
                  </a:txBody>
                  <a:tcPr marL="0" marR="0" marT="0" marB="0">
                    <a:lnL w="9525">
                      <a:solidFill>
                        <a:srgbClr val="000000"/>
                      </a:solidFill>
                      <a:prstDash val="solid"/>
                    </a:lnL>
                    <a:lnB w="9525">
                      <a:solidFill>
                        <a:srgbClr val="000000"/>
                      </a:solidFill>
                      <a:prstDash val="solid"/>
                    </a:lnB>
                  </a:tcPr>
                </a:tc>
              </a:tr>
              <a:tr h="228600">
                <a:tc>
                  <a:txBody>
                    <a:bodyPr vert="horz" wrap="square"/>
                    <a:lstStyle>
                      <a:defPPr/>
                    </a:lstStyle>
                    <a:p>
                      <a:pPr algn="ctr">
                        <a:lnSpc>
                          <a:spcPts val="1700"/>
                        </a:lnSpc>
                      </a:pPr>
                      <a:r>
                        <a:rPr sz="1600">
                          <a:latin typeface="Liberation Sans"/>
                          <a:cs typeface="Liberation Sans"/>
                        </a:rPr>
                        <a:t>ESP</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tc vMerge="1">
                  <a:txBody>
                    <a:bodyPr vert="horz" wrap="square"/>
                    <a:lstStyle>
                      <a:defPPr/>
                    </a:lstStyle>
                    <a:p>
                      <a:pPr/>
                      <a:endParaRPr/>
                    </a:p>
                  </a:txBody>
                  <a:tcPr marL="0" marR="0" marT="0" marB="0">
                    <a:lnL w="9525">
                      <a:solidFill>
                        <a:srgbClr val="000000"/>
                      </a:solidFill>
                      <a:prstDash val="solid"/>
                    </a:lnL>
                    <a:lnB w="9525">
                      <a:solidFill>
                        <a:srgbClr val="000000"/>
                      </a:solidFill>
                      <a:prstDash val="solid"/>
                    </a:lnB>
                  </a:tcPr>
                </a:tc>
              </a:tr>
              <a:tr h="228600">
                <a:tc>
                  <a:txBody>
                    <a:bodyPr vert="horz" wrap="square"/>
                    <a:lstStyle>
                      <a:defPPr/>
                    </a:lstStyle>
                    <a:p>
                      <a:pPr algn="ctr">
                        <a:lnSpc>
                          <a:spcPts val="1700"/>
                        </a:lnSpc>
                      </a:pPr>
                      <a:r>
                        <a:rPr sz="1600" spc="-5">
                          <a:latin typeface="Liberation Sans"/>
                          <a:cs typeface="Liberation Sans"/>
                        </a:rPr>
                        <a:t>EFLAGS</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tc vMerge="1">
                  <a:txBody>
                    <a:bodyPr vert="horz" wrap="square"/>
                    <a:lstStyle>
                      <a:defPPr/>
                    </a:lstStyle>
                    <a:p>
                      <a:pPr/>
                      <a:endParaRPr/>
                    </a:p>
                  </a:txBody>
                  <a:tcPr marL="0" marR="0" marT="0" marB="0">
                    <a:lnL w="9525">
                      <a:solidFill>
                        <a:srgbClr val="000000"/>
                      </a:solidFill>
                      <a:prstDash val="solid"/>
                    </a:lnL>
                    <a:lnB w="9525">
                      <a:solidFill>
                        <a:srgbClr val="000000"/>
                      </a:solidFill>
                      <a:prstDash val="solid"/>
                    </a:lnB>
                  </a:tcPr>
                </a:tc>
              </a:tr>
              <a:tr h="228600">
                <a:tc>
                  <a:txBody>
                    <a:bodyPr vert="horz" wrap="square"/>
                    <a:lstStyle>
                      <a:defPPr/>
                    </a:lstStyle>
                    <a:p>
                      <a:pPr algn="ctr">
                        <a:lnSpc>
                          <a:spcPts val="1700"/>
                        </a:lnSpc>
                      </a:pPr>
                      <a:r>
                        <a:rPr sz="1600" spc="-5">
                          <a:latin typeface="Liberation Sans"/>
                          <a:cs typeface="Liberation Sans"/>
                        </a:rPr>
                        <a:t>CS</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tc vMerge="1">
                  <a:txBody>
                    <a:bodyPr vert="horz" wrap="square"/>
                    <a:lstStyle>
                      <a:defPPr/>
                    </a:lstStyle>
                    <a:p>
                      <a:pPr/>
                      <a:endParaRPr/>
                    </a:p>
                  </a:txBody>
                  <a:tcPr marL="0" marR="0" marT="0" marB="0">
                    <a:lnL w="9525">
                      <a:solidFill>
                        <a:srgbClr val="000000"/>
                      </a:solidFill>
                      <a:prstDash val="solid"/>
                    </a:lnL>
                    <a:lnB w="9525">
                      <a:solidFill>
                        <a:srgbClr val="000000"/>
                      </a:solidFill>
                      <a:prstDash val="solid"/>
                    </a:lnB>
                  </a:tcPr>
                </a:tc>
              </a:tr>
              <a:tr h="228600">
                <a:tc>
                  <a:txBody>
                    <a:bodyPr vert="horz" wrap="square"/>
                    <a:lstStyle>
                      <a:defPPr/>
                    </a:lstStyle>
                    <a:p>
                      <a:pPr algn="ctr">
                        <a:lnSpc>
                          <a:spcPts val="1700"/>
                        </a:lnSpc>
                      </a:pPr>
                      <a:r>
                        <a:rPr sz="1600" spc="-5">
                          <a:latin typeface="Liberation Sans"/>
                          <a:cs typeface="Liberation Sans"/>
                        </a:rPr>
                        <a:t>EIP</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tc vMerge="1">
                  <a:txBody>
                    <a:bodyPr vert="horz" wrap="square"/>
                    <a:lstStyle>
                      <a:defPPr/>
                    </a:lstStyle>
                    <a:p>
                      <a:pPr/>
                      <a:endParaRPr/>
                    </a:p>
                  </a:txBody>
                  <a:tcPr marL="0" marR="0" marT="0" marB="0">
                    <a:lnL w="9525">
                      <a:solidFill>
                        <a:srgbClr val="000000"/>
                      </a:solidFill>
                      <a:prstDash val="solid"/>
                    </a:lnL>
                    <a:lnB w="9525">
                      <a:solidFill>
                        <a:srgbClr val="000000"/>
                      </a:solidFill>
                      <a:prstDash val="solid"/>
                    </a:lnB>
                  </a:tcPr>
                </a:tc>
              </a:tr>
              <a:tr h="228600">
                <a:tc>
                  <a:txBody>
                    <a:bodyPr vert="horz" wrap="square"/>
                    <a:lstStyle>
                      <a:defPPr/>
                    </a:lstStyle>
                    <a:p>
                      <a:pPr algn="ctr">
                        <a:lnSpc>
                          <a:spcPts val="1700"/>
                        </a:lnSpc>
                      </a:pPr>
                      <a:r>
                        <a:rPr sz="1600" spc="-5">
                          <a:latin typeface="Liberation Sans"/>
                          <a:cs typeface="Liberation Sans"/>
                        </a:rPr>
                        <a:t>Error</a:t>
                      </a:r>
                      <a:r>
                        <a:rPr sz="1600" spc="-35">
                          <a:latin typeface="Liberation Sans"/>
                          <a:cs typeface="Liberation Sans"/>
                        </a:rPr>
                        <a:t> </a:t>
                      </a:r>
                      <a:r>
                        <a:rPr sz="1600" spc="-5">
                          <a:latin typeface="Liberation Sans"/>
                          <a:cs typeface="Liberation Sans"/>
                        </a:rPr>
                        <a:t>Code</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58B3BA"/>
                    </a:solidFill>
                  </a:tcPr>
                </a:tc>
                <a:tc rowSpan="12">
                  <a:txBody>
                    <a:bodyPr vert="horz" wrap="square"/>
                    <a:lstStyle>
                      <a:defPPr/>
                    </a:lstStyle>
                    <a:p>
                      <a:pPr>
                        <a:lnSpc>
                          <a:spcPct val="100000"/>
                        </a:lnSpc>
                      </a:pPr>
                      <a:endParaRPr sz="1800">
                        <a:latin typeface="Times New Roman"/>
                        <a:cs typeface="Times New Roman"/>
                      </a:endParaRPr>
                    </a:p>
                  </a:txBody>
                  <a:tcPr marL="0" marR="0" marT="0" marB="0">
                    <a:lnL w="9525">
                      <a:solidFill>
                        <a:srgbClr val="000000"/>
                      </a:solidFill>
                      <a:prstDash val="solid"/>
                    </a:lnL>
                    <a:lnT w="9525">
                      <a:solidFill>
                        <a:srgbClr val="000000"/>
                      </a:solidFill>
                      <a:prstDash val="solid"/>
                    </a:lnT>
                  </a:tcPr>
                </a:tc>
              </a:tr>
              <a:tr h="228600">
                <a:tc>
                  <a:txBody>
                    <a:bodyPr vert="horz" wrap="square"/>
                    <a:lstStyle>
                      <a:defPPr/>
                    </a:lstStyle>
                    <a:p>
                      <a:pPr marL="635" algn="ctr">
                        <a:lnSpc>
                          <a:spcPts val="1700"/>
                        </a:lnSpc>
                      </a:pPr>
                      <a:r>
                        <a:rPr sz="1600" spc="-25">
                          <a:latin typeface="Liberation Sans"/>
                          <a:cs typeface="Liberation Sans"/>
                        </a:rPr>
                        <a:t>Trap</a:t>
                      </a:r>
                      <a:r>
                        <a:rPr sz="1600" spc="-30">
                          <a:latin typeface="Liberation Sans"/>
                          <a:cs typeface="Liberation Sans"/>
                        </a:rPr>
                        <a:t> </a:t>
                      </a:r>
                      <a:r>
                        <a:rPr sz="1600" spc="-5">
                          <a:latin typeface="Liberation Sans"/>
                          <a:cs typeface="Liberation Sans"/>
                        </a:rPr>
                        <a:t>Number</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BFF"/>
                    </a:solidFill>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r h="228600">
                <a:tc>
                  <a:txBody>
                    <a:bodyPr vert="horz" wrap="square"/>
                    <a:lstStyle>
                      <a:defPPr/>
                    </a:lstStyle>
                    <a:p>
                      <a:pPr algn="ctr">
                        <a:lnSpc>
                          <a:spcPts val="1700"/>
                        </a:lnSpc>
                      </a:pPr>
                      <a:r>
                        <a:rPr sz="1600" spc="-5">
                          <a:latin typeface="Liberation Sans"/>
                          <a:cs typeface="Liberation Sans"/>
                        </a:rPr>
                        <a:t>ds</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BFF"/>
                    </a:solidFill>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r h="228600">
                <a:tc>
                  <a:txBody>
                    <a:bodyPr vert="horz" wrap="square"/>
                    <a:lstStyle>
                      <a:defPPr/>
                    </a:lstStyle>
                    <a:p>
                      <a:pPr algn="ctr">
                        <a:lnSpc>
                          <a:spcPts val="1700"/>
                        </a:lnSpc>
                      </a:pPr>
                      <a:r>
                        <a:rPr sz="1600" spc="-5">
                          <a:latin typeface="Liberation Sans"/>
                          <a:cs typeface="Liberation Sans"/>
                        </a:rPr>
                        <a:t>es</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BFF"/>
                    </a:solidFill>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r h="228600">
                <a:tc>
                  <a:txBody>
                    <a:bodyPr vert="horz" wrap="square"/>
                    <a:lstStyle>
                      <a:defPPr/>
                    </a:lstStyle>
                    <a:p>
                      <a:pPr algn="ctr">
                        <a:lnSpc>
                          <a:spcPts val="1700"/>
                        </a:lnSpc>
                      </a:pPr>
                      <a:r>
                        <a:rPr sz="1600">
                          <a:latin typeface="Liberation Sans"/>
                          <a:cs typeface="Liberation Sans"/>
                        </a:rPr>
                        <a:t>…</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BFF"/>
                    </a:solidFill>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r h="228600">
                <a:tc>
                  <a:txBody>
                    <a:bodyPr vert="horz" wrap="square"/>
                    <a:lstStyle>
                      <a:defPPr/>
                    </a:lstStyle>
                    <a:p>
                      <a:pPr marL="635" algn="ctr">
                        <a:lnSpc>
                          <a:spcPts val="1700"/>
                        </a:lnSpc>
                      </a:pPr>
                      <a:r>
                        <a:rPr sz="1600" spc="-10">
                          <a:latin typeface="Liberation Sans"/>
                          <a:cs typeface="Liberation Sans"/>
                        </a:rPr>
                        <a:t>eax</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BFF"/>
                    </a:solidFill>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r h="228600">
                <a:tc>
                  <a:txBody>
                    <a:bodyPr vert="horz" wrap="square"/>
                    <a:lstStyle>
                      <a:defPPr/>
                    </a:lstStyle>
                    <a:p>
                      <a:pPr marL="635" algn="ctr">
                        <a:lnSpc>
                          <a:spcPts val="1700"/>
                        </a:lnSpc>
                      </a:pPr>
                      <a:r>
                        <a:rPr sz="1600" spc="-5">
                          <a:latin typeface="Liberation Sans"/>
                          <a:cs typeface="Liberation Sans"/>
                        </a:rPr>
                        <a:t>ecx</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BFF"/>
                    </a:solidFill>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r h="228600">
                <a:tc>
                  <a:txBody>
                    <a:bodyPr vert="horz" wrap="square"/>
                    <a:lstStyle>
                      <a:defPPr/>
                    </a:lstStyle>
                    <a:p>
                      <a:pPr algn="ctr">
                        <a:lnSpc>
                          <a:spcPts val="1700"/>
                        </a:lnSpc>
                      </a:pPr>
                      <a:r>
                        <a:rPr sz="1600">
                          <a:latin typeface="Liberation Sans"/>
                          <a:cs typeface="Liberation Sans"/>
                        </a:rPr>
                        <a:t>…</a:t>
                      </a: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BFF"/>
                    </a:solidFill>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r h="228600">
                <a:tc>
                  <a:txBody>
                    <a:bodyPr vert="horz" wrap="square"/>
                    <a:lstStyle>
                      <a:defPPr/>
                    </a:lstStyle>
                    <a:p>
                      <a:pPr algn="ctr">
                        <a:lnSpc>
                          <a:spcPts val="1700"/>
                        </a:lnSpc>
                      </a:pPr>
                      <a:r>
                        <a:rPr sz="1600">
                          <a:latin typeface="Liberation Sans"/>
                          <a:cs typeface="Liberation Sans"/>
                        </a:rPr>
                        <a:t>esi</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BFF"/>
                    </a:solidFill>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r h="228600">
                <a:tc>
                  <a:txBody>
                    <a:bodyPr vert="horz" wrap="square"/>
                    <a:lstStyle>
                      <a:defPPr/>
                    </a:lstStyle>
                    <a:p>
                      <a:pPr algn="ctr">
                        <a:lnSpc>
                          <a:spcPts val="1700"/>
                        </a:lnSpc>
                      </a:pPr>
                      <a:r>
                        <a:rPr sz="1600" spc="-5">
                          <a:latin typeface="Liberation Sans"/>
                          <a:cs typeface="Liberation Sans"/>
                        </a:rPr>
                        <a:t>edi</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BFF"/>
                    </a:solidFill>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r h="228600">
                <a:tc>
                  <a:txBody>
                    <a:bodyPr vert="horz" wrap="square"/>
                    <a:lstStyle>
                      <a:defPPr/>
                    </a:lstStyle>
                    <a:p>
                      <a:pPr algn="ctr">
                        <a:lnSpc>
                          <a:spcPts val="1700"/>
                        </a:lnSpc>
                      </a:pPr>
                      <a:r>
                        <a:rPr sz="1600" spc="-5">
                          <a:latin typeface="Liberation Sans"/>
                          <a:cs typeface="Liberation Sans"/>
                        </a:rPr>
                        <a:t>esp</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BFF"/>
                    </a:solidFill>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r h="838200">
                <a:tc>
                  <a:txBody>
                    <a:bodyPr vert="horz" wrap="square"/>
                    <a:lstStyle>
                      <a:defPPr/>
                    </a:lstStyle>
                    <a:p>
                      <a:pPr>
                        <a:lnSpc>
                          <a:spcPct val="100000"/>
                        </a:lnSpc>
                        <a:spcBef>
                          <a:spcPts val="40"/>
                        </a:spcBef>
                      </a:pPr>
                      <a:endParaRPr sz="2000">
                        <a:latin typeface="Times New Roman"/>
                        <a:cs typeface="Times New Roman"/>
                      </a:endParaRPr>
                    </a:p>
                    <a:p>
                      <a:pPr algn="ctr">
                        <a:lnSpc>
                          <a:spcPct val="100000"/>
                        </a:lnSpc>
                      </a:pPr>
                      <a:r>
                        <a:rPr sz="1600" spc="-10">
                          <a:latin typeface="Liberation Sans"/>
                          <a:cs typeface="Liberation Sans"/>
                        </a:rPr>
                        <a:t>(empty)</a:t>
                      </a:r>
                      <a:endParaRPr sz="1600">
                        <a:latin typeface="Liberation Sans"/>
                        <a:cs typeface="Liberation Sans"/>
                      </a:endParaRPr>
                    </a:p>
                  </a:txBody>
                  <a:tcPr marL="0" marR="0" marT="508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bl>
          </a:graphicData>
        </a:graphic>
      </p:graphicFrame>
      <p:grpSp>
        <p:nvGrpSpPr>
          <p:cNvPr id="37" name="object 26"/>
          <p:cNvGrpSpPr/>
          <p:nvPr/>
        </p:nvGrpSpPr>
        <p:grpSpPr>
          <a:xfrm>
            <a:off x="8011567" y="4441189"/>
            <a:ext cx="1529080" cy="549910"/>
            <a:chOff x="5024527" y="4560570"/>
            <a:chExt cx="1529080" cy="549910"/>
          </a:xfrm>
        </p:grpSpPr>
        <p:sp>
          <p:nvSpPr>
            <p:cNvPr id="38" name="object 27"/>
            <p:cNvSpPr/>
            <p:nvPr/>
          </p:nvSpPr>
          <p:spPr>
            <a:xfrm>
              <a:off x="5029200" y="4594860"/>
              <a:ext cx="1456690" cy="510540"/>
            </a:xfrm>
            <a:custGeom>
              <a:rect l="l" t="t" r="r" b="b"/>
              <a:pathLst>
                <a:path w="1456689" h="510539">
                  <a:moveTo>
                    <a:pt x="0" y="510539"/>
                  </a:moveTo>
                  <a:lnTo>
                    <a:pt x="1456689" y="0"/>
                  </a:lnTo>
                </a:path>
              </a:pathLst>
            </a:custGeom>
            <a:ln w="9344">
              <a:solidFill>
                <a:srgbClr val="000000"/>
              </a:solidFill>
            </a:ln>
          </p:spPr>
          <p:txBody>
            <a:bodyPr wrap="square" lIns="0" tIns="0" rIns="0" bIns="0" rtlCol="0"/>
            <a:lstStyle>
              <a:defPPr>
                <a:defRPr lang="en-US"/>
              </a:defPPr>
            </a:lstStyle>
            <a:p>
              <a:pPr/>
              <a:endParaRPr/>
            </a:p>
          </p:txBody>
        </p:sp>
        <p:sp>
          <p:nvSpPr>
            <p:cNvPr id="39" name="object 28"/>
            <p:cNvSpPr/>
            <p:nvPr/>
          </p:nvSpPr>
          <p:spPr>
            <a:xfrm>
              <a:off x="6469380" y="4560570"/>
              <a:ext cx="83820" cy="72390"/>
            </a:xfrm>
            <a:custGeom>
              <a:rect l="l" t="t" r="r" b="b"/>
              <a:pathLst>
                <a:path w="83820" h="72389">
                  <a:moveTo>
                    <a:pt x="0" y="0"/>
                  </a:moveTo>
                  <a:lnTo>
                    <a:pt x="24130" y="72389"/>
                  </a:lnTo>
                  <a:lnTo>
                    <a:pt x="83820" y="11429"/>
                  </a:lnTo>
                  <a:lnTo>
                    <a:pt x="0" y="0"/>
                  </a:lnTo>
                  <a:close/>
                </a:path>
              </a:pathLst>
            </a:custGeom>
            <a:solidFill>
              <a:srgbClr val="000000"/>
            </a:solidFill>
          </p:spPr>
          <p:txBody>
            <a:bodyPr wrap="square" lIns="0" tIns="0" rIns="0" bIns="0" rtlCol="0"/>
            <a:lstStyle>
              <a:defPPr>
                <a:defRPr lang="en-US"/>
              </a:defPPr>
            </a:lstStyle>
            <a:p>
              <a:pPr/>
              <a:endParaRPr/>
            </a:p>
          </p:txBody>
        </p:sp>
      </p:grpSp>
      <p:sp>
        <p:nvSpPr>
          <p:cNvPr id="40" name="object 29"/>
          <p:cNvSpPr txBox="1"/>
          <p:nvPr/>
        </p:nvSpPr>
        <p:spPr>
          <a:xfrm>
            <a:off x="9541509" y="4255769"/>
            <a:ext cx="2585720" cy="848360"/>
          </a:xfrm>
          <a:prstGeom prst="rect">
            <a:avLst/>
          </a:prstGeom>
        </p:spPr>
        <p:txBody>
          <a:bodyPr vert="horz" wrap="square" lIns="0" tIns="12700" rIns="0" bIns="0" rtlCol="0">
            <a:spAutoFit/>
          </a:bodyPr>
          <a:lstStyle>
            <a:defPPr>
              <a:defRPr lang="en-US"/>
            </a:defPPr>
          </a:lstStyle>
          <a:p>
            <a:pPr marL="12700" marR="1271905">
              <a:lnSpc>
                <a:spcPct val="100000"/>
              </a:lnSpc>
              <a:spcBef>
                <a:spcPts val="100"/>
              </a:spcBef>
            </a:pPr>
            <a:r>
              <a:rPr sz="1800" spc="-10">
                <a:latin typeface="Liberation Sans"/>
                <a:cs typeface="Liberation Sans"/>
              </a:rPr>
              <a:t>argument</a:t>
            </a:r>
            <a:r>
              <a:rPr sz="1800" spc="-65">
                <a:latin typeface="Liberation Sans"/>
                <a:cs typeface="Liberation Sans"/>
              </a:rPr>
              <a:t> </a:t>
            </a:r>
            <a:r>
              <a:rPr sz="1800" spc="-5">
                <a:latin typeface="Liberation Sans"/>
                <a:cs typeface="Liberation Sans"/>
              </a:rPr>
              <a:t>for  trap</a:t>
            </a:r>
            <a:endParaRPr sz="1800">
              <a:latin typeface="Liberation Sans"/>
              <a:cs typeface="Liberation Sans"/>
            </a:endParaRPr>
          </a:p>
          <a:p>
            <a:pPr marL="12700">
              <a:lnSpc>
                <a:spcPct val="100000"/>
              </a:lnSpc>
            </a:pPr>
            <a:r>
              <a:rPr sz="1800" spc="-10">
                <a:latin typeface="Liberation Sans"/>
                <a:cs typeface="Liberation Sans"/>
              </a:rPr>
              <a:t>(pointer </a:t>
            </a:r>
            <a:r>
              <a:rPr sz="1800" spc="-5">
                <a:latin typeface="Liberation Sans"/>
                <a:cs typeface="Liberation Sans"/>
              </a:rPr>
              <a:t>to this</a:t>
            </a:r>
            <a:r>
              <a:rPr sz="1800" spc="-40">
                <a:latin typeface="Liberation Sans"/>
                <a:cs typeface="Liberation Sans"/>
              </a:rPr>
              <a:t> </a:t>
            </a:r>
            <a:r>
              <a:rPr sz="1800" spc="-5">
                <a:latin typeface="Liberation Sans"/>
                <a:cs typeface="Liberation Sans"/>
              </a:rPr>
              <a:t>trapframe)</a:t>
            </a:r>
            <a:endParaRPr sz="1800">
              <a:latin typeface="Liberation Sans"/>
              <a:cs typeface="Liberation Sans"/>
            </a:endParaRPr>
          </a:p>
        </p:txBody>
      </p:sp>
      <p:sp>
        <p:nvSpPr>
          <p:cNvPr id="69" name="object 33"/>
          <p:cNvSpPr txBox="1"/>
          <p:nvPr/>
        </p:nvSpPr>
        <p:spPr>
          <a:xfrm>
            <a:off x="5765800" y="6178232"/>
            <a:ext cx="3733800" cy="368300"/>
          </a:xfrm>
          <a:prstGeom prst="rect">
            <a:avLst/>
          </a:prstGeom>
          <a:solidFill>
            <a:srgbClr val="000000"/>
          </a:solidFill>
        </p:spPr>
        <p:txBody>
          <a:bodyPr vert="horz" wrap="square" lIns="0" tIns="46990" rIns="0" bIns="0" rtlCol="0">
            <a:spAutoFit/>
          </a:bodyPr>
          <a:lstStyle>
            <a:defPPr>
              <a:defRPr lang="en-US"/>
            </a:defPPr>
          </a:lstStyle>
          <a:p>
            <a:pPr marL="142875" algn="ctr">
              <a:lnSpc>
                <a:spcPct val="100000"/>
              </a:lnSpc>
              <a:spcBef>
                <a:spcPts val="370"/>
              </a:spcBef>
            </a:pPr>
            <a:r>
              <a:rPr sz="1800" spc="-10" smtClean="0">
                <a:solidFill>
                  <a:srgbClr val="FFFFFF"/>
                </a:solidFill>
                <a:latin typeface="Liberation Sans"/>
                <a:cs typeface="Liberation Sans"/>
              </a:rPr>
              <a:t>Done </a:t>
            </a:r>
            <a:r>
              <a:rPr sz="1800" spc="-5" smtClean="0">
                <a:solidFill>
                  <a:srgbClr val="FFFFFF"/>
                </a:solidFill>
                <a:latin typeface="Liberation Sans"/>
                <a:cs typeface="Liberation Sans"/>
              </a:rPr>
              <a:t>automatically by</a:t>
            </a:r>
            <a:r>
              <a:rPr sz="1800" spc="-65" smtClean="0">
                <a:solidFill>
                  <a:srgbClr val="FFFFFF"/>
                </a:solidFill>
                <a:latin typeface="Liberation Sans"/>
                <a:cs typeface="Liberation Sans"/>
              </a:rPr>
              <a:t> </a:t>
            </a:r>
            <a:r>
              <a:rPr sz="1800" spc="-10" smtClean="0">
                <a:solidFill>
                  <a:srgbClr val="FFFFFF"/>
                </a:solidFill>
                <a:latin typeface="Liberation Sans"/>
                <a:cs typeface="Liberation Sans"/>
              </a:rPr>
              <a:t>CPU</a:t>
            </a:r>
            <a:endParaRPr sz="1800">
              <a:latin typeface="Liberation Sans"/>
              <a:cs typeface="Liberation Sans"/>
            </a:endParaRPr>
          </a:p>
        </p:txBody>
      </p:sp>
      <p:sp>
        <p:nvSpPr>
          <p:cNvPr id="41" name="Rectangle 40"/>
          <p:cNvSpPr/>
          <p:nvPr/>
        </p:nvSpPr>
        <p:spPr>
          <a:xfrm>
            <a:off x="88135" y="1444674"/>
            <a:ext cx="6096000" cy="4529510"/>
          </a:xfrm>
          <a:prstGeom prst="rect">
            <a:avLst/>
          </a:prstGeom>
        </p:spPr>
        <p:txBody>
          <a:bodyPr>
            <a:spAutoFit/>
          </a:bodyPr>
          <a:lstStyle>
            <a:defPPr>
              <a:defRPr lang="en-US"/>
            </a:defPPr>
          </a:lstStyle>
          <a:p>
            <a:pPr marL="63500" indent="-63500">
              <a:lnSpc>
                <a:spcPct val="100000"/>
              </a:lnSpc>
              <a:spcBef>
                <a:spcPts val="360"/>
              </a:spcBef>
            </a:pPr>
            <a:r>
              <a:rPr lang="en-US" sz="2400" b="1" spc="-5" smtClean="0">
                <a:solidFill>
                  <a:srgbClr val="002060"/>
                </a:solidFill>
                <a:cs typeface="Liberation Sans"/>
              </a:rPr>
              <a:t>Switch </a:t>
            </a:r>
            <a:r>
              <a:rPr lang="en-US" sz="2400" b="1">
                <a:solidFill>
                  <a:srgbClr val="002060"/>
                </a:solidFill>
                <a:cs typeface="Liberation Sans"/>
              </a:rPr>
              <a:t>to </a:t>
            </a:r>
            <a:r>
              <a:rPr lang="en-US" sz="2400" b="1" spc="-5">
                <a:solidFill>
                  <a:srgbClr val="002060"/>
                </a:solidFill>
                <a:cs typeface="Liberation Sans"/>
              </a:rPr>
              <a:t>kernel stack </a:t>
            </a:r>
            <a:r>
              <a:rPr lang="en-US" sz="2400" b="1">
                <a:solidFill>
                  <a:srgbClr val="002060"/>
                </a:solidFill>
                <a:cs typeface="Liberation Sans"/>
              </a:rPr>
              <a:t>if</a:t>
            </a:r>
            <a:r>
              <a:rPr lang="en-US" sz="2400" b="1" spc="-25">
                <a:solidFill>
                  <a:srgbClr val="002060"/>
                </a:solidFill>
                <a:cs typeface="Liberation Sans"/>
              </a:rPr>
              <a:t> </a:t>
            </a:r>
            <a:r>
              <a:rPr lang="en-US" sz="2400" b="1" spc="-5">
                <a:solidFill>
                  <a:srgbClr val="002060"/>
                </a:solidFill>
                <a:cs typeface="Liberation Sans"/>
              </a:rPr>
              <a:t>necessary</a:t>
            </a:r>
            <a:endParaRPr lang="en-US" sz="2400" b="1">
              <a:solidFill>
                <a:srgbClr val="002060"/>
              </a:solidFill>
              <a:cs typeface="Liberation Sans"/>
            </a:endParaRPr>
          </a:p>
          <a:p>
            <a:pPr marL="12700">
              <a:lnSpc>
                <a:spcPct val="100000"/>
              </a:lnSpc>
              <a:spcBef>
                <a:spcPts val="725"/>
              </a:spcBef>
            </a:pPr>
            <a:r>
              <a:rPr lang="en-US" sz="2400" spc="-5" smtClean="0">
                <a:cs typeface="Liberation Sans"/>
              </a:rPr>
              <a:t>When </a:t>
            </a:r>
            <a:r>
              <a:rPr lang="en-US" sz="2400" spc="-10">
                <a:cs typeface="Liberation Sans"/>
              </a:rPr>
              <a:t>event </a:t>
            </a:r>
            <a:r>
              <a:rPr lang="en-US" sz="2400" spc="-5">
                <a:cs typeface="Liberation Sans"/>
              </a:rPr>
              <a:t>occurs </a:t>
            </a:r>
            <a:r>
              <a:rPr lang="en-US" sz="2400" spc="5">
                <a:cs typeface="Liberation Sans"/>
              </a:rPr>
              <a:t>OS</a:t>
            </a:r>
            <a:r>
              <a:rPr lang="en-US" sz="2400" spc="-65">
                <a:cs typeface="Liberation Sans"/>
              </a:rPr>
              <a:t> </a:t>
            </a:r>
            <a:r>
              <a:rPr lang="en-US" sz="2400" spc="-5">
                <a:cs typeface="Liberation Sans"/>
              </a:rPr>
              <a:t>executes</a:t>
            </a:r>
            <a:endParaRPr lang="en-US" sz="2400">
              <a:cs typeface="Liberation Sans"/>
            </a:endParaRPr>
          </a:p>
          <a:p>
            <a:pPr marL="393700" marR="189865">
              <a:lnSpc>
                <a:spcPct val="121700"/>
              </a:lnSpc>
            </a:pPr>
            <a:r>
              <a:rPr lang="en-US" sz="2400" spc="-5">
                <a:cs typeface="Liberation Sans"/>
              </a:rPr>
              <a:t>If </a:t>
            </a:r>
            <a:r>
              <a:rPr lang="en-US" sz="2400">
                <a:cs typeface="Liberation Sans"/>
              </a:rPr>
              <a:t>executing user process, </a:t>
            </a:r>
            <a:r>
              <a:rPr lang="en-US" sz="2400" spc="-5">
                <a:cs typeface="Liberation Sans"/>
              </a:rPr>
              <a:t>privilege </a:t>
            </a:r>
            <a:r>
              <a:rPr lang="en-US" sz="2400">
                <a:cs typeface="Liberation Sans"/>
              </a:rPr>
              <a:t>changes </a:t>
            </a:r>
            <a:r>
              <a:rPr lang="en-US" sz="2400" spc="-5">
                <a:cs typeface="Liberation Sans"/>
              </a:rPr>
              <a:t>from low </a:t>
            </a:r>
            <a:r>
              <a:rPr lang="en-US" sz="2400">
                <a:cs typeface="Liberation Sans"/>
              </a:rPr>
              <a:t>to high  </a:t>
            </a:r>
            <a:r>
              <a:rPr lang="en-US" sz="2400" spc="-5">
                <a:cs typeface="Liberation Sans"/>
              </a:rPr>
              <a:t>If </a:t>
            </a:r>
            <a:r>
              <a:rPr lang="en-US" sz="2400">
                <a:cs typeface="Liberation Sans"/>
              </a:rPr>
              <a:t>already </a:t>
            </a:r>
            <a:r>
              <a:rPr lang="en-US" sz="2400" spc="-5">
                <a:cs typeface="Liberation Sans"/>
              </a:rPr>
              <a:t>in </a:t>
            </a:r>
            <a:r>
              <a:rPr lang="en-US" sz="2400">
                <a:cs typeface="Liberation Sans"/>
              </a:rPr>
              <a:t>OS no </a:t>
            </a:r>
            <a:r>
              <a:rPr lang="en-US" sz="2400" spc="-5">
                <a:cs typeface="Liberation Sans"/>
              </a:rPr>
              <a:t>privilege</a:t>
            </a:r>
            <a:r>
              <a:rPr lang="en-US" sz="2400" spc="-40">
                <a:cs typeface="Liberation Sans"/>
              </a:rPr>
              <a:t> </a:t>
            </a:r>
            <a:r>
              <a:rPr lang="en-US" sz="2400">
                <a:cs typeface="Liberation Sans"/>
              </a:rPr>
              <a:t>change</a:t>
            </a:r>
          </a:p>
          <a:p>
            <a:pPr marL="12700" marR="5080">
              <a:lnSpc>
                <a:spcPct val="100499"/>
              </a:lnSpc>
              <a:spcBef>
                <a:spcPts val="800"/>
              </a:spcBef>
              <a:tabLst>
                <a:tab pos="354965"/>
                <a:tab pos="355600"/>
              </a:tabLst>
            </a:pPr>
            <a:endParaRPr lang="en-US" sz="2400" b="1" spc="-5" smtClean="0">
              <a:solidFill>
                <a:srgbClr val="002060"/>
              </a:solidFill>
            </a:endParaRPr>
          </a:p>
          <a:p>
            <a:pPr marL="12700" marR="5080">
              <a:lnSpc>
                <a:spcPct val="100499"/>
              </a:lnSpc>
              <a:spcBef>
                <a:spcPts val="800"/>
              </a:spcBef>
              <a:tabLst>
                <a:tab pos="354965"/>
                <a:tab pos="355600"/>
              </a:tabLst>
            </a:pPr>
            <a:r>
              <a:rPr lang="en-US" sz="2400" b="1" spc="-5" smtClean="0">
                <a:solidFill>
                  <a:srgbClr val="002060"/>
                </a:solidFill>
              </a:rPr>
              <a:t>Saving </a:t>
            </a:r>
            <a:r>
              <a:rPr lang="en-US" sz="2400" b="1" spc="-5">
                <a:solidFill>
                  <a:srgbClr val="002060"/>
                </a:solidFill>
              </a:rPr>
              <a:t>Program</a:t>
            </a:r>
            <a:r>
              <a:rPr lang="en-US" sz="2400" b="1" spc="-60">
                <a:solidFill>
                  <a:srgbClr val="002060"/>
                </a:solidFill>
              </a:rPr>
              <a:t> </a:t>
            </a:r>
            <a:r>
              <a:rPr lang="en-US" sz="2400" b="1" spc="-5">
                <a:solidFill>
                  <a:srgbClr val="002060"/>
                </a:solidFill>
              </a:rPr>
              <a:t>State</a:t>
            </a:r>
            <a:endParaRPr lang="en-US" sz="2400" b="1" smtClean="0">
              <a:solidFill>
                <a:srgbClr val="002060"/>
              </a:solidFill>
              <a:cs typeface="Liberation Sans"/>
            </a:endParaRPr>
          </a:p>
          <a:p>
            <a:pPr marL="12700" marR="5080">
              <a:lnSpc>
                <a:spcPct val="100499"/>
              </a:lnSpc>
              <a:spcBef>
                <a:spcPts val="800"/>
              </a:spcBef>
              <a:tabLst>
                <a:tab pos="354965"/>
                <a:tab pos="355600"/>
              </a:tabLst>
            </a:pPr>
            <a:r>
              <a:rPr lang="en-US" sz="2400" smtClean="0">
                <a:cs typeface="Liberation Sans"/>
              </a:rPr>
              <a:t>Current </a:t>
            </a:r>
            <a:r>
              <a:rPr lang="en-US" sz="2400">
                <a:cs typeface="Liberation Sans"/>
              </a:rPr>
              <a:t>program being executed must</a:t>
            </a:r>
            <a:r>
              <a:rPr lang="en-US" sz="2400" spc="-110">
                <a:cs typeface="Liberation Sans"/>
              </a:rPr>
              <a:t> </a:t>
            </a:r>
            <a:r>
              <a:rPr lang="en-US" sz="2400" spc="-5">
                <a:cs typeface="Liberation Sans"/>
              </a:rPr>
              <a:t>be  able to </a:t>
            </a:r>
            <a:r>
              <a:rPr lang="en-US" sz="2400">
                <a:cs typeface="Liberation Sans"/>
              </a:rPr>
              <a:t>resume </a:t>
            </a:r>
            <a:r>
              <a:rPr lang="en-US" sz="2400" spc="-5">
                <a:cs typeface="Liberation Sans"/>
              </a:rPr>
              <a:t>after interrupt </a:t>
            </a:r>
            <a:r>
              <a:rPr lang="en-US" sz="2400">
                <a:cs typeface="Liberation Sans"/>
              </a:rPr>
              <a:t>service </a:t>
            </a:r>
            <a:r>
              <a:rPr lang="en-US" sz="2400" spc="-10" smtClean="0">
                <a:cs typeface="Liberation Sans"/>
              </a:rPr>
              <a:t>is </a:t>
            </a:r>
            <a:r>
              <a:rPr lang="en-US" sz="2400" spc="-5" smtClean="0">
                <a:cs typeface="Liberation Sans"/>
              </a:rPr>
              <a:t>completed</a:t>
            </a:r>
          </a:p>
          <a:p>
            <a:pPr marL="12700" marR="5080">
              <a:lnSpc>
                <a:spcPct val="100499"/>
              </a:lnSpc>
              <a:spcBef>
                <a:spcPts val="800"/>
              </a:spcBef>
              <a:tabLst>
                <a:tab pos="354965"/>
                <a:tab pos="355600"/>
              </a:tabLst>
            </a:pPr>
            <a:endParaRPr lang="en-US" sz="2400">
              <a:cs typeface="Liberation Sans"/>
            </a:endParaRPr>
          </a:p>
        </p:txBody>
      </p:sp>
      <p:sp>
        <p:nvSpPr>
          <p:cNvPr id="71" name="object 32"/>
          <p:cNvSpPr/>
          <p:nvPr/>
        </p:nvSpPr>
        <p:spPr>
          <a:xfrm>
            <a:off x="239583" y="335096"/>
            <a:ext cx="3505200" cy="762000"/>
          </a:xfrm>
          <a:custGeom>
            <a:rect l="l" t="t" r="r" b="b"/>
            <a:pathLst>
              <a:path w="3505200" h="762000">
                <a:moveTo>
                  <a:pt x="1790700" y="0"/>
                </a:moveTo>
                <a:lnTo>
                  <a:pt x="1714500" y="0"/>
                </a:lnTo>
                <a:lnTo>
                  <a:pt x="1752600" y="76200"/>
                </a:lnTo>
                <a:lnTo>
                  <a:pt x="1790700" y="0"/>
                </a:lnTo>
                <a:close/>
              </a:path>
              <a:path w="3505200" h="762000">
                <a:moveTo>
                  <a:pt x="3505200" y="152400"/>
                </a:moveTo>
                <a:lnTo>
                  <a:pt x="0" y="152400"/>
                </a:lnTo>
                <a:lnTo>
                  <a:pt x="0" y="762000"/>
                </a:lnTo>
                <a:lnTo>
                  <a:pt x="3505200" y="762000"/>
                </a:lnTo>
                <a:lnTo>
                  <a:pt x="3505200" y="152400"/>
                </a:lnTo>
                <a:close/>
              </a:path>
            </a:pathLst>
          </a:custGeom>
          <a:solidFill>
            <a:srgbClr val="000000"/>
          </a:solidFill>
        </p:spPr>
        <p:txBody>
          <a:bodyPr wrap="square" lIns="0" tIns="0" rIns="0" bIns="0" rtlCol="0"/>
          <a:lstStyle>
            <a:defPPr>
              <a:defRPr lang="en-US"/>
            </a:defPPr>
          </a:lstStyle>
          <a:p>
            <a:pPr/>
            <a:endParaRPr/>
          </a:p>
        </p:txBody>
      </p:sp>
      <p:sp>
        <p:nvSpPr>
          <p:cNvPr id="72" name="object 37"/>
          <p:cNvSpPr/>
          <p:nvPr/>
        </p:nvSpPr>
        <p:spPr>
          <a:xfrm>
            <a:off x="239582" y="258897"/>
            <a:ext cx="457200" cy="457200"/>
          </a:xfrm>
          <a:custGeom>
            <a:rect l="l" t="t" r="r" b="b"/>
            <a:pathLst>
              <a:path w="457200" h="457200">
                <a:moveTo>
                  <a:pt x="228600" y="0"/>
                </a:moveTo>
                <a:lnTo>
                  <a:pt x="275614" y="4509"/>
                </a:lnTo>
                <a:lnTo>
                  <a:pt x="318968" y="17502"/>
                </a:lnTo>
                <a:lnTo>
                  <a:pt x="357857" y="38174"/>
                </a:lnTo>
                <a:lnTo>
                  <a:pt x="391477" y="65722"/>
                </a:lnTo>
                <a:lnTo>
                  <a:pt x="419025" y="99342"/>
                </a:lnTo>
                <a:lnTo>
                  <a:pt x="439697" y="138231"/>
                </a:lnTo>
                <a:lnTo>
                  <a:pt x="452690" y="181585"/>
                </a:lnTo>
                <a:lnTo>
                  <a:pt x="457200" y="228600"/>
                </a:lnTo>
                <a:lnTo>
                  <a:pt x="452690" y="275614"/>
                </a:lnTo>
                <a:lnTo>
                  <a:pt x="439697" y="318968"/>
                </a:lnTo>
                <a:lnTo>
                  <a:pt x="419025" y="357857"/>
                </a:lnTo>
                <a:lnTo>
                  <a:pt x="391477" y="391477"/>
                </a:lnTo>
                <a:lnTo>
                  <a:pt x="357857" y="419025"/>
                </a:lnTo>
                <a:lnTo>
                  <a:pt x="318968" y="439697"/>
                </a:lnTo>
                <a:lnTo>
                  <a:pt x="275614" y="452690"/>
                </a:lnTo>
                <a:lnTo>
                  <a:pt x="228600" y="457200"/>
                </a:lnTo>
                <a:lnTo>
                  <a:pt x="181585" y="452690"/>
                </a:lnTo>
                <a:lnTo>
                  <a:pt x="138231" y="439697"/>
                </a:lnTo>
                <a:lnTo>
                  <a:pt x="99342" y="419025"/>
                </a:lnTo>
                <a:lnTo>
                  <a:pt x="65722" y="391477"/>
                </a:lnTo>
                <a:lnTo>
                  <a:pt x="38174" y="357857"/>
                </a:lnTo>
                <a:lnTo>
                  <a:pt x="17502" y="318968"/>
                </a:lnTo>
                <a:lnTo>
                  <a:pt x="4509" y="275614"/>
                </a:lnTo>
                <a:lnTo>
                  <a:pt x="0" y="228600"/>
                </a:lnTo>
                <a:lnTo>
                  <a:pt x="4509" y="181585"/>
                </a:lnTo>
                <a:lnTo>
                  <a:pt x="17502" y="138231"/>
                </a:lnTo>
                <a:lnTo>
                  <a:pt x="38174" y="99342"/>
                </a:lnTo>
                <a:lnTo>
                  <a:pt x="65722" y="65722"/>
                </a:lnTo>
                <a:lnTo>
                  <a:pt x="99342" y="38174"/>
                </a:lnTo>
                <a:lnTo>
                  <a:pt x="138231" y="17502"/>
                </a:lnTo>
                <a:lnTo>
                  <a:pt x="181585" y="4509"/>
                </a:lnTo>
                <a:lnTo>
                  <a:pt x="228600" y="0"/>
                </a:lnTo>
                <a:close/>
              </a:path>
              <a:path w="457200" h="457200">
                <a:moveTo>
                  <a:pt x="0" y="0"/>
                </a:moveTo>
                <a:lnTo>
                  <a:pt x="0" y="0"/>
                </a:lnTo>
              </a:path>
              <a:path w="457200" h="457200">
                <a:moveTo>
                  <a:pt x="457200" y="457200"/>
                </a:moveTo>
                <a:lnTo>
                  <a:pt x="457200" y="457200"/>
                </a:lnTo>
              </a:path>
            </a:pathLst>
          </a:custGeom>
          <a:solidFill>
            <a:schemeClr val="accent2"/>
          </a:solidFill>
          <a:ln w="9344">
            <a:solidFill>
              <a:srgbClr val="000000"/>
            </a:solidFill>
          </a:ln>
        </p:spPr>
        <p:txBody>
          <a:bodyPr wrap="square" lIns="0" tIns="0" rIns="0" bIns="0" rtlCol="0"/>
          <a:lstStyle>
            <a:defPPr>
              <a:defRPr lang="en-US"/>
            </a:defPPr>
          </a:lstStyle>
          <a:p>
            <a:pPr/>
            <a:endParaRPr/>
          </a:p>
        </p:txBody>
      </p:sp>
      <p:sp>
        <p:nvSpPr>
          <p:cNvPr id="73" name="object 38"/>
          <p:cNvSpPr txBox="1"/>
          <p:nvPr/>
        </p:nvSpPr>
        <p:spPr>
          <a:xfrm>
            <a:off x="234910" y="482824"/>
            <a:ext cx="3514725" cy="619125"/>
          </a:xfrm>
          <a:prstGeom prst="rect">
            <a:avLst/>
          </a:prstGeom>
        </p:spPr>
        <p:txBody>
          <a:bodyPr vert="horz" wrap="square" lIns="0" tIns="0" rIns="0" bIns="0" rtlCol="0">
            <a:spAutoFit/>
          </a:bodyPr>
          <a:lstStyle>
            <a:defPPr>
              <a:defRPr lang="en-US"/>
            </a:defPPr>
          </a:lstStyle>
          <a:p>
            <a:pPr marL="169545">
              <a:lnSpc>
                <a:spcPts val="1115"/>
              </a:lnSpc>
            </a:pPr>
            <a:r>
              <a:rPr sz="1800">
                <a:latin typeface="Liberation Sans"/>
                <a:cs typeface="Liberation Sans"/>
              </a:rPr>
              <a:t>2</a:t>
            </a:r>
          </a:p>
          <a:p>
            <a:pPr marL="206375">
              <a:lnSpc>
                <a:spcPct val="100000"/>
              </a:lnSpc>
              <a:spcBef>
                <a:spcPts val="360"/>
              </a:spcBef>
            </a:pPr>
            <a:r>
              <a:rPr sz="1600" spc="-5">
                <a:solidFill>
                  <a:srgbClr val="FFFFFF"/>
                </a:solidFill>
                <a:latin typeface="Liberation Sans"/>
                <a:cs typeface="Liberation Sans"/>
              </a:rPr>
              <a:t>Switch </a:t>
            </a:r>
            <a:r>
              <a:rPr sz="1600">
                <a:solidFill>
                  <a:srgbClr val="FFFFFF"/>
                </a:solidFill>
                <a:latin typeface="Liberation Sans"/>
                <a:cs typeface="Liberation Sans"/>
              </a:rPr>
              <a:t>to </a:t>
            </a:r>
            <a:r>
              <a:rPr sz="1600" spc="-5">
                <a:solidFill>
                  <a:srgbClr val="FFFFFF"/>
                </a:solidFill>
                <a:latin typeface="Liberation Sans"/>
                <a:cs typeface="Liberation Sans"/>
              </a:rPr>
              <a:t>kernel stack </a:t>
            </a:r>
            <a:r>
              <a:rPr sz="1600">
                <a:solidFill>
                  <a:srgbClr val="FFFFFF"/>
                </a:solidFill>
                <a:latin typeface="Liberation Sans"/>
                <a:cs typeface="Liberation Sans"/>
              </a:rPr>
              <a:t>if</a:t>
            </a:r>
            <a:r>
              <a:rPr sz="1600" spc="-25">
                <a:solidFill>
                  <a:srgbClr val="FFFFFF"/>
                </a:solidFill>
                <a:latin typeface="Liberation Sans"/>
                <a:cs typeface="Liberation Sans"/>
              </a:rPr>
              <a:t> </a:t>
            </a:r>
            <a:r>
              <a:rPr sz="1600" spc="-5">
                <a:solidFill>
                  <a:srgbClr val="FFFFFF"/>
                </a:solidFill>
                <a:latin typeface="Liberation Sans"/>
                <a:cs typeface="Liberation Sans"/>
              </a:rPr>
              <a:t>necessary</a:t>
            </a:r>
            <a:endParaRPr sz="1600">
              <a:latin typeface="Liberation Sans"/>
              <a:cs typeface="Liberation Sans"/>
            </a:endParaRPr>
          </a:p>
        </p:txBody>
      </p:sp>
      <p:grpSp>
        <p:nvGrpSpPr>
          <p:cNvPr id="75" name="object 67"/>
          <p:cNvGrpSpPr/>
          <p:nvPr/>
        </p:nvGrpSpPr>
        <p:grpSpPr>
          <a:xfrm>
            <a:off x="4480151" y="452617"/>
            <a:ext cx="3514725" cy="619125"/>
            <a:chOff x="1366837" y="1799907"/>
            <a:chExt cx="3514725" cy="619125"/>
          </a:xfrm>
        </p:grpSpPr>
        <p:sp>
          <p:nvSpPr>
            <p:cNvPr id="76" name="object 68"/>
            <p:cNvSpPr/>
            <p:nvPr/>
          </p:nvSpPr>
          <p:spPr>
            <a:xfrm>
              <a:off x="1371600" y="1804670"/>
              <a:ext cx="3505200" cy="609600"/>
            </a:xfrm>
            <a:custGeom>
              <a:rect l="l" t="t" r="r" b="b"/>
              <a:pathLst>
                <a:path w="3505200" h="609600">
                  <a:moveTo>
                    <a:pt x="3505200" y="0"/>
                  </a:moveTo>
                  <a:lnTo>
                    <a:pt x="0" y="0"/>
                  </a:lnTo>
                  <a:lnTo>
                    <a:pt x="0" y="609600"/>
                  </a:lnTo>
                  <a:lnTo>
                    <a:pt x="3505200" y="609600"/>
                  </a:lnTo>
                  <a:close/>
                </a:path>
              </a:pathLst>
            </a:custGeom>
            <a:solidFill>
              <a:srgbClr val="000000"/>
            </a:solidFill>
          </p:spPr>
          <p:txBody>
            <a:bodyPr wrap="square" lIns="0" tIns="0" rIns="0" bIns="0" rtlCol="0"/>
            <a:lstStyle>
              <a:defPPr>
                <a:defRPr lang="en-US"/>
              </a:defPPr>
            </a:lstStyle>
            <a:p>
              <a:pPr/>
              <a:endParaRPr/>
            </a:p>
          </p:txBody>
        </p:sp>
        <p:sp>
          <p:nvSpPr>
            <p:cNvPr id="77" name="object 69"/>
            <p:cNvSpPr/>
            <p:nvPr/>
          </p:nvSpPr>
          <p:spPr>
            <a:xfrm>
              <a:off x="1371600" y="1804670"/>
              <a:ext cx="3505200" cy="609600"/>
            </a:xfrm>
            <a:custGeom>
              <a:rect l="l" t="t" r="r" b="b"/>
              <a:pathLst>
                <a:path w="3505200" h="609600">
                  <a:moveTo>
                    <a:pt x="1752600" y="609600"/>
                  </a:moveTo>
                  <a:lnTo>
                    <a:pt x="0" y="609600"/>
                  </a:lnTo>
                  <a:lnTo>
                    <a:pt x="0" y="0"/>
                  </a:lnTo>
                  <a:lnTo>
                    <a:pt x="3505200" y="0"/>
                  </a:lnTo>
                  <a:lnTo>
                    <a:pt x="3505200" y="609600"/>
                  </a:lnTo>
                  <a:lnTo>
                    <a:pt x="1752600" y="609600"/>
                  </a:lnTo>
                  <a:close/>
                </a:path>
              </a:pathLst>
            </a:custGeom>
            <a:ln w="9344">
              <a:solidFill>
                <a:srgbClr val="000000"/>
              </a:solidFill>
            </a:ln>
          </p:spPr>
          <p:txBody>
            <a:bodyPr wrap="square" lIns="0" tIns="0" rIns="0" bIns="0" rtlCol="0"/>
            <a:lstStyle>
              <a:defPPr>
                <a:defRPr lang="en-US"/>
              </a:defPPr>
            </a:lstStyle>
            <a:p>
              <a:pPr/>
              <a:endParaRPr/>
            </a:p>
          </p:txBody>
        </p:sp>
      </p:grpSp>
      <p:sp>
        <p:nvSpPr>
          <p:cNvPr id="78" name="object 70"/>
          <p:cNvSpPr txBox="1"/>
          <p:nvPr/>
        </p:nvSpPr>
        <p:spPr>
          <a:xfrm>
            <a:off x="5022124" y="627560"/>
            <a:ext cx="2430780" cy="26924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600" spc="-5">
                <a:solidFill>
                  <a:srgbClr val="FFFFFF"/>
                </a:solidFill>
                <a:latin typeface="Liberation Sans"/>
                <a:cs typeface="Liberation Sans"/>
              </a:rPr>
              <a:t>Basic </a:t>
            </a:r>
            <a:r>
              <a:rPr sz="1600" spc="-10">
                <a:solidFill>
                  <a:srgbClr val="FFFFFF"/>
                </a:solidFill>
                <a:latin typeface="Liberation Sans"/>
                <a:cs typeface="Liberation Sans"/>
              </a:rPr>
              <a:t>program </a:t>
            </a:r>
            <a:r>
              <a:rPr sz="1600" spc="-5">
                <a:solidFill>
                  <a:srgbClr val="FFFFFF"/>
                </a:solidFill>
                <a:latin typeface="Liberation Sans"/>
                <a:cs typeface="Liberation Sans"/>
              </a:rPr>
              <a:t>state</a:t>
            </a:r>
            <a:r>
              <a:rPr sz="1600" spc="-10">
                <a:solidFill>
                  <a:srgbClr val="FFFFFF"/>
                </a:solidFill>
                <a:latin typeface="Liberation Sans"/>
                <a:cs typeface="Liberation Sans"/>
              </a:rPr>
              <a:t> </a:t>
            </a:r>
            <a:r>
              <a:rPr sz="1600" spc="-5">
                <a:solidFill>
                  <a:srgbClr val="FFFFFF"/>
                </a:solidFill>
                <a:latin typeface="Liberation Sans"/>
                <a:cs typeface="Liberation Sans"/>
              </a:rPr>
              <a:t>saved</a:t>
            </a:r>
            <a:endParaRPr sz="1600">
              <a:latin typeface="Liberation Sans"/>
              <a:cs typeface="Liberation Sans"/>
            </a:endParaRPr>
          </a:p>
        </p:txBody>
      </p:sp>
      <p:sp>
        <p:nvSpPr>
          <p:cNvPr id="83" name="object 75"/>
          <p:cNvSpPr/>
          <p:nvPr/>
        </p:nvSpPr>
        <p:spPr>
          <a:xfrm flipH="1">
            <a:off x="8447313" y="1022529"/>
            <a:ext cx="0" cy="12700"/>
          </a:xfrm>
          <a:custGeom>
            <a:rect l="l" t="t" r="r" b="b"/>
            <a:pathLst>
              <a:path h="12700">
                <a:moveTo>
                  <a:pt x="-4672" y="6350"/>
                </a:moveTo>
                <a:lnTo>
                  <a:pt x="4672" y="6350"/>
                </a:lnTo>
              </a:path>
            </a:pathLst>
          </a:custGeom>
          <a:ln w="12700">
            <a:solidFill>
              <a:srgbClr val="000000"/>
            </a:solidFill>
          </a:ln>
        </p:spPr>
        <p:txBody>
          <a:bodyPr wrap="square" lIns="0" tIns="0" rIns="0" bIns="0" rtlCol="0"/>
          <a:lstStyle>
            <a:defPPr>
              <a:defRPr lang="en-US"/>
            </a:defPPr>
          </a:lstStyle>
          <a:p>
            <a:pPr/>
            <a:endParaRPr/>
          </a:p>
        </p:txBody>
      </p:sp>
      <p:sp>
        <p:nvSpPr>
          <p:cNvPr id="84" name="object 76"/>
          <p:cNvSpPr/>
          <p:nvPr/>
        </p:nvSpPr>
        <p:spPr>
          <a:xfrm>
            <a:off x="4465864" y="152580"/>
            <a:ext cx="457200" cy="457200"/>
          </a:xfrm>
          <a:custGeom>
            <a:rect l="l" t="t" r="r" b="b"/>
            <a:pathLst>
              <a:path w="457200" h="457200">
                <a:moveTo>
                  <a:pt x="228600" y="0"/>
                </a:moveTo>
                <a:lnTo>
                  <a:pt x="181585" y="4509"/>
                </a:lnTo>
                <a:lnTo>
                  <a:pt x="138231" y="17502"/>
                </a:lnTo>
                <a:lnTo>
                  <a:pt x="99342" y="38174"/>
                </a:lnTo>
                <a:lnTo>
                  <a:pt x="65722" y="65722"/>
                </a:lnTo>
                <a:lnTo>
                  <a:pt x="38174" y="99342"/>
                </a:lnTo>
                <a:lnTo>
                  <a:pt x="17502" y="138231"/>
                </a:lnTo>
                <a:lnTo>
                  <a:pt x="4509" y="181585"/>
                </a:lnTo>
                <a:lnTo>
                  <a:pt x="0" y="228600"/>
                </a:lnTo>
                <a:lnTo>
                  <a:pt x="4509" y="275614"/>
                </a:lnTo>
                <a:lnTo>
                  <a:pt x="17502" y="318968"/>
                </a:lnTo>
                <a:lnTo>
                  <a:pt x="38174" y="357857"/>
                </a:lnTo>
                <a:lnTo>
                  <a:pt x="65722" y="391477"/>
                </a:lnTo>
                <a:lnTo>
                  <a:pt x="99342" y="419025"/>
                </a:lnTo>
                <a:lnTo>
                  <a:pt x="138231" y="439697"/>
                </a:lnTo>
                <a:lnTo>
                  <a:pt x="181585" y="452690"/>
                </a:lnTo>
                <a:lnTo>
                  <a:pt x="228600" y="457200"/>
                </a:lnTo>
                <a:lnTo>
                  <a:pt x="275614" y="452690"/>
                </a:lnTo>
                <a:lnTo>
                  <a:pt x="318968" y="439697"/>
                </a:lnTo>
                <a:lnTo>
                  <a:pt x="357857" y="419025"/>
                </a:lnTo>
                <a:lnTo>
                  <a:pt x="391477" y="391477"/>
                </a:lnTo>
                <a:lnTo>
                  <a:pt x="419025" y="357857"/>
                </a:lnTo>
                <a:lnTo>
                  <a:pt x="439697" y="318968"/>
                </a:lnTo>
                <a:lnTo>
                  <a:pt x="452690" y="275614"/>
                </a:lnTo>
                <a:lnTo>
                  <a:pt x="457200" y="228600"/>
                </a:lnTo>
                <a:lnTo>
                  <a:pt x="452690" y="181585"/>
                </a:lnTo>
                <a:lnTo>
                  <a:pt x="439697" y="138231"/>
                </a:lnTo>
                <a:lnTo>
                  <a:pt x="419025" y="99342"/>
                </a:lnTo>
                <a:lnTo>
                  <a:pt x="391477" y="65722"/>
                </a:lnTo>
                <a:lnTo>
                  <a:pt x="357857" y="38174"/>
                </a:lnTo>
                <a:lnTo>
                  <a:pt x="318968" y="17502"/>
                </a:lnTo>
                <a:lnTo>
                  <a:pt x="275614" y="4509"/>
                </a:lnTo>
                <a:lnTo>
                  <a:pt x="228600" y="0"/>
                </a:lnTo>
                <a:close/>
              </a:path>
            </a:pathLst>
          </a:custGeom>
          <a:solidFill>
            <a:srgbClr val="FF7B7F"/>
          </a:solidFill>
        </p:spPr>
        <p:txBody>
          <a:bodyPr wrap="square" lIns="0" tIns="0" rIns="0" bIns="0" rtlCol="0"/>
          <a:lstStyle>
            <a:defPPr>
              <a:defRPr lang="en-US"/>
            </a:defPPr>
          </a:lstStyle>
          <a:p>
            <a:pPr/>
            <a:endParaRPr/>
          </a:p>
        </p:txBody>
      </p:sp>
      <p:sp>
        <p:nvSpPr>
          <p:cNvPr id="85" name="object 77"/>
          <p:cNvSpPr/>
          <p:nvPr/>
        </p:nvSpPr>
        <p:spPr>
          <a:xfrm>
            <a:off x="4465864" y="152580"/>
            <a:ext cx="457200" cy="457200"/>
          </a:xfrm>
          <a:custGeom>
            <a:rect l="l" t="t" r="r" b="b"/>
            <a:pathLst>
              <a:path w="457200" h="457200">
                <a:moveTo>
                  <a:pt x="228600" y="0"/>
                </a:moveTo>
                <a:lnTo>
                  <a:pt x="275614" y="4509"/>
                </a:lnTo>
                <a:lnTo>
                  <a:pt x="318968" y="17502"/>
                </a:lnTo>
                <a:lnTo>
                  <a:pt x="357857" y="38174"/>
                </a:lnTo>
                <a:lnTo>
                  <a:pt x="391477" y="65722"/>
                </a:lnTo>
                <a:lnTo>
                  <a:pt x="419025" y="99342"/>
                </a:lnTo>
                <a:lnTo>
                  <a:pt x="439697" y="138231"/>
                </a:lnTo>
                <a:lnTo>
                  <a:pt x="452690" y="181585"/>
                </a:lnTo>
                <a:lnTo>
                  <a:pt x="457200" y="228600"/>
                </a:lnTo>
                <a:lnTo>
                  <a:pt x="452690" y="275614"/>
                </a:lnTo>
                <a:lnTo>
                  <a:pt x="439697" y="318968"/>
                </a:lnTo>
                <a:lnTo>
                  <a:pt x="419025" y="357857"/>
                </a:lnTo>
                <a:lnTo>
                  <a:pt x="391477" y="391477"/>
                </a:lnTo>
                <a:lnTo>
                  <a:pt x="357857" y="419025"/>
                </a:lnTo>
                <a:lnTo>
                  <a:pt x="318968" y="439697"/>
                </a:lnTo>
                <a:lnTo>
                  <a:pt x="275614" y="452690"/>
                </a:lnTo>
                <a:lnTo>
                  <a:pt x="228600" y="457200"/>
                </a:lnTo>
                <a:lnTo>
                  <a:pt x="181585" y="452690"/>
                </a:lnTo>
                <a:lnTo>
                  <a:pt x="138231" y="439697"/>
                </a:lnTo>
                <a:lnTo>
                  <a:pt x="99342" y="419025"/>
                </a:lnTo>
                <a:lnTo>
                  <a:pt x="65722" y="391477"/>
                </a:lnTo>
                <a:lnTo>
                  <a:pt x="38174" y="357857"/>
                </a:lnTo>
                <a:lnTo>
                  <a:pt x="17502" y="318968"/>
                </a:lnTo>
                <a:lnTo>
                  <a:pt x="4509" y="275614"/>
                </a:lnTo>
                <a:lnTo>
                  <a:pt x="0" y="228600"/>
                </a:lnTo>
                <a:lnTo>
                  <a:pt x="4509" y="181585"/>
                </a:lnTo>
                <a:lnTo>
                  <a:pt x="17502" y="138231"/>
                </a:lnTo>
                <a:lnTo>
                  <a:pt x="38174" y="99342"/>
                </a:lnTo>
                <a:lnTo>
                  <a:pt x="65722" y="65722"/>
                </a:lnTo>
                <a:lnTo>
                  <a:pt x="99342" y="38174"/>
                </a:lnTo>
                <a:lnTo>
                  <a:pt x="138231" y="17502"/>
                </a:lnTo>
                <a:lnTo>
                  <a:pt x="181585" y="4509"/>
                </a:lnTo>
                <a:lnTo>
                  <a:pt x="228600" y="0"/>
                </a:lnTo>
                <a:close/>
              </a:path>
              <a:path w="457200" h="457200">
                <a:moveTo>
                  <a:pt x="0" y="0"/>
                </a:moveTo>
                <a:lnTo>
                  <a:pt x="0" y="0"/>
                </a:lnTo>
              </a:path>
              <a:path w="457200" h="457200">
                <a:moveTo>
                  <a:pt x="457200" y="457200"/>
                </a:moveTo>
                <a:lnTo>
                  <a:pt x="457200" y="457200"/>
                </a:lnTo>
              </a:path>
            </a:pathLst>
          </a:custGeom>
          <a:ln w="9344">
            <a:solidFill>
              <a:srgbClr val="000000"/>
            </a:solidFill>
          </a:ln>
        </p:spPr>
        <p:txBody>
          <a:bodyPr wrap="square" lIns="0" tIns="0" rIns="0" bIns="0" rtlCol="0"/>
          <a:lstStyle>
            <a:defPPr>
              <a:defRPr lang="en-US"/>
            </a:defPPr>
          </a:lstStyle>
          <a:p>
            <a:pPr/>
            <a:endParaRPr/>
          </a:p>
        </p:txBody>
      </p:sp>
      <p:sp>
        <p:nvSpPr>
          <p:cNvPr id="86" name="object 78"/>
          <p:cNvSpPr txBox="1"/>
          <p:nvPr/>
        </p:nvSpPr>
        <p:spPr>
          <a:xfrm>
            <a:off x="4618264" y="231319"/>
            <a:ext cx="153035"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a:latin typeface="Liberation Sans"/>
                <a:cs typeface="Liberation Sans"/>
              </a:rPr>
              <a:t>3</a:t>
            </a:r>
            <a:endParaRPr sz="1800">
              <a:latin typeface="Liberation Sans"/>
              <a:cs typeface="Liberation Sans"/>
            </a:endParaRPr>
          </a:p>
        </p:txBody>
      </p:sp>
    </p:spTree>
    <p:extLst>
      <p:ext uri="{BB962C8B-B14F-4D97-AF65-F5344CB8AC3E}">
        <p14:creationId xmlns:p14="http://schemas.microsoft.com/office/powerpoint/2010/main" val="423385617"/>
      </p:ext>
    </p:extLst>
  </p:cSld>
  <p:clrMapOvr>
    <a:masterClrMapping/>
  </p:clrMapOvr>
  <p:transition/>
  <p:timing/>
</p:sld>
</file>

<file path=ppt/slides/slide7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xmlns=""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a16="http://schemas.microsoft.com/office/drawing/2014/main" xmlns=""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xmlns=""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xmlns=""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xmlns=""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xmlns=""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xmlns=""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xmlns=""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grpSp>
        <p:nvGrpSpPr>
          <p:cNvPr id="42" name="object 6"/>
          <p:cNvGrpSpPr/>
          <p:nvPr/>
        </p:nvGrpSpPr>
        <p:grpSpPr>
          <a:xfrm>
            <a:off x="456754" y="590190"/>
            <a:ext cx="3514725" cy="619125"/>
            <a:chOff x="1366837" y="2967037"/>
            <a:chExt cx="3514725" cy="619125"/>
          </a:xfrm>
        </p:grpSpPr>
        <p:sp>
          <p:nvSpPr>
            <p:cNvPr id="43" name="object 7"/>
            <p:cNvSpPr/>
            <p:nvPr/>
          </p:nvSpPr>
          <p:spPr>
            <a:xfrm>
              <a:off x="1371600" y="2971800"/>
              <a:ext cx="3505200" cy="609600"/>
            </a:xfrm>
            <a:custGeom>
              <a:rect l="l" t="t" r="r" b="b"/>
              <a:pathLst>
                <a:path w="3505200" h="609600">
                  <a:moveTo>
                    <a:pt x="3505200" y="0"/>
                  </a:moveTo>
                  <a:lnTo>
                    <a:pt x="0" y="0"/>
                  </a:lnTo>
                  <a:lnTo>
                    <a:pt x="0" y="609600"/>
                  </a:lnTo>
                  <a:lnTo>
                    <a:pt x="3505200" y="609600"/>
                  </a:lnTo>
                  <a:close/>
                </a:path>
              </a:pathLst>
            </a:custGeom>
            <a:solidFill>
              <a:srgbClr val="000000"/>
            </a:solidFill>
          </p:spPr>
          <p:txBody>
            <a:bodyPr wrap="square" lIns="0" tIns="0" rIns="0" bIns="0" rtlCol="0"/>
            <a:lstStyle>
              <a:defPPr>
                <a:defRPr lang="en-US"/>
              </a:defPPr>
            </a:lstStyle>
            <a:p>
              <a:pPr/>
              <a:endParaRPr/>
            </a:p>
          </p:txBody>
        </p:sp>
        <p:sp>
          <p:nvSpPr>
            <p:cNvPr id="44" name="object 8"/>
            <p:cNvSpPr/>
            <p:nvPr/>
          </p:nvSpPr>
          <p:spPr>
            <a:xfrm>
              <a:off x="1371600" y="2971800"/>
              <a:ext cx="3505200" cy="609600"/>
            </a:xfrm>
            <a:custGeom>
              <a:rect l="l" t="t" r="r" b="b"/>
              <a:pathLst>
                <a:path w="3505200" h="609600">
                  <a:moveTo>
                    <a:pt x="1752600" y="609600"/>
                  </a:moveTo>
                  <a:lnTo>
                    <a:pt x="0" y="609600"/>
                  </a:lnTo>
                  <a:lnTo>
                    <a:pt x="0" y="0"/>
                  </a:lnTo>
                  <a:lnTo>
                    <a:pt x="3505200" y="0"/>
                  </a:lnTo>
                  <a:lnTo>
                    <a:pt x="3505200" y="609600"/>
                  </a:lnTo>
                  <a:lnTo>
                    <a:pt x="1752600" y="609600"/>
                  </a:lnTo>
                  <a:close/>
                </a:path>
              </a:pathLst>
            </a:custGeom>
            <a:ln w="9344">
              <a:solidFill>
                <a:srgbClr val="000000"/>
              </a:solidFill>
            </a:ln>
          </p:spPr>
          <p:txBody>
            <a:bodyPr wrap="square" lIns="0" tIns="0" rIns="0" bIns="0" rtlCol="0"/>
            <a:lstStyle>
              <a:defPPr>
                <a:defRPr lang="en-US"/>
              </a:defPPr>
            </a:lstStyle>
            <a:p>
              <a:pPr/>
              <a:endParaRPr/>
            </a:p>
          </p:txBody>
        </p:sp>
      </p:grpSp>
      <p:sp>
        <p:nvSpPr>
          <p:cNvPr id="45" name="object 9"/>
          <p:cNvSpPr txBox="1"/>
          <p:nvPr/>
        </p:nvSpPr>
        <p:spPr>
          <a:xfrm>
            <a:off x="456844" y="590280"/>
            <a:ext cx="3514725" cy="619125"/>
          </a:xfrm>
          <a:prstGeom prst="rect">
            <a:avLst/>
          </a:prstGeom>
        </p:spPr>
        <p:txBody>
          <a:bodyPr vert="horz" wrap="square" lIns="0" tIns="187325" rIns="0" bIns="0" rtlCol="0">
            <a:spAutoFit/>
          </a:bodyPr>
          <a:lstStyle>
            <a:defPPr>
              <a:defRPr lang="en-US"/>
            </a:defPPr>
          </a:lstStyle>
          <a:p>
            <a:pPr marL="628015">
              <a:lnSpc>
                <a:spcPct val="100000"/>
              </a:lnSpc>
              <a:spcBef>
                <a:spcPts val="1475"/>
              </a:spcBef>
            </a:pPr>
            <a:r>
              <a:rPr sz="1600">
                <a:solidFill>
                  <a:srgbClr val="FFFFFF"/>
                </a:solidFill>
                <a:latin typeface="Liberation Sans"/>
                <a:cs typeface="Liberation Sans"/>
              </a:rPr>
              <a:t>Jump to </a:t>
            </a:r>
            <a:r>
              <a:rPr sz="1600" spc="-5">
                <a:solidFill>
                  <a:srgbClr val="FFFFFF"/>
                </a:solidFill>
                <a:latin typeface="Liberation Sans"/>
                <a:cs typeface="Liberation Sans"/>
              </a:rPr>
              <a:t>interrupt</a:t>
            </a:r>
            <a:r>
              <a:rPr sz="1600" spc="-35">
                <a:solidFill>
                  <a:srgbClr val="FFFFFF"/>
                </a:solidFill>
                <a:latin typeface="Liberation Sans"/>
                <a:cs typeface="Liberation Sans"/>
              </a:rPr>
              <a:t> </a:t>
            </a:r>
            <a:r>
              <a:rPr sz="1600" spc="-5">
                <a:solidFill>
                  <a:srgbClr val="FFFFFF"/>
                </a:solidFill>
                <a:latin typeface="Liberation Sans"/>
                <a:cs typeface="Liberation Sans"/>
              </a:rPr>
              <a:t>handler</a:t>
            </a:r>
            <a:endParaRPr sz="1600">
              <a:latin typeface="Liberation Sans"/>
              <a:cs typeface="Liberation Sans"/>
            </a:endParaRPr>
          </a:p>
        </p:txBody>
      </p:sp>
      <p:sp>
        <p:nvSpPr>
          <p:cNvPr id="50" name="object 14"/>
          <p:cNvSpPr/>
          <p:nvPr/>
        </p:nvSpPr>
        <p:spPr>
          <a:xfrm flipH="1">
            <a:off x="4423917" y="1190583"/>
            <a:ext cx="0" cy="13970"/>
          </a:xfrm>
          <a:custGeom>
            <a:rect l="l" t="t" r="r" b="b"/>
            <a:pathLst>
              <a:path h="13970">
                <a:moveTo>
                  <a:pt x="-4672" y="6985"/>
                </a:moveTo>
                <a:lnTo>
                  <a:pt x="4672" y="6985"/>
                </a:lnTo>
              </a:path>
            </a:pathLst>
          </a:custGeom>
          <a:ln w="13970">
            <a:solidFill>
              <a:srgbClr val="000000"/>
            </a:solidFill>
          </a:ln>
        </p:spPr>
        <p:txBody>
          <a:bodyPr wrap="square" lIns="0" tIns="0" rIns="0" bIns="0" rtlCol="0"/>
          <a:lstStyle>
            <a:defPPr>
              <a:defRPr lang="en-US"/>
            </a:defPPr>
          </a:lstStyle>
          <a:p>
            <a:pPr/>
            <a:endParaRPr/>
          </a:p>
        </p:txBody>
      </p:sp>
      <p:sp>
        <p:nvSpPr>
          <p:cNvPr id="51" name="object 15"/>
          <p:cNvSpPr/>
          <p:nvPr/>
        </p:nvSpPr>
        <p:spPr>
          <a:xfrm>
            <a:off x="461517" y="290153"/>
            <a:ext cx="457200" cy="457200"/>
          </a:xfrm>
          <a:custGeom>
            <a:rect l="l" t="t" r="r" b="b"/>
            <a:pathLst>
              <a:path w="457200" h="457200">
                <a:moveTo>
                  <a:pt x="228600" y="0"/>
                </a:moveTo>
                <a:lnTo>
                  <a:pt x="181585" y="4509"/>
                </a:lnTo>
                <a:lnTo>
                  <a:pt x="138231" y="17502"/>
                </a:lnTo>
                <a:lnTo>
                  <a:pt x="99342" y="38174"/>
                </a:lnTo>
                <a:lnTo>
                  <a:pt x="65722" y="65722"/>
                </a:lnTo>
                <a:lnTo>
                  <a:pt x="38174" y="99342"/>
                </a:lnTo>
                <a:lnTo>
                  <a:pt x="17502" y="138231"/>
                </a:lnTo>
                <a:lnTo>
                  <a:pt x="4509" y="181585"/>
                </a:lnTo>
                <a:lnTo>
                  <a:pt x="0" y="228600"/>
                </a:lnTo>
                <a:lnTo>
                  <a:pt x="4509" y="275614"/>
                </a:lnTo>
                <a:lnTo>
                  <a:pt x="17502" y="318968"/>
                </a:lnTo>
                <a:lnTo>
                  <a:pt x="38174" y="357857"/>
                </a:lnTo>
                <a:lnTo>
                  <a:pt x="65722" y="391477"/>
                </a:lnTo>
                <a:lnTo>
                  <a:pt x="99342" y="419025"/>
                </a:lnTo>
                <a:lnTo>
                  <a:pt x="138231" y="439697"/>
                </a:lnTo>
                <a:lnTo>
                  <a:pt x="181585" y="452690"/>
                </a:lnTo>
                <a:lnTo>
                  <a:pt x="228600" y="457200"/>
                </a:lnTo>
                <a:lnTo>
                  <a:pt x="275614" y="452690"/>
                </a:lnTo>
                <a:lnTo>
                  <a:pt x="318968" y="439697"/>
                </a:lnTo>
                <a:lnTo>
                  <a:pt x="357857" y="419025"/>
                </a:lnTo>
                <a:lnTo>
                  <a:pt x="391477" y="391477"/>
                </a:lnTo>
                <a:lnTo>
                  <a:pt x="419025" y="357857"/>
                </a:lnTo>
                <a:lnTo>
                  <a:pt x="439697" y="318968"/>
                </a:lnTo>
                <a:lnTo>
                  <a:pt x="452690" y="275614"/>
                </a:lnTo>
                <a:lnTo>
                  <a:pt x="457200" y="228600"/>
                </a:lnTo>
                <a:lnTo>
                  <a:pt x="452690" y="181585"/>
                </a:lnTo>
                <a:lnTo>
                  <a:pt x="439697" y="138231"/>
                </a:lnTo>
                <a:lnTo>
                  <a:pt x="419025" y="99342"/>
                </a:lnTo>
                <a:lnTo>
                  <a:pt x="391477" y="65722"/>
                </a:lnTo>
                <a:lnTo>
                  <a:pt x="357857" y="38174"/>
                </a:lnTo>
                <a:lnTo>
                  <a:pt x="318968" y="17502"/>
                </a:lnTo>
                <a:lnTo>
                  <a:pt x="275614" y="4509"/>
                </a:lnTo>
                <a:lnTo>
                  <a:pt x="228600" y="0"/>
                </a:lnTo>
                <a:close/>
              </a:path>
            </a:pathLst>
          </a:custGeom>
          <a:solidFill>
            <a:srgbClr val="FF7B7F"/>
          </a:solidFill>
        </p:spPr>
        <p:txBody>
          <a:bodyPr wrap="square" lIns="0" tIns="0" rIns="0" bIns="0" rtlCol="0"/>
          <a:lstStyle>
            <a:defPPr>
              <a:defRPr lang="en-US"/>
            </a:defPPr>
          </a:lstStyle>
          <a:p>
            <a:pPr/>
            <a:endParaRPr/>
          </a:p>
        </p:txBody>
      </p:sp>
      <p:sp>
        <p:nvSpPr>
          <p:cNvPr id="52" name="object 16"/>
          <p:cNvSpPr/>
          <p:nvPr/>
        </p:nvSpPr>
        <p:spPr>
          <a:xfrm>
            <a:off x="461517" y="290153"/>
            <a:ext cx="457200" cy="457200"/>
          </a:xfrm>
          <a:custGeom>
            <a:rect l="l" t="t" r="r" b="b"/>
            <a:pathLst>
              <a:path w="457200" h="457200">
                <a:moveTo>
                  <a:pt x="228600" y="0"/>
                </a:moveTo>
                <a:lnTo>
                  <a:pt x="275614" y="4509"/>
                </a:lnTo>
                <a:lnTo>
                  <a:pt x="318968" y="17502"/>
                </a:lnTo>
                <a:lnTo>
                  <a:pt x="357857" y="38174"/>
                </a:lnTo>
                <a:lnTo>
                  <a:pt x="391477" y="65722"/>
                </a:lnTo>
                <a:lnTo>
                  <a:pt x="419025" y="99342"/>
                </a:lnTo>
                <a:lnTo>
                  <a:pt x="439697" y="138231"/>
                </a:lnTo>
                <a:lnTo>
                  <a:pt x="452690" y="181585"/>
                </a:lnTo>
                <a:lnTo>
                  <a:pt x="457200" y="228600"/>
                </a:lnTo>
                <a:lnTo>
                  <a:pt x="452690" y="275614"/>
                </a:lnTo>
                <a:lnTo>
                  <a:pt x="439697" y="318968"/>
                </a:lnTo>
                <a:lnTo>
                  <a:pt x="419025" y="357857"/>
                </a:lnTo>
                <a:lnTo>
                  <a:pt x="391477" y="391477"/>
                </a:lnTo>
                <a:lnTo>
                  <a:pt x="357857" y="419025"/>
                </a:lnTo>
                <a:lnTo>
                  <a:pt x="318968" y="439697"/>
                </a:lnTo>
                <a:lnTo>
                  <a:pt x="275614" y="452690"/>
                </a:lnTo>
                <a:lnTo>
                  <a:pt x="228600" y="457200"/>
                </a:lnTo>
                <a:lnTo>
                  <a:pt x="181585" y="452690"/>
                </a:lnTo>
                <a:lnTo>
                  <a:pt x="138231" y="439697"/>
                </a:lnTo>
                <a:lnTo>
                  <a:pt x="99342" y="419025"/>
                </a:lnTo>
                <a:lnTo>
                  <a:pt x="65722" y="391477"/>
                </a:lnTo>
                <a:lnTo>
                  <a:pt x="38174" y="357857"/>
                </a:lnTo>
                <a:lnTo>
                  <a:pt x="17502" y="318968"/>
                </a:lnTo>
                <a:lnTo>
                  <a:pt x="4509" y="275614"/>
                </a:lnTo>
                <a:lnTo>
                  <a:pt x="0" y="228600"/>
                </a:lnTo>
                <a:lnTo>
                  <a:pt x="4509" y="181585"/>
                </a:lnTo>
                <a:lnTo>
                  <a:pt x="17502" y="138231"/>
                </a:lnTo>
                <a:lnTo>
                  <a:pt x="38174" y="99342"/>
                </a:lnTo>
                <a:lnTo>
                  <a:pt x="65722" y="65722"/>
                </a:lnTo>
                <a:lnTo>
                  <a:pt x="99342" y="38174"/>
                </a:lnTo>
                <a:lnTo>
                  <a:pt x="138231" y="17502"/>
                </a:lnTo>
                <a:lnTo>
                  <a:pt x="181585" y="4509"/>
                </a:lnTo>
                <a:lnTo>
                  <a:pt x="228600" y="0"/>
                </a:lnTo>
                <a:close/>
              </a:path>
              <a:path w="457200" h="457200">
                <a:moveTo>
                  <a:pt x="0" y="0"/>
                </a:moveTo>
                <a:lnTo>
                  <a:pt x="0" y="0"/>
                </a:lnTo>
              </a:path>
              <a:path w="457200" h="457200">
                <a:moveTo>
                  <a:pt x="457200" y="457200"/>
                </a:moveTo>
                <a:lnTo>
                  <a:pt x="457200" y="457200"/>
                </a:lnTo>
              </a:path>
            </a:pathLst>
          </a:custGeom>
          <a:ln w="9344">
            <a:solidFill>
              <a:srgbClr val="000000"/>
            </a:solidFill>
          </a:ln>
        </p:spPr>
        <p:txBody>
          <a:bodyPr wrap="square" lIns="0" tIns="0" rIns="0" bIns="0" rtlCol="0"/>
          <a:lstStyle>
            <a:defPPr>
              <a:defRPr lang="en-US"/>
            </a:defPPr>
          </a:lstStyle>
          <a:p>
            <a:pPr/>
            <a:endParaRPr/>
          </a:p>
        </p:txBody>
      </p:sp>
      <p:sp>
        <p:nvSpPr>
          <p:cNvPr id="53" name="object 18"/>
          <p:cNvSpPr txBox="1"/>
          <p:nvPr/>
        </p:nvSpPr>
        <p:spPr>
          <a:xfrm>
            <a:off x="613599" y="368893"/>
            <a:ext cx="153035" cy="299720"/>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z="1800">
                <a:latin typeface="Liberation Sans"/>
                <a:cs typeface="Liberation Sans"/>
              </a:rPr>
              <a:t>4</a:t>
            </a:r>
          </a:p>
        </p:txBody>
      </p:sp>
      <p:grpSp>
        <p:nvGrpSpPr>
          <p:cNvPr id="54" name="object 9"/>
          <p:cNvGrpSpPr/>
          <p:nvPr/>
        </p:nvGrpSpPr>
        <p:grpSpPr>
          <a:xfrm>
            <a:off x="6096000" y="1211855"/>
            <a:ext cx="5839053" cy="4986380"/>
            <a:chOff x="1133247" y="3343047"/>
            <a:chExt cx="4138295" cy="3067685"/>
          </a:xfrm>
        </p:grpSpPr>
        <p:sp>
          <p:nvSpPr>
            <p:cNvPr id="55" name="object 10"/>
            <p:cNvSpPr/>
            <p:nvPr/>
          </p:nvSpPr>
          <p:spPr>
            <a:xfrm>
              <a:off x="1143000" y="3352799"/>
              <a:ext cx="4119879" cy="3048000"/>
            </a:xfrm>
            <a:prstGeom prst="rect">
              <a:avLst/>
            </a:prstGeom>
            <a:blipFill>
              <a:blip r:embed="rId3"/>
              <a:stretch>
                <a:fillRect/>
              </a:stretch>
            </a:blipFill>
          </p:spPr>
          <p:txBody>
            <a:bodyPr wrap="square" lIns="0" tIns="0" rIns="0" bIns="0" rtlCol="0"/>
            <a:lstStyle>
              <a:defPPr>
                <a:defRPr lang="en-US"/>
              </a:defPPr>
            </a:lstStyle>
            <a:p>
              <a:pPr/>
              <a:endParaRPr/>
            </a:p>
          </p:txBody>
        </p:sp>
        <p:sp>
          <p:nvSpPr>
            <p:cNvPr id="56" name="object 11"/>
            <p:cNvSpPr/>
            <p:nvPr/>
          </p:nvSpPr>
          <p:spPr>
            <a:xfrm>
              <a:off x="1137920" y="3347719"/>
              <a:ext cx="4128770" cy="3058160"/>
            </a:xfrm>
            <a:custGeom>
              <a:rect l="l" t="t" r="r" b="b"/>
              <a:pathLst>
                <a:path w="4128770" h="3058160">
                  <a:moveTo>
                    <a:pt x="0" y="0"/>
                  </a:moveTo>
                  <a:lnTo>
                    <a:pt x="4128770" y="0"/>
                  </a:lnTo>
                  <a:lnTo>
                    <a:pt x="4128770" y="3058160"/>
                  </a:lnTo>
                  <a:lnTo>
                    <a:pt x="0" y="3058160"/>
                  </a:lnTo>
                  <a:lnTo>
                    <a:pt x="0" y="0"/>
                  </a:lnTo>
                  <a:close/>
                </a:path>
              </a:pathLst>
            </a:custGeom>
            <a:ln w="9344">
              <a:solidFill>
                <a:srgbClr val="000000"/>
              </a:solidFill>
            </a:ln>
          </p:spPr>
          <p:txBody>
            <a:bodyPr wrap="square" lIns="0" tIns="0" rIns="0" bIns="0" rtlCol="0"/>
            <a:lstStyle>
              <a:defPPr>
                <a:defRPr lang="en-US"/>
              </a:defPPr>
            </a:lstStyle>
            <a:p>
              <a:pPr/>
              <a:endParaRPr/>
            </a:p>
          </p:txBody>
        </p:sp>
      </p:grpSp>
      <p:sp>
        <p:nvSpPr>
          <p:cNvPr id="22" name="Rectangle 21"/>
          <p:cNvSpPr/>
          <p:nvPr/>
        </p:nvSpPr>
        <p:spPr>
          <a:xfrm>
            <a:off x="317144" y="1618734"/>
            <a:ext cx="5364995" cy="584775"/>
          </a:xfrm>
          <a:prstGeom prst="rect">
            <a:avLst/>
          </a:prstGeom>
        </p:spPr>
        <p:txBody>
          <a:bodyPr wrap="none">
            <a:spAutoFit/>
          </a:bodyPr>
          <a:lstStyle>
            <a:defPPr>
              <a:defRPr lang="en-US"/>
            </a:defPPr>
          </a:lstStyle>
          <a:p>
            <a:pPr marL="12700">
              <a:lnSpc>
                <a:spcPct val="100000"/>
              </a:lnSpc>
              <a:spcBef>
                <a:spcPts val="100"/>
              </a:spcBef>
            </a:pPr>
            <a:r>
              <a:rPr lang="en-US" sz="3200" b="1" spc="-5">
                <a:effectLst>
                  <a:outerShdw blurRad="38100" dist="38100" dir="2700000" algn="tl">
                    <a:srgbClr val="000000">
                      <a:alpha val="43137"/>
                    </a:srgbClr>
                  </a:outerShdw>
                </a:effectLst>
                <a:cs typeface="Liberation Sans"/>
              </a:rPr>
              <a:t>IDT </a:t>
            </a:r>
            <a:r>
              <a:rPr lang="en-US" sz="3200" b="1">
                <a:effectLst>
                  <a:outerShdw blurRad="38100" dist="38100" dir="2700000" algn="tl">
                    <a:srgbClr val="000000">
                      <a:alpha val="43137"/>
                    </a:srgbClr>
                  </a:outerShdw>
                </a:effectLst>
                <a:cs typeface="Liberation Sans"/>
              </a:rPr>
              <a:t>: Interrupt descriptor</a:t>
            </a:r>
            <a:r>
              <a:rPr lang="en-US" sz="3200" b="1" spc="-145">
                <a:effectLst>
                  <a:outerShdw blurRad="38100" dist="38100" dir="2700000" algn="tl">
                    <a:srgbClr val="000000">
                      <a:alpha val="43137"/>
                    </a:srgbClr>
                  </a:outerShdw>
                </a:effectLst>
                <a:cs typeface="Liberation Sans"/>
              </a:rPr>
              <a:t> </a:t>
            </a:r>
            <a:r>
              <a:rPr lang="en-US" sz="3200" b="1" spc="-5">
                <a:effectLst>
                  <a:outerShdw blurRad="38100" dist="38100" dir="2700000" algn="tl">
                    <a:srgbClr val="000000">
                      <a:alpha val="43137"/>
                    </a:srgbClr>
                  </a:outerShdw>
                </a:effectLst>
                <a:cs typeface="Liberation Sans"/>
              </a:rPr>
              <a:t>table</a:t>
            </a:r>
            <a:endParaRPr lang="en-US" sz="3200" b="1">
              <a:effectLst>
                <a:outerShdw blurRad="38100" dist="38100" dir="2700000" algn="tl">
                  <a:srgbClr val="000000">
                    <a:alpha val="43137"/>
                  </a:srgbClr>
                </a:outerShdw>
              </a:effectLst>
              <a:cs typeface="Liberation Sans"/>
            </a:endParaRPr>
          </a:p>
        </p:txBody>
      </p:sp>
      <p:sp>
        <p:nvSpPr>
          <p:cNvPr id="57" name="Rectangle 56"/>
          <p:cNvSpPr/>
          <p:nvPr/>
        </p:nvSpPr>
        <p:spPr>
          <a:xfrm>
            <a:off x="461517" y="2540878"/>
            <a:ext cx="5355083" cy="1802416"/>
          </a:xfrm>
          <a:prstGeom prst="rect">
            <a:avLst/>
          </a:prstGeom>
        </p:spPr>
        <p:txBody>
          <a:bodyPr wrap="square">
            <a:spAutoFit/>
          </a:bodyPr>
          <a:lstStyle>
            <a:defPPr>
              <a:defRPr lang="en-US"/>
            </a:defPPr>
          </a:lstStyle>
          <a:p>
            <a:pPr marL="298450" indent="-285750">
              <a:lnSpc>
                <a:spcPct val="100000"/>
              </a:lnSpc>
              <a:spcBef>
                <a:spcPts val="560"/>
              </a:spcBef>
              <a:buFont typeface="Arial" pitchFamily="34" charset="0"/>
              <a:buChar char="•"/>
            </a:pPr>
            <a:r>
              <a:rPr lang="en-US" sz="2400" spc="-5">
                <a:cs typeface="Liberation Sans"/>
              </a:rPr>
              <a:t>Also called </a:t>
            </a:r>
            <a:r>
              <a:rPr lang="en-US" sz="2400" spc="-10">
                <a:cs typeface="Liberation Sans"/>
              </a:rPr>
              <a:t>Interrupt</a:t>
            </a:r>
            <a:r>
              <a:rPr lang="en-US" sz="2400" spc="-15">
                <a:cs typeface="Liberation Sans"/>
              </a:rPr>
              <a:t> </a:t>
            </a:r>
            <a:r>
              <a:rPr lang="en-US" sz="2400" spc="-5">
                <a:cs typeface="Liberation Sans"/>
              </a:rPr>
              <a:t>vectors</a:t>
            </a:r>
            <a:endParaRPr lang="en-US" sz="2400">
              <a:cs typeface="Liberation Sans"/>
            </a:endParaRPr>
          </a:p>
          <a:p>
            <a:pPr marL="298450" marR="5080" indent="-285750">
              <a:lnSpc>
                <a:spcPct val="121100"/>
              </a:lnSpc>
              <a:spcBef>
                <a:spcPts val="5"/>
              </a:spcBef>
              <a:buFont typeface="Arial" pitchFamily="34" charset="0"/>
              <a:buChar char="•"/>
            </a:pPr>
            <a:r>
              <a:rPr lang="en-US" sz="2400" spc="-5">
                <a:cs typeface="Liberation Sans"/>
              </a:rPr>
              <a:t>Stored in memory </a:t>
            </a:r>
            <a:r>
              <a:rPr lang="en-US" sz="2400" spc="-10">
                <a:cs typeface="Liberation Sans"/>
              </a:rPr>
              <a:t>and </a:t>
            </a:r>
            <a:r>
              <a:rPr lang="en-US" sz="2400" spc="-5">
                <a:cs typeface="Liberation Sans"/>
              </a:rPr>
              <a:t>pointed to by IDTR  </a:t>
            </a:r>
            <a:r>
              <a:rPr lang="en-US" sz="2400" spc="-10">
                <a:cs typeface="Liberation Sans"/>
              </a:rPr>
              <a:t>Conceptually similar </a:t>
            </a:r>
            <a:r>
              <a:rPr lang="en-US" sz="2400" spc="-5">
                <a:cs typeface="Liberation Sans"/>
              </a:rPr>
              <a:t>to GDT and LDT  </a:t>
            </a:r>
            <a:r>
              <a:rPr lang="en-US" sz="2400" spc="-10">
                <a:cs typeface="Liberation Sans"/>
              </a:rPr>
              <a:t>Initialized </a:t>
            </a:r>
            <a:r>
              <a:rPr lang="en-US" sz="2400" spc="-5">
                <a:cs typeface="Liberation Sans"/>
              </a:rPr>
              <a:t>by </a:t>
            </a:r>
            <a:r>
              <a:rPr lang="en-US" sz="2400">
                <a:cs typeface="Liberation Sans"/>
              </a:rPr>
              <a:t>OS </a:t>
            </a:r>
            <a:r>
              <a:rPr lang="en-US" sz="2400" spc="-5">
                <a:cs typeface="Liberation Sans"/>
              </a:rPr>
              <a:t>at</a:t>
            </a:r>
            <a:r>
              <a:rPr lang="en-US" sz="2400" spc="-35">
                <a:cs typeface="Liberation Sans"/>
              </a:rPr>
              <a:t> </a:t>
            </a:r>
            <a:r>
              <a:rPr lang="en-US" sz="2400" spc="-10">
                <a:cs typeface="Liberation Sans"/>
              </a:rPr>
              <a:t>boot</a:t>
            </a:r>
            <a:endParaRPr lang="en-US" sz="2400">
              <a:cs typeface="Liberation Sans"/>
            </a:endParaRPr>
          </a:p>
        </p:txBody>
      </p:sp>
      <p:sp>
        <p:nvSpPr>
          <p:cNvPr id="59" name="object 17"/>
          <p:cNvSpPr txBox="1"/>
          <p:nvPr/>
        </p:nvSpPr>
        <p:spPr>
          <a:xfrm>
            <a:off x="2844800" y="5702300"/>
            <a:ext cx="2971800" cy="642620"/>
          </a:xfrm>
          <a:prstGeom prst="rect">
            <a:avLst/>
          </a:prstGeom>
          <a:solidFill>
            <a:srgbClr val="000000"/>
          </a:solidFill>
        </p:spPr>
        <p:txBody>
          <a:bodyPr vert="horz" wrap="square" lIns="0" tIns="45720" rIns="0" bIns="0" rtlCol="0">
            <a:spAutoFit/>
          </a:bodyPr>
          <a:lstStyle>
            <a:defPPr>
              <a:defRPr lang="en-US"/>
            </a:defPPr>
          </a:lstStyle>
          <a:p>
            <a:pPr marL="1358900" marR="241935" indent="-877569">
              <a:lnSpc>
                <a:spcPct val="100000"/>
              </a:lnSpc>
              <a:spcBef>
                <a:spcPts val="360"/>
              </a:spcBef>
            </a:pPr>
            <a:r>
              <a:rPr sz="1800" spc="-5">
                <a:solidFill>
                  <a:srgbClr val="FFFFFF"/>
                </a:solidFill>
                <a:latin typeface="Liberation Sans"/>
                <a:cs typeface="Liberation Sans"/>
              </a:rPr>
              <a:t>Done </a:t>
            </a:r>
            <a:r>
              <a:rPr sz="1800" spc="-10">
                <a:solidFill>
                  <a:srgbClr val="FFFFFF"/>
                </a:solidFill>
                <a:latin typeface="Liberation Sans"/>
                <a:cs typeface="Liberation Sans"/>
              </a:rPr>
              <a:t>automatically </a:t>
            </a:r>
            <a:r>
              <a:rPr sz="1800" spc="-5">
                <a:solidFill>
                  <a:srgbClr val="FFFFFF"/>
                </a:solidFill>
                <a:latin typeface="Liberation Sans"/>
                <a:cs typeface="Liberation Sans"/>
              </a:rPr>
              <a:t>by  CPU</a:t>
            </a:r>
            <a:endParaRPr sz="1800">
              <a:latin typeface="Liberation Sans"/>
              <a:cs typeface="Liberation Sans"/>
            </a:endParaRPr>
          </a:p>
        </p:txBody>
      </p:sp>
    </p:spTree>
    <p:extLst>
      <p:ext uri="{BB962C8B-B14F-4D97-AF65-F5344CB8AC3E}">
        <p14:creationId xmlns:p14="http://schemas.microsoft.com/office/powerpoint/2010/main" val="9905823"/>
      </p:ext>
    </p:extLst>
  </p:cSld>
  <p:clrMapOvr>
    <a:masterClrMapping/>
  </p:clrMapOvr>
  <p:transition/>
  <p:timing/>
</p:sld>
</file>

<file path=ppt/slides/slide7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xmlns="" id="{8D9418D7-E568-4431-BF4C-556A5367E483}"/>
              </a:ext>
            </a:extLst>
          </p:cNvPr>
          <p:cNvGrpSpPr/>
          <p:nvPr/>
        </p:nvGrpSpPr>
        <p:grpSpPr>
          <a:xfrm>
            <a:off x="0" y="25400"/>
            <a:ext cx="12192001" cy="6860735"/>
            <a:chExt cx="12192001" cy="6860735"/>
          </a:xfrm>
        </p:grpSpPr>
        <p:pic>
          <p:nvPicPr>
            <p:cNvPr id="5" name="Picture 2" descr="KL Deemed to be University Logo">
              <a:extLst>
                <a:ext uri="{FF2B5EF4-FFF2-40B4-BE49-F238E27FC236}">
                  <a16:creationId xmlns:a16="http://schemas.microsoft.com/office/drawing/2014/main" xmlns=""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xmlns=""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xmlns=""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xmlns=""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xmlns=""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xmlns=""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xmlns=""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object 3"/>
          <p:cNvSpPr/>
          <p:nvPr/>
        </p:nvSpPr>
        <p:spPr>
          <a:xfrm>
            <a:off x="5343743" y="269232"/>
            <a:ext cx="5683560" cy="6052834"/>
          </a:xfrm>
          <a:prstGeom prst="rect">
            <a:avLst/>
          </a:prstGeom>
          <a:blipFill>
            <a:blip r:embed="rId3"/>
            <a:stretch>
              <a:fillRect/>
            </a:stretch>
          </a:blipFill>
        </p:spPr>
        <p:txBody>
          <a:bodyPr wrap="square" lIns="0" tIns="0" rIns="0" bIns="0" rtlCol="0"/>
          <a:lstStyle>
            <a:defPPr>
              <a:defRPr lang="en-US"/>
            </a:defPPr>
          </a:lstStyle>
          <a:p>
            <a:pPr/>
            <a:endParaRPr/>
          </a:p>
        </p:txBody>
      </p:sp>
      <p:sp>
        <p:nvSpPr>
          <p:cNvPr id="18" name="object 13"/>
          <p:cNvSpPr txBox="1"/>
          <p:nvPr/>
        </p:nvSpPr>
        <p:spPr>
          <a:xfrm>
            <a:off x="4762500" y="2843529"/>
            <a:ext cx="1676400" cy="452120"/>
          </a:xfrm>
          <a:prstGeom prst="rect">
            <a:avLst/>
          </a:prstGeom>
        </p:spPr>
        <p:txBody>
          <a:bodyPr vert="horz" wrap="square" lIns="0" tIns="12700" rIns="0" bIns="0" rtlCol="0">
            <a:spAutoFit/>
          </a:bodyPr>
          <a:lstStyle>
            <a:defPPr>
              <a:defRPr lang="en-US"/>
            </a:defPPr>
          </a:lstStyle>
          <a:p>
            <a:pPr marL="204470" marR="5080" indent="-191770">
              <a:lnSpc>
                <a:spcPct val="100000"/>
              </a:lnSpc>
              <a:spcBef>
                <a:spcPts val="100"/>
              </a:spcBef>
            </a:pPr>
            <a:r>
              <a:rPr sz="1400">
                <a:solidFill>
                  <a:srgbClr val="3366FF"/>
                </a:solidFill>
                <a:latin typeface="Liberation Sans"/>
                <a:cs typeface="Liberation Sans"/>
              </a:rPr>
              <a:t>IDTR : </a:t>
            </a:r>
            <a:r>
              <a:rPr sz="1400" spc="-5">
                <a:solidFill>
                  <a:srgbClr val="3366FF"/>
                </a:solidFill>
                <a:latin typeface="Liberation Sans"/>
                <a:cs typeface="Liberation Sans"/>
              </a:rPr>
              <a:t>pointer </a:t>
            </a:r>
            <a:r>
              <a:rPr sz="1400" spc="5">
                <a:solidFill>
                  <a:srgbClr val="3366FF"/>
                </a:solidFill>
                <a:latin typeface="Liberation Sans"/>
                <a:cs typeface="Liberation Sans"/>
              </a:rPr>
              <a:t>to</a:t>
            </a:r>
            <a:r>
              <a:rPr sz="1400" spc="-50">
                <a:solidFill>
                  <a:srgbClr val="3366FF"/>
                </a:solidFill>
                <a:latin typeface="Liberation Sans"/>
                <a:cs typeface="Liberation Sans"/>
              </a:rPr>
              <a:t> </a:t>
            </a:r>
            <a:r>
              <a:rPr sz="1400" spc="5">
                <a:solidFill>
                  <a:srgbClr val="3366FF"/>
                </a:solidFill>
                <a:latin typeface="Liberation Sans"/>
                <a:cs typeface="Liberation Sans"/>
              </a:rPr>
              <a:t>IDT  </a:t>
            </a:r>
            <a:r>
              <a:rPr sz="1400" spc="-5">
                <a:solidFill>
                  <a:srgbClr val="3366FF"/>
                </a:solidFill>
                <a:latin typeface="Liberation Sans"/>
                <a:cs typeface="Liberation Sans"/>
              </a:rPr>
              <a:t>table in</a:t>
            </a:r>
            <a:r>
              <a:rPr sz="1400" spc="-25">
                <a:solidFill>
                  <a:srgbClr val="3366FF"/>
                </a:solidFill>
                <a:latin typeface="Liberation Sans"/>
                <a:cs typeface="Liberation Sans"/>
              </a:rPr>
              <a:t> </a:t>
            </a:r>
            <a:r>
              <a:rPr sz="1400">
                <a:solidFill>
                  <a:srgbClr val="3366FF"/>
                </a:solidFill>
                <a:latin typeface="Liberation Sans"/>
                <a:cs typeface="Liberation Sans"/>
              </a:rPr>
              <a:t>memory</a:t>
            </a:r>
            <a:endParaRPr sz="1400">
              <a:latin typeface="Liberation Sans"/>
              <a:cs typeface="Liberation Sans"/>
            </a:endParaRPr>
          </a:p>
        </p:txBody>
      </p:sp>
      <p:sp>
        <p:nvSpPr>
          <p:cNvPr id="20" name="object 10"/>
          <p:cNvSpPr/>
          <p:nvPr/>
        </p:nvSpPr>
        <p:spPr>
          <a:xfrm>
            <a:off x="1097800" y="5288261"/>
            <a:ext cx="4998200" cy="1473953"/>
          </a:xfrm>
          <a:prstGeom prst="rect">
            <a:avLst/>
          </a:prstGeom>
          <a:blipFill>
            <a:blip r:embed="rId4"/>
            <a:stretch>
              <a:fillRect/>
            </a:stretch>
          </a:blipFill>
        </p:spPr>
        <p:txBody>
          <a:bodyPr wrap="square" lIns="0" tIns="0" rIns="0" bIns="0" rtlCol="0"/>
          <a:lstStyle>
            <a:defPPr>
              <a:defRPr lang="en-US"/>
            </a:defPPr>
          </a:lstStyle>
          <a:p>
            <a:pPr/>
            <a:endParaRPr/>
          </a:p>
        </p:txBody>
      </p:sp>
      <p:sp>
        <p:nvSpPr>
          <p:cNvPr id="2" name="Rectangle 1"/>
          <p:cNvSpPr/>
          <p:nvPr/>
        </p:nvSpPr>
        <p:spPr>
          <a:xfrm>
            <a:off x="0" y="1032541"/>
            <a:ext cx="6350765" cy="4651273"/>
          </a:xfrm>
          <a:prstGeom prst="rect">
            <a:avLst/>
          </a:prstGeom>
        </p:spPr>
        <p:txBody>
          <a:bodyPr wrap="square">
            <a:spAutoFit/>
          </a:bodyPr>
          <a:lstStyle>
            <a:defPPr>
              <a:defRPr lang="en-US"/>
            </a:defPPr>
          </a:lstStyle>
          <a:p>
            <a:pPr marL="12700" marR="1583055">
              <a:lnSpc>
                <a:spcPct val="111100"/>
              </a:lnSpc>
              <a:spcBef>
                <a:spcPts val="100"/>
              </a:spcBef>
            </a:pPr>
            <a:r>
              <a:rPr lang="en-US" sz="2400" smtClean="0">
                <a:cs typeface="Liberation Sans"/>
              </a:rPr>
              <a:t>Each IDT</a:t>
            </a:r>
            <a:r>
              <a:rPr lang="en-US" sz="2400" spc="-5" smtClean="0">
                <a:cs typeface="Liberation Sans"/>
              </a:rPr>
              <a:t> </a:t>
            </a:r>
            <a:r>
              <a:rPr lang="en-US" sz="2400" smtClean="0">
                <a:cs typeface="Liberation Sans"/>
              </a:rPr>
              <a:t>has</a:t>
            </a:r>
          </a:p>
          <a:p>
            <a:pPr marL="355600" marR="1583055" indent="-342900">
              <a:lnSpc>
                <a:spcPct val="111100"/>
              </a:lnSpc>
              <a:spcBef>
                <a:spcPts val="100"/>
              </a:spcBef>
              <a:buFont typeface="Arial" pitchFamily="34" charset="0"/>
              <a:buChar char="•"/>
            </a:pPr>
            <a:r>
              <a:rPr lang="en-US" sz="2400" spc="15" smtClean="0">
                <a:cs typeface="Liberation Sans"/>
              </a:rPr>
              <a:t>Segment </a:t>
            </a:r>
            <a:r>
              <a:rPr lang="en-US" sz="2400" spc="10">
                <a:cs typeface="Liberation Sans"/>
              </a:rPr>
              <a:t>Selector </a:t>
            </a:r>
            <a:r>
              <a:rPr lang="en-US" sz="2400" spc="5">
                <a:cs typeface="Liberation Sans"/>
              </a:rPr>
              <a:t>:</a:t>
            </a:r>
            <a:r>
              <a:rPr lang="en-US" sz="2400">
                <a:cs typeface="Liberation Sans"/>
              </a:rPr>
              <a:t> </a:t>
            </a:r>
            <a:r>
              <a:rPr lang="en-US" sz="2400" spc="15" smtClean="0">
                <a:cs typeface="Liberation Sans"/>
              </a:rPr>
              <a:t>SEG_KCODE</a:t>
            </a:r>
            <a:endParaRPr lang="en-US" sz="2400" smtClean="0">
              <a:cs typeface="Liberation Sans"/>
            </a:endParaRPr>
          </a:p>
          <a:p>
            <a:pPr marL="812800" marR="1583055" lvl="1" indent="-342900">
              <a:lnSpc>
                <a:spcPct val="111100"/>
              </a:lnSpc>
              <a:spcBef>
                <a:spcPts val="100"/>
              </a:spcBef>
              <a:buFont typeface="Arial" pitchFamily="34" charset="0"/>
              <a:buChar char="•"/>
            </a:pPr>
            <a:r>
              <a:rPr lang="en-US" sz="2400" spc="-10" smtClean="0">
                <a:cs typeface="Liberation Sans"/>
              </a:rPr>
              <a:t>This </a:t>
            </a:r>
            <a:r>
              <a:rPr lang="en-US" sz="2400" spc="-10">
                <a:cs typeface="Liberation Sans"/>
              </a:rPr>
              <a:t>is the </a:t>
            </a:r>
            <a:r>
              <a:rPr lang="en-US" sz="2400" spc="-15">
                <a:cs typeface="Liberation Sans"/>
              </a:rPr>
              <a:t>offset </a:t>
            </a:r>
            <a:r>
              <a:rPr lang="en-US" sz="2400" spc="-10">
                <a:cs typeface="Liberation Sans"/>
              </a:rPr>
              <a:t>in the </a:t>
            </a:r>
            <a:r>
              <a:rPr lang="en-US" sz="2400" spc="-15">
                <a:cs typeface="Liberation Sans"/>
              </a:rPr>
              <a:t>GDT </a:t>
            </a:r>
            <a:r>
              <a:rPr lang="en-US" sz="2400" spc="-10">
                <a:cs typeface="Liberation Sans"/>
              </a:rPr>
              <a:t>for </a:t>
            </a:r>
            <a:r>
              <a:rPr lang="en-US" sz="2400" spc="-5">
                <a:cs typeface="Liberation Sans"/>
              </a:rPr>
              <a:t>kernel </a:t>
            </a:r>
            <a:r>
              <a:rPr lang="en-US" sz="2400" spc="-10">
                <a:cs typeface="Liberation Sans"/>
              </a:rPr>
              <a:t>code</a:t>
            </a:r>
            <a:r>
              <a:rPr lang="en-US" sz="2400" spc="-20">
                <a:cs typeface="Liberation Sans"/>
              </a:rPr>
              <a:t> </a:t>
            </a:r>
            <a:r>
              <a:rPr lang="en-US" sz="2400" spc="-5" smtClean="0">
                <a:cs typeface="Liberation Sans"/>
              </a:rPr>
              <a:t>segment</a:t>
            </a:r>
          </a:p>
          <a:p>
            <a:pPr marL="355600" marR="1583055" indent="-342900">
              <a:lnSpc>
                <a:spcPct val="111100"/>
              </a:lnSpc>
              <a:spcBef>
                <a:spcPts val="100"/>
              </a:spcBef>
              <a:buFont typeface="Arial" pitchFamily="34" charset="0"/>
              <a:buChar char="•"/>
            </a:pPr>
            <a:r>
              <a:rPr lang="en-US" sz="2400" spc="5" smtClean="0">
                <a:cs typeface="Liberation Sans"/>
              </a:rPr>
              <a:t>Offset </a:t>
            </a:r>
            <a:r>
              <a:rPr lang="en-US" sz="2400" spc="5">
                <a:cs typeface="Liberation Sans"/>
              </a:rPr>
              <a:t>: </a:t>
            </a:r>
            <a:r>
              <a:rPr lang="en-US" sz="2400" spc="10">
                <a:cs typeface="Liberation Sans"/>
              </a:rPr>
              <a:t>(interrupt) vectors (generated by Script</a:t>
            </a:r>
            <a:r>
              <a:rPr lang="en-US" sz="2400" spc="5">
                <a:cs typeface="Liberation Sans"/>
              </a:rPr>
              <a:t> </a:t>
            </a:r>
            <a:r>
              <a:rPr lang="en-US" sz="2400" spc="10" smtClean="0">
                <a:cs typeface="Liberation Sans"/>
              </a:rPr>
              <a:t>vectors.pl)</a:t>
            </a:r>
            <a:endParaRPr lang="en-US" sz="2400" smtClean="0">
              <a:cs typeface="Liberation Sans"/>
            </a:endParaRPr>
          </a:p>
          <a:p>
            <a:pPr marL="812800" marR="1583055" lvl="1" indent="-342900">
              <a:lnSpc>
                <a:spcPct val="111100"/>
              </a:lnSpc>
              <a:spcBef>
                <a:spcPts val="100"/>
              </a:spcBef>
              <a:buFont typeface="Arial" pitchFamily="34" charset="0"/>
              <a:buChar char="•"/>
            </a:pPr>
            <a:r>
              <a:rPr lang="en-US" sz="2400" spc="-10" smtClean="0">
                <a:cs typeface="Liberation Sans"/>
              </a:rPr>
              <a:t>Memory </a:t>
            </a:r>
            <a:r>
              <a:rPr lang="en-US" sz="2400" spc="-10">
                <a:cs typeface="Liberation Sans"/>
              </a:rPr>
              <a:t>addresses for </a:t>
            </a:r>
            <a:r>
              <a:rPr lang="en-US" sz="2400" spc="-5">
                <a:cs typeface="Liberation Sans"/>
              </a:rPr>
              <a:t>interrupt</a:t>
            </a:r>
            <a:r>
              <a:rPr lang="en-US" sz="2400" spc="-50">
                <a:cs typeface="Liberation Sans"/>
              </a:rPr>
              <a:t> </a:t>
            </a:r>
            <a:r>
              <a:rPr lang="en-US" sz="2400" spc="-10" smtClean="0">
                <a:cs typeface="Liberation Sans"/>
              </a:rPr>
              <a:t>handle</a:t>
            </a:r>
          </a:p>
          <a:p>
            <a:pPr marL="812800" marR="1583055" lvl="1" indent="-342900">
              <a:lnSpc>
                <a:spcPct val="111100"/>
              </a:lnSpc>
              <a:spcBef>
                <a:spcPts val="100"/>
              </a:spcBef>
              <a:buFont typeface="Arial" pitchFamily="34" charset="0"/>
              <a:buChar char="•"/>
            </a:pPr>
            <a:r>
              <a:rPr lang="en-US" sz="2400" spc="-10" smtClean="0">
                <a:cs typeface="Liberation Sans"/>
              </a:rPr>
              <a:t>256 </a:t>
            </a:r>
            <a:r>
              <a:rPr lang="en-US" sz="2400" spc="-10">
                <a:cs typeface="Liberation Sans"/>
              </a:rPr>
              <a:t>interrupt </a:t>
            </a:r>
            <a:r>
              <a:rPr lang="en-US" sz="2400" spc="-5">
                <a:cs typeface="Liberation Sans"/>
              </a:rPr>
              <a:t>handlers</a:t>
            </a:r>
            <a:r>
              <a:rPr lang="en-US" sz="2400" spc="-10">
                <a:cs typeface="Liberation Sans"/>
              </a:rPr>
              <a:t> possible</a:t>
            </a:r>
            <a:endParaRPr lang="en-US" sz="2400">
              <a:cs typeface="Liberation Sans"/>
            </a:endParaRPr>
          </a:p>
          <a:p>
            <a:pPr marL="732790" lvl="1" indent="-205740">
              <a:lnSpc>
                <a:spcPct val="100000"/>
              </a:lnSpc>
              <a:spcBef>
                <a:spcPts val="180"/>
              </a:spcBef>
              <a:buChar char="•"/>
              <a:tabLst>
                <a:tab pos="732155"/>
                <a:tab pos="732790"/>
              </a:tabLst>
            </a:pPr>
            <a:endParaRPr lang="en-US" sz="2400">
              <a:cs typeface="Liberation Sans"/>
            </a:endParaRPr>
          </a:p>
        </p:txBody>
      </p:sp>
      <p:sp>
        <p:nvSpPr>
          <p:cNvPr id="29" name="object 22"/>
          <p:cNvSpPr/>
          <p:nvPr/>
        </p:nvSpPr>
        <p:spPr>
          <a:xfrm>
            <a:off x="617538" y="360364"/>
            <a:ext cx="3505200" cy="609600"/>
          </a:xfrm>
          <a:custGeom>
            <a:rect l="l" t="t" r="r" b="b"/>
            <a:pathLst>
              <a:path w="3505200" h="609600">
                <a:moveTo>
                  <a:pt x="3505200" y="0"/>
                </a:moveTo>
                <a:lnTo>
                  <a:pt x="0" y="0"/>
                </a:lnTo>
                <a:lnTo>
                  <a:pt x="0" y="609600"/>
                </a:lnTo>
                <a:lnTo>
                  <a:pt x="3505200" y="609600"/>
                </a:lnTo>
                <a:close/>
              </a:path>
            </a:pathLst>
          </a:custGeom>
          <a:solidFill>
            <a:srgbClr val="FFCC00"/>
          </a:solidFill>
        </p:spPr>
        <p:txBody>
          <a:bodyPr wrap="square" lIns="0" tIns="0" rIns="0" bIns="0" rtlCol="0"/>
          <a:lstStyle>
            <a:defPPr>
              <a:defRPr lang="en-US"/>
            </a:defPPr>
          </a:lstStyle>
          <a:p>
            <a:pPr/>
            <a:endParaRPr/>
          </a:p>
        </p:txBody>
      </p:sp>
      <p:sp>
        <p:nvSpPr>
          <p:cNvPr id="30" name="object 23"/>
          <p:cNvSpPr/>
          <p:nvPr/>
        </p:nvSpPr>
        <p:spPr>
          <a:xfrm>
            <a:off x="617538" y="360364"/>
            <a:ext cx="3505200" cy="609600"/>
          </a:xfrm>
          <a:custGeom>
            <a:rect l="l" t="t" r="r" b="b"/>
            <a:pathLst>
              <a:path w="3505200" h="609600">
                <a:moveTo>
                  <a:pt x="1752600" y="609600"/>
                </a:moveTo>
                <a:lnTo>
                  <a:pt x="0" y="609600"/>
                </a:lnTo>
                <a:lnTo>
                  <a:pt x="0" y="0"/>
                </a:lnTo>
                <a:lnTo>
                  <a:pt x="3505200" y="0"/>
                </a:lnTo>
                <a:lnTo>
                  <a:pt x="3505200" y="609600"/>
                </a:lnTo>
                <a:lnTo>
                  <a:pt x="1752600" y="609600"/>
                </a:lnTo>
                <a:close/>
              </a:path>
            </a:pathLst>
          </a:custGeom>
          <a:ln w="9344">
            <a:solidFill>
              <a:srgbClr val="000000"/>
            </a:solidFill>
          </a:ln>
        </p:spPr>
        <p:txBody>
          <a:bodyPr wrap="square" lIns="0" tIns="0" rIns="0" bIns="0" rtlCol="0"/>
          <a:lstStyle>
            <a:defPPr>
              <a:defRPr lang="en-US"/>
            </a:defPPr>
          </a:lstStyle>
          <a:p>
            <a:pPr/>
            <a:endParaRPr/>
          </a:p>
        </p:txBody>
      </p:sp>
      <p:sp>
        <p:nvSpPr>
          <p:cNvPr id="31" name="object 24"/>
          <p:cNvSpPr txBox="1"/>
          <p:nvPr/>
        </p:nvSpPr>
        <p:spPr>
          <a:xfrm>
            <a:off x="806832" y="530544"/>
            <a:ext cx="3315906" cy="289823"/>
          </a:xfrm>
          <a:prstGeom prst="rect">
            <a:avLst/>
          </a:prstGeom>
        </p:spPr>
        <p:txBody>
          <a:bodyPr vert="horz" wrap="square" lIns="0" tIns="12700" rIns="0" bIns="0" rtlCol="0">
            <a:spAutoFit/>
          </a:bodyPr>
          <a:lstStyle>
            <a:defPPr>
              <a:defRPr lang="en-US"/>
            </a:defPPr>
          </a:lstStyle>
          <a:p>
            <a:pPr marL="12700">
              <a:lnSpc>
                <a:spcPct val="100000"/>
              </a:lnSpc>
              <a:spcBef>
                <a:spcPts val="100"/>
              </a:spcBef>
            </a:pPr>
            <a:r>
              <a:rPr spc="-5">
                <a:latin typeface="Liberation Sans"/>
                <a:cs typeface="Liberation Sans"/>
              </a:rPr>
              <a:t>Interrupt </a:t>
            </a:r>
            <a:r>
              <a:rPr spc="-5" smtClean="0">
                <a:latin typeface="Liberation Sans"/>
                <a:cs typeface="Liberation Sans"/>
              </a:rPr>
              <a:t>handler</a:t>
            </a:r>
            <a:endParaRPr>
              <a:latin typeface="Liberation Sans"/>
              <a:cs typeface="Liberation Sans"/>
            </a:endParaRPr>
          </a:p>
        </p:txBody>
      </p:sp>
      <p:sp>
        <p:nvSpPr>
          <p:cNvPr id="32" name="object 31"/>
          <p:cNvSpPr/>
          <p:nvPr/>
        </p:nvSpPr>
        <p:spPr>
          <a:xfrm>
            <a:off x="349632" y="131764"/>
            <a:ext cx="457200" cy="457200"/>
          </a:xfrm>
          <a:custGeom>
            <a:rect l="l" t="t" r="r" b="b"/>
            <a:pathLst>
              <a:path w="457200" h="457200">
                <a:moveTo>
                  <a:pt x="228600" y="0"/>
                </a:moveTo>
                <a:lnTo>
                  <a:pt x="275614" y="4509"/>
                </a:lnTo>
                <a:lnTo>
                  <a:pt x="318968" y="17502"/>
                </a:lnTo>
                <a:lnTo>
                  <a:pt x="357857" y="38174"/>
                </a:lnTo>
                <a:lnTo>
                  <a:pt x="391477" y="65722"/>
                </a:lnTo>
                <a:lnTo>
                  <a:pt x="419025" y="99342"/>
                </a:lnTo>
                <a:lnTo>
                  <a:pt x="439697" y="138231"/>
                </a:lnTo>
                <a:lnTo>
                  <a:pt x="452690" y="181585"/>
                </a:lnTo>
                <a:lnTo>
                  <a:pt x="457200" y="228600"/>
                </a:lnTo>
                <a:lnTo>
                  <a:pt x="452690" y="275614"/>
                </a:lnTo>
                <a:lnTo>
                  <a:pt x="439697" y="318968"/>
                </a:lnTo>
                <a:lnTo>
                  <a:pt x="419025" y="357857"/>
                </a:lnTo>
                <a:lnTo>
                  <a:pt x="391477" y="391477"/>
                </a:lnTo>
                <a:lnTo>
                  <a:pt x="357857" y="419025"/>
                </a:lnTo>
                <a:lnTo>
                  <a:pt x="318968" y="439697"/>
                </a:lnTo>
                <a:lnTo>
                  <a:pt x="275614" y="452690"/>
                </a:lnTo>
                <a:lnTo>
                  <a:pt x="228600" y="457200"/>
                </a:lnTo>
                <a:lnTo>
                  <a:pt x="181585" y="452690"/>
                </a:lnTo>
                <a:lnTo>
                  <a:pt x="138231" y="439697"/>
                </a:lnTo>
                <a:lnTo>
                  <a:pt x="99342" y="419025"/>
                </a:lnTo>
                <a:lnTo>
                  <a:pt x="65722" y="391477"/>
                </a:lnTo>
                <a:lnTo>
                  <a:pt x="38174" y="357857"/>
                </a:lnTo>
                <a:lnTo>
                  <a:pt x="17502" y="318968"/>
                </a:lnTo>
                <a:lnTo>
                  <a:pt x="4509" y="275614"/>
                </a:lnTo>
                <a:lnTo>
                  <a:pt x="0" y="228600"/>
                </a:lnTo>
                <a:lnTo>
                  <a:pt x="4509" y="181585"/>
                </a:lnTo>
                <a:lnTo>
                  <a:pt x="17502" y="138231"/>
                </a:lnTo>
                <a:lnTo>
                  <a:pt x="38174" y="99342"/>
                </a:lnTo>
                <a:lnTo>
                  <a:pt x="65722" y="65722"/>
                </a:lnTo>
                <a:lnTo>
                  <a:pt x="99342" y="38174"/>
                </a:lnTo>
                <a:lnTo>
                  <a:pt x="138231" y="17502"/>
                </a:lnTo>
                <a:lnTo>
                  <a:pt x="181585" y="4509"/>
                </a:lnTo>
                <a:lnTo>
                  <a:pt x="228600" y="0"/>
                </a:lnTo>
                <a:close/>
              </a:path>
              <a:path w="457200" h="457200">
                <a:moveTo>
                  <a:pt x="0" y="0"/>
                </a:moveTo>
                <a:lnTo>
                  <a:pt x="0" y="0"/>
                </a:lnTo>
              </a:path>
              <a:path w="457200" h="457200">
                <a:moveTo>
                  <a:pt x="457200" y="457200"/>
                </a:moveTo>
                <a:lnTo>
                  <a:pt x="457200" y="457200"/>
                </a:lnTo>
              </a:path>
            </a:pathLst>
          </a:custGeom>
          <a:solidFill>
            <a:schemeClr val="accent2"/>
          </a:solidFill>
          <a:ln w="9344">
            <a:solidFill>
              <a:srgbClr val="000000"/>
            </a:solidFill>
          </a:ln>
        </p:spPr>
        <p:txBody>
          <a:bodyPr wrap="square" lIns="0" tIns="0" rIns="0" bIns="0" rtlCol="0"/>
          <a:lstStyle>
            <a:defPPr>
              <a:defRPr lang="en-US"/>
            </a:defPPr>
          </a:lstStyle>
          <a:p>
            <a:pPr/>
            <a:r>
              <a:rPr lang="en-US" sz="2400" smtClean="0"/>
              <a:t>  5</a:t>
            </a:r>
            <a:endParaRPr sz="2400"/>
          </a:p>
        </p:txBody>
      </p:sp>
    </p:spTree>
    <p:extLst>
      <p:ext uri="{BB962C8B-B14F-4D97-AF65-F5344CB8AC3E}">
        <p14:creationId xmlns:p14="http://schemas.microsoft.com/office/powerpoint/2010/main" val="3858203188"/>
      </p:ext>
    </p:extLst>
  </p:cSld>
  <p:clrMapOvr>
    <a:masterClrMapping/>
  </p:clrMapOvr>
  <p:transition/>
  <p:timing/>
</p:sld>
</file>

<file path=ppt/slides/slide7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 name="Rectangle 10">
            <a:extLst>
              <a:ext uri="{FF2B5EF4-FFF2-40B4-BE49-F238E27FC236}">
                <a16:creationId xmlns:a16="http://schemas.microsoft.com/office/drawing/2014/main" xmlns="" id="{0E309118-9194-4F8F-97C8-FD164DB1AF4D}"/>
              </a:ext>
            </a:extLst>
          </p:cNvPr>
          <p:cNvSpPr/>
          <p:nvPr/>
        </p:nvSpPr>
        <p:spPr>
          <a:xfrm>
            <a:off x="670651" y="2686280"/>
            <a:ext cx="10850697"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5" name="Title 4">
            <a:extLst>
              <a:ext uri="{FF2B5EF4-FFF2-40B4-BE49-F238E27FC236}">
                <a16:creationId xmlns:a16="http://schemas.microsoft.com/office/drawing/2014/main" xmlns="" id="{5F143494-C438-4F85-8563-F756FD09FA89}"/>
              </a:ext>
            </a:extLst>
          </p:cNvPr>
          <p:cNvSpPr>
            <a:spLocks noGrp="1"/>
          </p:cNvSpPr>
          <p:nvPr>
            <p:ph type="title"/>
          </p:nvPr>
        </p:nvSpPr>
        <p:spPr>
          <a:xfrm>
            <a:off x="670650" y="2767586"/>
            <a:ext cx="10850697" cy="1325563"/>
          </a:xfrm>
        </p:spPr>
        <p:txBody>
          <a:bodyPr>
            <a:normAutofit/>
          </a:bodyPr>
          <a:lstStyle>
            <a:defPPr/>
          </a:lstStyle>
          <a:p>
            <a:pPr algn="ctr"/>
            <a:r>
              <a:rPr lang="en-US" sz="5400" b="1" spc="50" smtClean="0">
                <a:ln w="0"/>
                <a:solidFill>
                  <a:schemeClr val="bg1"/>
                </a:solidFill>
                <a:effectLst>
                  <a:innerShdw blurRad="63500" dist="50800" dir="13500000">
                    <a:srgbClr val="000000">
                      <a:alpha val="50000"/>
                    </a:srgbClr>
                  </a:innerShdw>
                </a:effectLst>
                <a:latin typeface="+mn-lt"/>
              </a:rPr>
              <a:t>XV6 Implementation</a:t>
            </a:r>
            <a:endParaRPr lang="en-IN" b="1" spc="50">
              <a:ln w="0"/>
              <a:solidFill>
                <a:schemeClr val="bg1"/>
              </a:solidFill>
              <a:effectLst>
                <a:innerShdw blurRad="63500" dist="50800" dir="13500000">
                  <a:srgbClr val="000000">
                    <a:alpha val="50000"/>
                  </a:srgbClr>
                </a:innerShdw>
              </a:effectLst>
              <a:latin typeface="+mn-lt"/>
            </a:endParaRPr>
          </a:p>
        </p:txBody>
      </p:sp>
      <p:pic>
        <p:nvPicPr>
          <p:cNvPr id="8" name="Picture 2" descr="KL Deemed to be University Logo">
            <a:extLst>
              <a:ext uri="{FF2B5EF4-FFF2-40B4-BE49-F238E27FC236}">
                <a16:creationId xmlns:a16="http://schemas.microsoft.com/office/drawing/2014/main" xmlns=""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xmlns=""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xmlns="" id="{4644F1C0-F409-46E9-AC60-F0BFBBA2A864}"/>
              </a:ext>
            </a:extLst>
          </p:cNvPr>
          <p:cNvSpPr/>
          <p:nvPr/>
        </p:nvSpPr>
        <p:spPr>
          <a:xfrm>
            <a:off x="0" y="6739549"/>
            <a:ext cx="10634098"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xmlns="" id="{151C5FAD-B59B-440E-88F5-E5C427292DCE}"/>
              </a:ext>
            </a:extLst>
          </p:cNvPr>
          <p:cNvSpPr/>
          <p:nvPr/>
        </p:nvSpPr>
        <p:spPr>
          <a:xfrm>
            <a:off x="1"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xmlns="" id="{98EC019E-BEB9-49A1-B463-36249D33CCA8}"/>
              </a:ext>
            </a:extLst>
          </p:cNvPr>
          <p:cNvSpPr/>
          <p:nvPr/>
        </p:nvSpPr>
        <p:spPr>
          <a:xfrm>
            <a:off x="11788048"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Tree>
    <p:extLst>
      <p:ext uri="{BB962C8B-B14F-4D97-AF65-F5344CB8AC3E}">
        <p14:creationId xmlns:p14="http://schemas.microsoft.com/office/powerpoint/2010/main" val="2302322648"/>
      </p:ext>
    </p:extLst>
  </p:cSld>
  <p:clrMapOvr>
    <a:masterClrMapping/>
  </p:clrMapOvr>
  <p:transition/>
  <p:timing/>
</p:sld>
</file>

<file path=ppt/slides/slide7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xmlns="" id="{8D9418D7-E568-4431-BF4C-556A5367E483}"/>
              </a:ext>
            </a:extLst>
          </p:cNvPr>
          <p:cNvGrpSpPr/>
          <p:nvPr/>
        </p:nvGrpSpPr>
        <p:grpSpPr>
          <a:xfrm>
            <a:off x="0" y="25400"/>
            <a:ext cx="12192001" cy="6860735"/>
            <a:chExt cx="12192001" cy="6860735"/>
          </a:xfrm>
        </p:grpSpPr>
        <p:pic>
          <p:nvPicPr>
            <p:cNvPr id="5" name="Picture 2" descr="KL Deemed to be University Logo">
              <a:extLst>
                <a:ext uri="{FF2B5EF4-FFF2-40B4-BE49-F238E27FC236}">
                  <a16:creationId xmlns:a16="http://schemas.microsoft.com/office/drawing/2014/main" xmlns=""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xmlns=""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xmlns=""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xmlns=""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xmlns=""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xmlns=""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xmlns=""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2" name="Rectangle 21"/>
          <p:cNvSpPr/>
          <p:nvPr/>
        </p:nvSpPr>
        <p:spPr>
          <a:xfrm>
            <a:off x="88135" y="345556"/>
            <a:ext cx="7810500" cy="5909310"/>
          </a:xfrm>
          <a:prstGeom prst="rect">
            <a:avLst/>
          </a:prstGeom>
        </p:spPr>
        <p:txBody>
          <a:bodyPr wrap="square">
            <a:spAutoFit/>
          </a:bodyPr>
          <a:lstStyle>
            <a:defPPr>
              <a:defRPr lang="en-US"/>
            </a:defPPr>
          </a:lstStyle>
          <a:p>
            <a:pPr/>
            <a:r>
              <a:rPr lang="en-US">
                <a:solidFill>
                  <a:schemeClr val="bg1">
                    <a:lumMod val="50000"/>
                  </a:schemeClr>
                </a:solidFill>
              </a:rPr>
              <a:t>1217 main(void)</a:t>
            </a:r>
          </a:p>
          <a:p>
            <a:pPr/>
            <a:r>
              <a:rPr lang="en-US">
                <a:solidFill>
                  <a:schemeClr val="bg1">
                    <a:lumMod val="50000"/>
                  </a:schemeClr>
                </a:solidFill>
              </a:rPr>
              <a:t>1218 {</a:t>
            </a:r>
          </a:p>
          <a:p>
            <a:pPr/>
            <a:r>
              <a:rPr lang="en-US">
                <a:solidFill>
                  <a:schemeClr val="bg1">
                    <a:lumMod val="50000"/>
                  </a:schemeClr>
                </a:solidFill>
              </a:rPr>
              <a:t>1219 kinit1(end, P2V(4*1024*1024)); // phys page allocator</a:t>
            </a:r>
          </a:p>
          <a:p>
            <a:pPr/>
            <a:r>
              <a:rPr lang="en-US">
                <a:solidFill>
                  <a:schemeClr val="bg1">
                    <a:lumMod val="50000"/>
                  </a:schemeClr>
                </a:solidFill>
              </a:rPr>
              <a:t>1220 kvmalloc(); // kernel page table</a:t>
            </a:r>
          </a:p>
          <a:p>
            <a:pPr/>
            <a:r>
              <a:rPr lang="en-US">
                <a:solidFill>
                  <a:schemeClr val="bg1">
                    <a:lumMod val="50000"/>
                  </a:schemeClr>
                </a:solidFill>
              </a:rPr>
              <a:t>1221 mpinit(); // detect other processors</a:t>
            </a:r>
          </a:p>
          <a:p>
            <a:pPr/>
            <a:r>
              <a:rPr lang="en-US"/>
              <a:t>1222 </a:t>
            </a:r>
            <a:r>
              <a:rPr lang="en-US" b="1" err="1">
                <a:solidFill>
                  <a:srgbClr val="C00000"/>
                </a:solidFill>
              </a:rPr>
              <a:t>lapicinit(); // interrupt controller</a:t>
            </a:r>
          </a:p>
          <a:p>
            <a:pPr/>
            <a:r>
              <a:rPr lang="en-US">
                <a:solidFill>
                  <a:schemeClr val="bg1">
                    <a:lumMod val="50000"/>
                  </a:schemeClr>
                </a:solidFill>
              </a:rPr>
              <a:t>1223 seginit(); // segment descriptors</a:t>
            </a:r>
          </a:p>
          <a:p>
            <a:pPr/>
            <a:r>
              <a:rPr lang="en-US">
                <a:solidFill>
                  <a:schemeClr val="bg1">
                    <a:lumMod val="50000"/>
                  </a:schemeClr>
                </a:solidFill>
              </a:rPr>
              <a:t>1224 picinit(); // disable pic</a:t>
            </a:r>
          </a:p>
          <a:p>
            <a:pPr/>
            <a:r>
              <a:rPr lang="en-US"/>
              <a:t>1225 </a:t>
            </a:r>
            <a:r>
              <a:rPr lang="en-US" b="1" err="1">
                <a:solidFill>
                  <a:srgbClr val="C00000"/>
                </a:solidFill>
              </a:rPr>
              <a:t>ioapicinit(); // another interrupt controller</a:t>
            </a:r>
          </a:p>
          <a:p>
            <a:pPr/>
            <a:r>
              <a:rPr lang="en-US">
                <a:solidFill>
                  <a:schemeClr val="bg1">
                    <a:lumMod val="50000"/>
                  </a:schemeClr>
                </a:solidFill>
              </a:rPr>
              <a:t>1226 consoleinit(); // console hardware</a:t>
            </a:r>
          </a:p>
          <a:p>
            <a:pPr/>
            <a:r>
              <a:rPr lang="en-US">
                <a:solidFill>
                  <a:schemeClr val="bg1">
                    <a:lumMod val="50000"/>
                  </a:schemeClr>
                </a:solidFill>
              </a:rPr>
              <a:t>1227 uartinit(); // serial port</a:t>
            </a:r>
          </a:p>
          <a:p>
            <a:pPr/>
            <a:r>
              <a:rPr lang="en-US">
                <a:solidFill>
                  <a:schemeClr val="bg1">
                    <a:lumMod val="50000"/>
                  </a:schemeClr>
                </a:solidFill>
              </a:rPr>
              <a:t>1228 pinit(); // process table</a:t>
            </a:r>
          </a:p>
          <a:p>
            <a:pPr/>
            <a:r>
              <a:rPr lang="en-US"/>
              <a:t>1229 </a:t>
            </a:r>
            <a:r>
              <a:rPr lang="en-US" b="1" err="1">
                <a:solidFill>
                  <a:srgbClr val="C00000"/>
                </a:solidFill>
              </a:rPr>
              <a:t>tvinit(); // trap vectors</a:t>
            </a:r>
          </a:p>
          <a:p>
            <a:pPr/>
            <a:r>
              <a:rPr lang="en-US">
                <a:solidFill>
                  <a:schemeClr val="bg1">
                    <a:lumMod val="50000"/>
                  </a:schemeClr>
                </a:solidFill>
              </a:rPr>
              <a:t>1230 binit(); // buffer cache</a:t>
            </a:r>
          </a:p>
          <a:p>
            <a:pPr/>
            <a:r>
              <a:rPr lang="en-US">
                <a:solidFill>
                  <a:schemeClr val="bg1">
                    <a:lumMod val="50000"/>
                  </a:schemeClr>
                </a:solidFill>
              </a:rPr>
              <a:t>1231 fileinit(); // file table</a:t>
            </a:r>
          </a:p>
          <a:p>
            <a:pPr/>
            <a:r>
              <a:rPr lang="en-US">
                <a:solidFill>
                  <a:schemeClr val="bg1">
                    <a:lumMod val="50000"/>
                  </a:schemeClr>
                </a:solidFill>
              </a:rPr>
              <a:t>1232 ideinit(); // disk</a:t>
            </a:r>
          </a:p>
          <a:p>
            <a:pPr/>
            <a:r>
              <a:rPr lang="en-US">
                <a:solidFill>
                  <a:schemeClr val="bg1">
                    <a:lumMod val="50000"/>
                  </a:schemeClr>
                </a:solidFill>
              </a:rPr>
              <a:t>1233 startothers(); // start other processors</a:t>
            </a:r>
          </a:p>
          <a:p>
            <a:pPr/>
            <a:r>
              <a:rPr lang="en-US">
                <a:solidFill>
                  <a:schemeClr val="bg1">
                    <a:lumMod val="50000"/>
                  </a:schemeClr>
                </a:solidFill>
              </a:rPr>
              <a:t>1234 kinit2(P2V(4*1024*1024), P2V(PHYSTOP)); </a:t>
            </a:r>
            <a:endParaRPr lang="en-US" smtClean="0">
              <a:solidFill>
                <a:schemeClr val="bg1">
                  <a:lumMod val="50000"/>
                </a:schemeClr>
              </a:solidFill>
            </a:endParaRPr>
          </a:p>
          <a:p>
            <a:pPr/>
            <a:r>
              <a:rPr lang="en-US" smtClean="0">
                <a:solidFill>
                  <a:schemeClr val="bg1">
                    <a:lumMod val="50000"/>
                  </a:schemeClr>
                </a:solidFill>
              </a:rPr>
              <a:t>1235 </a:t>
            </a:r>
            <a:r>
              <a:rPr lang="en-US" err="1">
                <a:solidFill>
                  <a:schemeClr val="bg1">
                    <a:lumMod val="50000"/>
                  </a:schemeClr>
                </a:solidFill>
              </a:rPr>
              <a:t>userinit(); // first user process</a:t>
            </a:r>
          </a:p>
          <a:p>
            <a:pPr/>
            <a:r>
              <a:rPr lang="en-US">
                <a:solidFill>
                  <a:schemeClr val="bg1">
                    <a:lumMod val="50000"/>
                  </a:schemeClr>
                </a:solidFill>
              </a:rPr>
              <a:t>1236 mpmain(); // finish this processor’s setup</a:t>
            </a:r>
          </a:p>
          <a:p>
            <a:pPr/>
            <a:r>
              <a:rPr lang="en-US">
                <a:solidFill>
                  <a:schemeClr val="bg1">
                    <a:lumMod val="50000"/>
                  </a:schemeClr>
                </a:solidFill>
              </a:rPr>
              <a:t>1237 }</a:t>
            </a:r>
            <a:endParaRPr lang="te-IN">
              <a:solidFill>
                <a:schemeClr val="bg1">
                  <a:lumMod val="50000"/>
                </a:schemeClr>
              </a:solidFill>
            </a:endParaRPr>
          </a:p>
        </p:txBody>
      </p:sp>
      <p:sp>
        <p:nvSpPr>
          <p:cNvPr id="23" name="Rectangle 22"/>
          <p:cNvSpPr/>
          <p:nvPr/>
        </p:nvSpPr>
        <p:spPr>
          <a:xfrm>
            <a:off x="5118100" y="1364255"/>
            <a:ext cx="6819900" cy="278537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marL="355600" marR="5080" indent="-342900">
              <a:spcBef>
                <a:spcPts val="600"/>
              </a:spcBef>
              <a:buFont typeface="Arial" pitchFamily="34" charset="0"/>
              <a:buChar char="•"/>
            </a:pPr>
            <a:r>
              <a:rPr lang="en-US" sz="2000" spc="5">
                <a:cs typeface="Liberation Sans"/>
              </a:rPr>
              <a:t>External interrupts </a:t>
            </a:r>
            <a:r>
              <a:rPr lang="en-US" sz="2000" spc="10">
                <a:cs typeface="Liberation Sans"/>
              </a:rPr>
              <a:t>are </a:t>
            </a:r>
            <a:r>
              <a:rPr lang="en-US" sz="2000" spc="5">
                <a:cs typeface="Liberation Sans"/>
              </a:rPr>
              <a:t>routed </a:t>
            </a:r>
            <a:r>
              <a:rPr lang="en-US" sz="2000" spc="10">
                <a:cs typeface="Liberation Sans"/>
              </a:rPr>
              <a:t>from </a:t>
            </a:r>
            <a:r>
              <a:rPr lang="en-US" sz="2000" spc="5">
                <a:cs typeface="Liberation Sans"/>
              </a:rPr>
              <a:t>peripherals </a:t>
            </a:r>
            <a:r>
              <a:rPr lang="en-US" sz="2000">
                <a:cs typeface="Liberation Sans"/>
              </a:rPr>
              <a:t>to </a:t>
            </a:r>
            <a:r>
              <a:rPr lang="en-US" sz="2000" spc="10">
                <a:cs typeface="Liberation Sans"/>
              </a:rPr>
              <a:t>CPUs </a:t>
            </a:r>
            <a:r>
              <a:rPr lang="en-US" sz="2000">
                <a:cs typeface="Liberation Sans"/>
              </a:rPr>
              <a:t>in </a:t>
            </a:r>
            <a:r>
              <a:rPr lang="en-US" sz="2000" spc="5">
                <a:cs typeface="Liberation Sans"/>
              </a:rPr>
              <a:t>multi </a:t>
            </a:r>
            <a:r>
              <a:rPr lang="en-US" sz="2000" spc="10">
                <a:cs typeface="Liberation Sans"/>
              </a:rPr>
              <a:t>processor </a:t>
            </a:r>
            <a:r>
              <a:rPr lang="en-US" sz="2000" spc="5" smtClean="0">
                <a:cs typeface="Liberation Sans"/>
              </a:rPr>
              <a:t>systems </a:t>
            </a:r>
            <a:r>
              <a:rPr lang="en-US" sz="2000" spc="10" smtClean="0">
                <a:cs typeface="Liberation Sans"/>
              </a:rPr>
              <a:t>through</a:t>
            </a:r>
            <a:r>
              <a:rPr lang="en-US" sz="2000" spc="-100" smtClean="0">
                <a:cs typeface="Liberation Sans"/>
              </a:rPr>
              <a:t> </a:t>
            </a:r>
            <a:r>
              <a:rPr lang="en-US" sz="2000" spc="5" smtClean="0">
                <a:cs typeface="Liberation Sans"/>
              </a:rPr>
              <a:t>APIC (</a:t>
            </a:r>
            <a:r>
              <a:rPr lang="en-US" sz="2000" spc="-10" smtClean="0"/>
              <a:t>A</a:t>
            </a:r>
            <a:r>
              <a:rPr lang="en-US" sz="2000" spc="-5" smtClean="0"/>
              <a:t>d</a:t>
            </a:r>
            <a:r>
              <a:rPr lang="en-US" sz="2000" spc="5" smtClean="0"/>
              <a:t>v</a:t>
            </a:r>
            <a:r>
              <a:rPr lang="en-US" sz="2000" spc="-5" smtClean="0"/>
              <a:t>an</a:t>
            </a:r>
            <a:r>
              <a:rPr lang="en-US" sz="2000" smtClean="0"/>
              <a:t>c</a:t>
            </a:r>
            <a:r>
              <a:rPr lang="en-US" sz="2000" spc="-5" smtClean="0"/>
              <a:t>e</a:t>
            </a:r>
            <a:r>
              <a:rPr lang="en-US" sz="2000" smtClean="0"/>
              <a:t>d </a:t>
            </a:r>
            <a:r>
              <a:rPr lang="en-US" sz="2000" spc="-10" smtClean="0"/>
              <a:t>P</a:t>
            </a:r>
            <a:r>
              <a:rPr lang="en-US" sz="2000" spc="-5" smtClean="0"/>
              <a:t>rogram</a:t>
            </a:r>
            <a:r>
              <a:rPr lang="en-US" sz="2000" spc="-15" smtClean="0"/>
              <a:t>m</a:t>
            </a:r>
            <a:r>
              <a:rPr lang="en-US" sz="2000" spc="-5" smtClean="0"/>
              <a:t>abl</a:t>
            </a:r>
            <a:r>
              <a:rPr lang="en-US" sz="2000" smtClean="0"/>
              <a:t>e </a:t>
            </a:r>
            <a:r>
              <a:rPr lang="en-US" sz="2000" spc="-5" smtClean="0"/>
              <a:t>I</a:t>
            </a:r>
            <a:r>
              <a:rPr lang="en-US" sz="2000" spc="-10" smtClean="0"/>
              <a:t>n</a:t>
            </a:r>
            <a:r>
              <a:rPr lang="en-US" sz="2000" smtClean="0"/>
              <a:t>t</a:t>
            </a:r>
            <a:r>
              <a:rPr lang="en-US" sz="2000" spc="-5" smtClean="0"/>
              <a:t>errup</a:t>
            </a:r>
            <a:r>
              <a:rPr lang="en-US" sz="2000" smtClean="0"/>
              <a:t>t </a:t>
            </a:r>
            <a:r>
              <a:rPr lang="en-US" sz="2000" spc="-5" smtClean="0"/>
              <a:t>Controller)</a:t>
            </a:r>
          </a:p>
          <a:p>
            <a:pPr marL="355600" marR="5080" indent="-342900">
              <a:spcBef>
                <a:spcPts val="600"/>
              </a:spcBef>
              <a:buFont typeface="Arial" pitchFamily="34" charset="0"/>
              <a:buChar char="•"/>
            </a:pPr>
            <a:r>
              <a:rPr lang="en-US" sz="2000" spc="10">
                <a:cs typeface="Liberation Sans"/>
              </a:rPr>
              <a:t>Comprises of </a:t>
            </a:r>
            <a:r>
              <a:rPr lang="en-US" sz="2000">
                <a:cs typeface="Liberation Sans"/>
              </a:rPr>
              <a:t>two</a:t>
            </a:r>
            <a:r>
              <a:rPr lang="en-US" sz="2000" spc="-30">
                <a:cs typeface="Liberation Sans"/>
              </a:rPr>
              <a:t> </a:t>
            </a:r>
            <a:r>
              <a:rPr lang="en-US" sz="2000" spc="10" smtClean="0">
                <a:cs typeface="Liberation Sans"/>
              </a:rPr>
              <a:t>components</a:t>
            </a:r>
          </a:p>
          <a:p>
            <a:pPr marL="812800" marR="5080" lvl="1" indent="-342900">
              <a:spcBef>
                <a:spcPts val="600"/>
              </a:spcBef>
              <a:buFont typeface="Arial" pitchFamily="34" charset="0"/>
              <a:buChar char="•"/>
            </a:pPr>
            <a:r>
              <a:rPr lang="pt-BR" sz="2000" spc="15">
                <a:cs typeface="Liberation Sans"/>
              </a:rPr>
              <a:t>Local APIC</a:t>
            </a:r>
            <a:r>
              <a:rPr lang="pt-BR" sz="2000" spc="-120">
                <a:cs typeface="Liberation Sans"/>
              </a:rPr>
              <a:t> </a:t>
            </a:r>
            <a:r>
              <a:rPr lang="pt-BR" sz="2000" spc="15">
                <a:cs typeface="Liberation Sans"/>
              </a:rPr>
              <a:t>(LAPIC)  </a:t>
            </a:r>
            <a:endParaRPr lang="pt-BR" sz="2000" spc="15" smtClean="0">
              <a:cs typeface="Liberation Sans"/>
            </a:endParaRPr>
          </a:p>
          <a:p>
            <a:pPr marL="812800" marR="5080" lvl="1" indent="-342900">
              <a:spcBef>
                <a:spcPts val="600"/>
              </a:spcBef>
              <a:buFont typeface="Arial" pitchFamily="34" charset="0"/>
              <a:buChar char="•"/>
            </a:pPr>
            <a:r>
              <a:rPr lang="pt-BR" sz="2000" spc="5" smtClean="0">
                <a:cs typeface="Liberation Sans"/>
              </a:rPr>
              <a:t>I/O</a:t>
            </a:r>
            <a:r>
              <a:rPr lang="pt-BR" sz="2000" spc="-70" smtClean="0">
                <a:cs typeface="Liberation Sans"/>
              </a:rPr>
              <a:t> </a:t>
            </a:r>
            <a:r>
              <a:rPr lang="pt-BR" sz="2000" spc="10">
                <a:cs typeface="Liberation Sans"/>
              </a:rPr>
              <a:t>APIC</a:t>
            </a:r>
            <a:endParaRPr lang="pt-BR" sz="2000">
              <a:cs typeface="Liberation Sans"/>
            </a:endParaRPr>
          </a:p>
          <a:p>
            <a:pPr marL="285750" indent="-285750">
              <a:buFont typeface="Arial" pitchFamily="34" charset="0"/>
              <a:buChar char="•"/>
            </a:pPr>
            <a:r>
              <a:rPr lang="en-US" sz="2000"/>
              <a:t>Plan 9 (entryother.S, mp.h, mp.c, lapic.c)</a:t>
            </a:r>
          </a:p>
          <a:p>
            <a:pPr marL="285750" indent="-285750">
              <a:buFont typeface="Arial" pitchFamily="34" charset="0"/>
              <a:buChar char="•"/>
            </a:pPr>
            <a:r>
              <a:rPr lang="en-US" sz="2000"/>
              <a:t>FreeBSD (ioapic.c)</a:t>
            </a:r>
            <a:endParaRPr lang="en-US" sz="2000">
              <a:latin typeface="Liberation Sans"/>
              <a:cs typeface="Liberation Sans"/>
            </a:endParaRPr>
          </a:p>
        </p:txBody>
      </p:sp>
      <p:sp>
        <p:nvSpPr>
          <p:cNvPr id="14" name="Rectangle 13"/>
          <p:cNvSpPr/>
          <p:nvPr/>
        </p:nvSpPr>
        <p:spPr>
          <a:xfrm>
            <a:off x="5118099" y="4294820"/>
            <a:ext cx="6819901" cy="1785104"/>
          </a:xfrm>
          <a:prstGeom prst="rect">
            <a:avLst/>
          </a:prstGeom>
          <a:noFill/>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marL="342900" indent="-342900">
              <a:spcBef>
                <a:spcPts val="600"/>
              </a:spcBef>
              <a:buFont typeface="Arial" pitchFamily="34" charset="0"/>
              <a:buChar char="•"/>
            </a:pPr>
            <a:r>
              <a:rPr lang="en-US" sz="2000" err="1" smtClean="0"/>
              <a:t>traps.h – defines all the traps in xv6</a:t>
            </a:r>
          </a:p>
          <a:p>
            <a:pPr marL="342900" indent="-342900">
              <a:spcBef>
                <a:spcPts val="600"/>
              </a:spcBef>
              <a:buFont typeface="Arial" pitchFamily="34" charset="0"/>
              <a:buChar char="•"/>
            </a:pPr>
            <a:r>
              <a:rPr lang="en-US" sz="2000" smtClean="0"/>
              <a:t>Vectors.pl – generates vectors.S for allocating to all the interrupts.</a:t>
            </a:r>
          </a:p>
          <a:p>
            <a:pPr marL="342900" indent="-342900">
              <a:spcBef>
                <a:spcPts val="600"/>
              </a:spcBef>
              <a:buFont typeface="Arial" pitchFamily="34" charset="0"/>
              <a:buChar char="•"/>
            </a:pPr>
            <a:r>
              <a:rPr lang="en-US" sz="2000" err="1" smtClean="0"/>
              <a:t>trap.c - </a:t>
            </a:r>
            <a:r>
              <a:rPr lang="en-US" sz="2000" b="1" err="1" smtClean="0"/>
              <a:t>tvinit() </a:t>
            </a:r>
            <a:r>
              <a:rPr lang="en-US" sz="2000" smtClean="0"/>
              <a:t>for initializing traps to a vectors and making the entry in to IDT.</a:t>
            </a:r>
            <a:endParaRPr lang="en-US" sz="2000" smtClean="0"/>
          </a:p>
        </p:txBody>
      </p:sp>
      <p:sp>
        <p:nvSpPr>
          <p:cNvPr id="15" name="Rectangle 14">
            <a:extLst>
              <a:ext uri="{FF2B5EF4-FFF2-40B4-BE49-F238E27FC236}">
                <a16:creationId xmlns:a16="http://schemas.microsoft.com/office/drawing/2014/main" xmlns="" id="{155F7920-28F4-48E6-81BC-48EDF169C327}"/>
              </a:ext>
            </a:extLst>
          </p:cNvPr>
          <p:cNvSpPr/>
          <p:nvPr/>
        </p:nvSpPr>
        <p:spPr>
          <a:xfrm>
            <a:off x="6645253" y="387553"/>
            <a:ext cx="4247894" cy="707886"/>
          </a:xfrm>
          <a:prstGeom prst="rect">
            <a:avLst/>
          </a:prstGeom>
        </p:spPr>
        <p:txBody>
          <a:bodyPr wrap="none">
            <a:spAutoFit/>
          </a:bodyPr>
          <a:lstStyle>
            <a:defPPr>
              <a:defRPr lang="en-US"/>
            </a:defPPr>
          </a:lstStyle>
          <a:p>
            <a:pPr/>
            <a:r>
              <a:rPr lang="en-US" sz="4000" b="1" spc="10" smtClean="0">
                <a:effectLst>
                  <a:outerShdw blurRad="38100" dist="38100" dir="2700000" algn="tl">
                    <a:srgbClr val="000000">
                      <a:alpha val="43137"/>
                    </a:srgbClr>
                  </a:outerShdw>
                </a:effectLst>
                <a:cs typeface="Liberation Sans"/>
              </a:rPr>
              <a:t>Preparing for Traps</a:t>
            </a:r>
            <a:endParaRPr lang="en-US" sz="40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160714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xmlns="" id="{8D9418D7-E568-4431-BF4C-556A5367E483}"/>
              </a:ext>
            </a:extLst>
          </p:cNvPr>
          <p:cNvGrpSpPr/>
          <p:nvPr/>
        </p:nvGrpSpPr>
        <p:grpSpPr>
          <a:xfrm>
            <a:off x="0" y="25400"/>
            <a:ext cx="12192001" cy="6860735"/>
            <a:chExt cx="12192001" cy="6860735"/>
          </a:xfrm>
        </p:grpSpPr>
        <p:pic>
          <p:nvPicPr>
            <p:cNvPr id="5" name="Picture 2" descr="KL Deemed to be University Logo">
              <a:extLst>
                <a:ext uri="{FF2B5EF4-FFF2-40B4-BE49-F238E27FC236}">
                  <a16:creationId xmlns:a16="http://schemas.microsoft.com/office/drawing/2014/main" xmlns=""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xmlns=""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xmlns=""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xmlns=""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xmlns=""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xmlns=""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xmlns=""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4" name="Rectangle 13"/>
          <p:cNvSpPr/>
          <p:nvPr/>
        </p:nvSpPr>
        <p:spPr>
          <a:xfrm>
            <a:off x="301443" y="1402680"/>
            <a:ext cx="11545361" cy="5262979"/>
          </a:xfrm>
          <a:prstGeom prst="rect">
            <a:avLst/>
          </a:prstGeom>
        </p:spPr>
        <p:txBody>
          <a:bodyPr wrap="square">
            <a:spAutoFit/>
          </a:bodyPr>
          <a:lstStyle>
            <a:defPPr>
              <a:defRPr lang="en-US"/>
            </a:defPPr>
          </a:lstStyle>
          <a:p>
            <a:pPr marL="285750" indent="-285750">
              <a:buFont typeface="Arial" pitchFamily="34" charset="0"/>
              <a:buChar char="•"/>
            </a:pPr>
            <a:r>
              <a:rPr lang="en-US" sz="2400" b="1" err="1" smtClean="0"/>
              <a:t>Switchuvm: </a:t>
            </a:r>
          </a:p>
          <a:p>
            <a:pPr marL="742950" lvl="1" indent="-285750">
              <a:buFont typeface="Arial" pitchFamily="34" charset="0"/>
              <a:buChar char="•"/>
            </a:pPr>
            <a:r>
              <a:rPr lang="en-US" sz="2400" smtClean="0"/>
              <a:t>The function </a:t>
            </a:r>
            <a:r>
              <a:rPr lang="en-US" sz="2400" b="1" err="1" smtClean="0"/>
              <a:t>switchuvm </a:t>
            </a:r>
            <a:r>
              <a:rPr lang="en-US" sz="2400" smtClean="0"/>
              <a:t>stores </a:t>
            </a:r>
            <a:r>
              <a:rPr lang="en-US" sz="2400"/>
              <a:t>the address of the top of the kernel stack of the user </a:t>
            </a:r>
            <a:r>
              <a:rPr lang="en-US" sz="2400" smtClean="0"/>
              <a:t>process into the </a:t>
            </a:r>
            <a:r>
              <a:rPr lang="en-US" sz="2400"/>
              <a:t>task segment </a:t>
            </a:r>
            <a:r>
              <a:rPr lang="en-US" sz="2400" smtClean="0"/>
              <a:t>descriptor. </a:t>
            </a:r>
          </a:p>
          <a:p>
            <a:pPr marL="742950" lvl="1" indent="-285750">
              <a:buFont typeface="Arial" pitchFamily="34" charset="0"/>
              <a:buChar char="•"/>
            </a:pPr>
            <a:r>
              <a:rPr lang="en-US" sz="2400" smtClean="0"/>
              <a:t>On trap If </a:t>
            </a:r>
            <a:r>
              <a:rPr lang="en-US" sz="2400"/>
              <a:t>the </a:t>
            </a:r>
            <a:r>
              <a:rPr lang="en-US" sz="2400" smtClean="0"/>
              <a:t>processor was </a:t>
            </a:r>
            <a:r>
              <a:rPr lang="en-US" sz="2400"/>
              <a:t>executing in user mode, it loads %esp and %ss from the task segment </a:t>
            </a:r>
            <a:r>
              <a:rPr lang="en-US" sz="2400" smtClean="0"/>
              <a:t>descriptor, pushes the old </a:t>
            </a:r>
            <a:r>
              <a:rPr lang="en-US" sz="2400"/>
              <a:t>user %ss and %esp onto the new stack. </a:t>
            </a:r>
            <a:endParaRPr lang="en-US" sz="2400" smtClean="0"/>
          </a:p>
          <a:p>
            <a:pPr marL="285750" indent="-285750">
              <a:buFont typeface="Arial" pitchFamily="34" charset="0"/>
              <a:buChar char="•"/>
            </a:pPr>
            <a:r>
              <a:rPr lang="en-US" sz="2400" b="1" err="1" smtClean="0"/>
              <a:t>Alltraps: </a:t>
            </a:r>
          </a:p>
          <a:p>
            <a:pPr marL="742950" lvl="1" indent="-285750">
              <a:buFont typeface="Arial" pitchFamily="34" charset="0"/>
              <a:buChar char="•"/>
            </a:pPr>
            <a:r>
              <a:rPr lang="en-US" sz="2400" err="1" smtClean="0"/>
              <a:t>Alltraps continues </a:t>
            </a:r>
            <a:r>
              <a:rPr lang="en-US" sz="2400"/>
              <a:t>to save processor registers: it pushes %ds, %es, %fs</a:t>
            </a:r>
            <a:r>
              <a:rPr lang="en-US" sz="2400" smtClean="0"/>
              <a:t>, </a:t>
            </a:r>
            <a:r>
              <a:rPr lang="en-US" sz="2400"/>
              <a:t>%gs, and the general-purpose </a:t>
            </a:r>
            <a:r>
              <a:rPr lang="en-US" sz="2400" smtClean="0"/>
              <a:t>registers. The </a:t>
            </a:r>
            <a:r>
              <a:rPr lang="en-US" sz="2400"/>
              <a:t>result of this effort is that </a:t>
            </a:r>
            <a:r>
              <a:rPr lang="en-US" sz="2400" smtClean="0"/>
              <a:t>the kernel </a:t>
            </a:r>
            <a:r>
              <a:rPr lang="en-US" sz="2400"/>
              <a:t>stack now contains a struct </a:t>
            </a:r>
            <a:r>
              <a:rPr lang="en-US" sz="2400" err="1" smtClean="0"/>
              <a:t>trapframe</a:t>
            </a:r>
            <a:endParaRPr lang="en-US" sz="2400" smtClean="0"/>
          </a:p>
          <a:p>
            <a:pPr marL="285750" indent="-285750">
              <a:buFont typeface="Arial" pitchFamily="34" charset="0"/>
              <a:buChar char="•"/>
            </a:pPr>
            <a:r>
              <a:rPr lang="en-US" sz="2400" b="1" smtClean="0"/>
              <a:t>Trap:</a:t>
            </a:r>
          </a:p>
          <a:p>
            <a:pPr marL="742950" lvl="1" indent="-285750">
              <a:buFont typeface="Arial" pitchFamily="34" charset="0"/>
              <a:buChar char="•"/>
            </a:pPr>
            <a:r>
              <a:rPr lang="en-US" sz="2400" smtClean="0"/>
              <a:t>Once </a:t>
            </a:r>
            <a:r>
              <a:rPr lang="en-US" sz="2400"/>
              <a:t>the segments are set properly, alltraps can call the C trap handler </a:t>
            </a:r>
            <a:r>
              <a:rPr lang="en-US" sz="2400" b="1"/>
              <a:t>trap</a:t>
            </a:r>
            <a:r>
              <a:rPr lang="en-US" sz="2400" smtClean="0"/>
              <a:t>.</a:t>
            </a:r>
          </a:p>
          <a:p>
            <a:pPr marL="285750" indent="-285750">
              <a:buFont typeface="Arial" pitchFamily="34" charset="0"/>
              <a:buChar char="•"/>
            </a:pPr>
            <a:r>
              <a:rPr lang="en-US" sz="2400" b="1" err="1" smtClean="0"/>
              <a:t>Trapret:</a:t>
            </a:r>
          </a:p>
          <a:p>
            <a:pPr marL="742950" lvl="1" indent="-285750">
              <a:buFont typeface="Arial" pitchFamily="34" charset="0"/>
              <a:buChar char="•"/>
            </a:pPr>
            <a:r>
              <a:rPr lang="en-US" sz="2400" smtClean="0"/>
              <a:t>After </a:t>
            </a:r>
            <a:r>
              <a:rPr lang="en-US" sz="2400"/>
              <a:t>trap returns, alltraps </a:t>
            </a:r>
            <a:r>
              <a:rPr lang="en-US" sz="2400" smtClean="0"/>
              <a:t>pops the </a:t>
            </a:r>
            <a:r>
              <a:rPr lang="en-US" sz="2400"/>
              <a:t>argument off the stack by adding to the stack pointer </a:t>
            </a:r>
            <a:r>
              <a:rPr lang="en-US" sz="2400" smtClean="0"/>
              <a:t>and </a:t>
            </a:r>
            <a:r>
              <a:rPr lang="en-US" sz="2400"/>
              <a:t>then starts </a:t>
            </a:r>
            <a:r>
              <a:rPr lang="en-US" sz="2400" smtClean="0"/>
              <a:t>execut</a:t>
            </a:r>
            <a:r>
              <a:rPr lang="en-US" sz="2400"/>
              <a:t>ing the code at label </a:t>
            </a:r>
            <a:r>
              <a:rPr lang="en-US" sz="2400" b="1" err="1"/>
              <a:t>trapret</a:t>
            </a:r>
            <a:endParaRPr lang="te-IN" sz="2400" b="1"/>
          </a:p>
        </p:txBody>
      </p:sp>
      <p:sp>
        <p:nvSpPr>
          <p:cNvPr id="15" name="Rectangle 14">
            <a:extLst>
              <a:ext uri="{FF2B5EF4-FFF2-40B4-BE49-F238E27FC236}">
                <a16:creationId xmlns:a16="http://schemas.microsoft.com/office/drawing/2014/main" xmlns="" id="{155F7920-28F4-48E6-81BC-48EDF169C327}"/>
              </a:ext>
            </a:extLst>
          </p:cNvPr>
          <p:cNvSpPr/>
          <p:nvPr/>
        </p:nvSpPr>
        <p:spPr>
          <a:xfrm>
            <a:off x="295253" y="564512"/>
            <a:ext cx="3349315" cy="707886"/>
          </a:xfrm>
          <a:prstGeom prst="rect">
            <a:avLst/>
          </a:prstGeom>
        </p:spPr>
        <p:txBody>
          <a:bodyPr wrap="none">
            <a:spAutoFit/>
          </a:bodyPr>
          <a:lstStyle>
            <a:defPPr>
              <a:defRPr lang="en-US"/>
            </a:defPPr>
          </a:lstStyle>
          <a:p>
            <a:pPr/>
            <a:r>
              <a:rPr lang="en-US" sz="4000" b="1" spc="10" smtClean="0">
                <a:effectLst>
                  <a:outerShdw blurRad="38100" dist="38100" dir="2700000" algn="tl">
                    <a:srgbClr val="000000">
                      <a:alpha val="43137"/>
                    </a:srgbClr>
                  </a:outerShdw>
                </a:effectLst>
                <a:cs typeface="Liberation Sans"/>
              </a:rPr>
              <a:t>Handling Traps</a:t>
            </a:r>
            <a:endParaRPr lang="en-US" sz="40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691263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a:extLst>
              <a:ext uri="{FF2B5EF4-FFF2-40B4-BE49-F238E27FC236}">
                <a16:creationId xmlns:a16="http://schemas.microsoft.com/office/drawing/2014/main" id="{5F143494-C438-4F85-8563-F756FD09FA89}"/>
              </a:ext>
            </a:extLst>
          </p:cNvPr>
          <p:cNvSpPr>
            <a:spLocks noGrp="1"/>
          </p:cNvSpPr>
          <p:nvPr>
            <p:ph type="title"/>
          </p:nvPr>
        </p:nvSpPr>
        <p:spPr>
          <a:xfrm>
            <a:off x="176271" y="208308"/>
            <a:ext cx="10636784" cy="1325563"/>
          </a:xfrm>
        </p:spPr>
        <p:txBody>
          <a:bodyPr/>
          <a:lstStyle>
            <a:defPPr/>
          </a:lstStyle>
          <a:p>
            <a:pPr algn="l"/>
            <a:r>
              <a:rPr lang="en-US" b="1" i="0">
                <a:solidFill>
                  <a:srgbClr val="000000"/>
                </a:solidFill>
                <a:effectLst/>
              </a:rPr>
              <a:t>I/O Addressing</a:t>
            </a:r>
          </a:p>
        </p:txBody>
      </p:sp>
      <p:sp>
        <p:nvSpPr>
          <p:cNvPr id="7" name="Content Placeholder 6">
            <a:extLst>
              <a:ext uri="{FF2B5EF4-FFF2-40B4-BE49-F238E27FC236}">
                <a16:creationId xmlns:a16="http://schemas.microsoft.com/office/drawing/2014/main" id="{54876740-FC2E-4276-84DC-712E8A10AC74}"/>
              </a:ext>
            </a:extLst>
          </p:cNvPr>
          <p:cNvSpPr>
            <a:spLocks noGrp="1"/>
          </p:cNvSpPr>
          <p:nvPr>
            <p:ph idx="1"/>
          </p:nvPr>
        </p:nvSpPr>
        <p:spPr>
          <a:xfrm>
            <a:off x="425703" y="1990081"/>
            <a:ext cx="4639882" cy="3459195"/>
          </a:xfrm>
          <a:noFill/>
          <a:ln>
            <a:noFill/>
          </a:ln>
        </p:spPr>
        <p:style>
          <a:lnRef idx="0">
            <a:scrgbClr r="0" g="0" b="0"/>
          </a:lnRef>
          <a:fillRef idx="0">
            <a:scrgbClr r="0" g="0" b="0"/>
          </a:fillRef>
          <a:effectRef idx="0">
            <a:scrgbClr r="0" g="0" b="0"/>
          </a:effectRef>
          <a:fontRef idx="minor">
            <a:schemeClr val="dk1"/>
          </a:fontRef>
        </p:style>
        <p:txBody>
          <a:bodyPr>
            <a:noAutofit/>
          </a:bodyPr>
          <a:lstStyle>
            <a:defPPr/>
            <a:lvl1pPr marL="228600" marR="0" indent="-228600" algn="l" defTabSz="914400" rtl="0" eaLnBrk="1" fontAlgn="auto" latinLnBrk="0" hangingPunct="1">
              <a:lnSpc>
                <a:spcPct val="90000"/>
              </a:lnSpc>
              <a:spcBef>
                <a:spcPts val="1000"/>
              </a:spcBef>
              <a:spcAft>
                <a:spcPct val="0"/>
              </a:spcAft>
              <a:buClrTx/>
              <a:buSzTx/>
              <a:buFont typeface="Arial" pitchFamily="34" charset="0"/>
              <a:buChar char="•"/>
              <a:defRPr kumimoji="0" sz="2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685800" marR="0" indent="-228600" algn="l" defTabSz="914400" rtl="0" eaLnBrk="1" fontAlgn="auto" latinLnBrk="0" hangingPunct="1">
              <a:lnSpc>
                <a:spcPct val="90000"/>
              </a:lnSpc>
              <a:spcBef>
                <a:spcPts val="500"/>
              </a:spcBef>
              <a:spcAft>
                <a:spcPct val="0"/>
              </a:spcAft>
              <a:buClrTx/>
              <a:buSzTx/>
              <a:buFont typeface="Arial" pitchFamily="34" charset="0"/>
              <a:buChar char="•"/>
              <a:defRPr kumimoji="0" sz="24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1143000" marR="0" indent="-228600" algn="l" defTabSz="914400" rtl="0" eaLnBrk="1" fontAlgn="auto" latinLnBrk="0" hangingPunct="1">
              <a:lnSpc>
                <a:spcPct val="90000"/>
              </a:lnSpc>
              <a:spcBef>
                <a:spcPts val="500"/>
              </a:spcBef>
              <a:spcAft>
                <a:spcPct val="0"/>
              </a:spcAft>
              <a:buClrTx/>
              <a:buSzTx/>
              <a:buFont typeface="Arial" pitchFamily="34" charset="0"/>
              <a:buChar char="•"/>
              <a:defRPr kumimoji="0" sz="20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600200" marR="0" indent="-228600" algn="l" defTabSz="914400" rtl="0" eaLnBrk="1" fontAlgn="auto" latinLnBrk="0" hangingPunct="1">
              <a:lnSpc>
                <a:spcPct val="90000"/>
              </a:lnSpc>
              <a:spcBef>
                <a:spcPts val="500"/>
              </a:spcBef>
              <a:spcAft>
                <a:spcPct val="0"/>
              </a:spcAft>
              <a:buClrTx/>
              <a:buSzTx/>
              <a:buFont typeface="Arial" pitchFamily="34" charset="0"/>
              <a:buChar char="•"/>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2057400" marR="0" indent="-228600" algn="l" defTabSz="914400" rtl="0" eaLnBrk="1" fontAlgn="auto" latinLnBrk="0" hangingPunct="1">
              <a:lnSpc>
                <a:spcPct val="90000"/>
              </a:lnSpc>
              <a:spcBef>
                <a:spcPts val="500"/>
              </a:spcBef>
              <a:spcAft>
                <a:spcPct val="0"/>
              </a:spcAft>
              <a:buClrTx/>
              <a:buSzTx/>
              <a:buFont typeface="Arial" pitchFamily="34" charset="0"/>
              <a:buChar char="•"/>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514600" marR="0" indent="-228600" algn="l" defTabSz="914400" rtl="0" eaLnBrk="1" fontAlgn="auto" latinLnBrk="0" hangingPunct="1">
              <a:lnSpc>
                <a:spcPct val="90000"/>
              </a:lnSpc>
              <a:spcBef>
                <a:spcPts val="500"/>
              </a:spcBef>
              <a:spcAft>
                <a:spcPct val="0"/>
              </a:spcAft>
              <a:buClrTx/>
              <a:buSzTx/>
              <a:buFont typeface="Arial" pitchFamily="34" charset="0"/>
              <a:buChar char="•"/>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971800" marR="0" indent="-228600" algn="l" defTabSz="914400" rtl="0" eaLnBrk="1" fontAlgn="auto" latinLnBrk="0" hangingPunct="1">
              <a:lnSpc>
                <a:spcPct val="90000"/>
              </a:lnSpc>
              <a:spcBef>
                <a:spcPts val="500"/>
              </a:spcBef>
              <a:spcAft>
                <a:spcPct val="0"/>
              </a:spcAft>
              <a:buClrTx/>
              <a:buSzTx/>
              <a:buFont typeface="Arial" pitchFamily="34" charset="0"/>
              <a:buChar char="•"/>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429000" marR="0" indent="-228600" algn="l" defTabSz="914400" rtl="0" eaLnBrk="1" fontAlgn="auto" latinLnBrk="0" hangingPunct="1">
              <a:lnSpc>
                <a:spcPct val="90000"/>
              </a:lnSpc>
              <a:spcBef>
                <a:spcPts val="500"/>
              </a:spcBef>
              <a:spcAft>
                <a:spcPct val="0"/>
              </a:spcAft>
              <a:buClrTx/>
              <a:buSzTx/>
              <a:buFont typeface="Arial" pitchFamily="34" charset="0"/>
              <a:buChar char="•"/>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886200" marR="0" indent="-228600" algn="l" defTabSz="914400" rtl="0" eaLnBrk="1" fontAlgn="auto" latinLnBrk="0" hangingPunct="1">
              <a:lnSpc>
                <a:spcPct val="90000"/>
              </a:lnSpc>
              <a:spcBef>
                <a:spcPts val="500"/>
              </a:spcBef>
              <a:spcAft>
                <a:spcPct val="0"/>
              </a:spcAft>
              <a:buClrTx/>
              <a:buSzTx/>
              <a:buFont typeface="Arial" pitchFamily="34" charset="0"/>
              <a:buChar char="•"/>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marL="0" indent="0">
              <a:buNone/>
            </a:pPr>
            <a:r>
              <a:rPr lang="en-IN" sz="2400" b="0" i="0">
                <a:solidFill>
                  <a:schemeClr val="tx1"/>
                </a:solidFill>
                <a:effectLst/>
              </a:rPr>
              <a:t>Each I/O device connected to your computer is mapped to a unique I/O (Input/Output) address. </a:t>
            </a:r>
          </a:p>
          <a:p>
            <a:pPr marL="0" indent="0">
              <a:buNone/>
            </a:pPr>
            <a:r>
              <a:rPr lang="en-IN" sz="2400">
                <a:solidFill>
                  <a:schemeClr val="tx1"/>
                </a:solidFill>
              </a:rPr>
              <a:t>I</a:t>
            </a:r>
            <a:r>
              <a:rPr lang="en-IN" sz="2400" b="0" i="0">
                <a:solidFill>
                  <a:schemeClr val="tx1"/>
                </a:solidFill>
                <a:effectLst/>
              </a:rPr>
              <a:t>nput/output to be performed in either of two ways:</a:t>
            </a:r>
          </a:p>
          <a:p>
            <a:pPr/>
            <a:r>
              <a:rPr lang="en-IN" sz="2400" b="1" i="0">
                <a:solidFill>
                  <a:schemeClr val="tx1"/>
                </a:solidFill>
                <a:effectLst/>
              </a:rPr>
              <a:t>A Separate I/O Address Space (I/O Ports) - 1024</a:t>
            </a:r>
          </a:p>
          <a:p>
            <a:pPr/>
            <a:r>
              <a:rPr lang="en-IN" sz="2400" b="1">
                <a:solidFill>
                  <a:schemeClr val="tx1"/>
                </a:solidFill>
              </a:rPr>
              <a:t>Memory Mapped I/O</a:t>
            </a:r>
          </a:p>
          <a:p>
            <a:pPr marL="457200" lvl="1" indent="0">
              <a:buNone/>
            </a:pPr>
            <a:endParaRPr lang="en-IN" b="0" i="0">
              <a:solidFill>
                <a:schemeClr val="tx1"/>
              </a:solidFill>
              <a:effectLst/>
            </a:endParaRPr>
          </a:p>
          <a:p>
            <a:pPr marL="457200" lvl="1" indent="0">
              <a:buNone/>
            </a:pPr>
            <a:endParaRPr lang="en-IN">
              <a:solidFill>
                <a:schemeClr val="tx1"/>
              </a:solidFill>
            </a:endParaRPr>
          </a:p>
        </p:txBody>
      </p:sp>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31" name="TextBox 30">
            <a:extLst>
              <a:ext uri="{FF2B5EF4-FFF2-40B4-BE49-F238E27FC236}">
                <a16:creationId xmlns:a16="http://schemas.microsoft.com/office/drawing/2014/main" id="{CAD47B1A-5F1B-4AFA-8C74-DC0467B813E3}"/>
              </a:ext>
            </a:extLst>
          </p:cNvPr>
          <p:cNvSpPr txBox="1"/>
          <p:nvPr/>
        </p:nvSpPr>
        <p:spPr>
          <a:xfrm>
            <a:off x="6018827" y="1990081"/>
            <a:ext cx="5747470" cy="2513509"/>
          </a:xfrm>
          <a:prstGeom prst="rect">
            <a:avLst/>
          </a:prstGeom>
          <a:noFill/>
        </p:spPr>
        <p:txBody>
          <a:bodyPr wrap="square">
            <a:spAutoFit/>
          </a:bodyPr>
          <a:lstStyle>
            <a:defPPr>
              <a:defRPr lang="en-US"/>
            </a:defPPr>
          </a:lstStyle>
          <a:p>
            <a:pPr marL="0" indent="0">
              <a:buNone/>
            </a:pPr>
            <a:r>
              <a:rPr lang="en-US" sz="2400" b="1" spc="-10">
                <a:solidFill>
                  <a:schemeClr val="tx1"/>
                </a:solidFill>
              </a:rPr>
              <a:t>Who </a:t>
            </a:r>
            <a:r>
              <a:rPr lang="en-US" sz="2400" b="1" spc="-5">
                <a:solidFill>
                  <a:schemeClr val="tx1"/>
                </a:solidFill>
              </a:rPr>
              <a:t>decides </a:t>
            </a:r>
            <a:r>
              <a:rPr lang="en-US" sz="2400" b="1" spc="-10">
                <a:solidFill>
                  <a:schemeClr val="tx1"/>
                </a:solidFill>
              </a:rPr>
              <a:t>the </a:t>
            </a:r>
            <a:r>
              <a:rPr lang="en-US" sz="2400" b="1" spc="-5">
                <a:solidFill>
                  <a:schemeClr val="tx1"/>
                </a:solidFill>
              </a:rPr>
              <a:t>address  ranges?</a:t>
            </a:r>
            <a:endParaRPr lang="en-IN" sz="2400" b="1" i="0">
              <a:solidFill>
                <a:schemeClr val="tx1"/>
              </a:solidFill>
              <a:effectLst/>
            </a:endParaRPr>
          </a:p>
          <a:p>
            <a:pPr marL="12700" indent="0">
              <a:lnSpc>
                <a:spcPct val="100000"/>
              </a:lnSpc>
              <a:spcBef>
                <a:spcPts val="470"/>
              </a:spcBef>
              <a:buNone/>
              <a:tabLst>
                <a:tab pos="354965"/>
                <a:tab pos="355600"/>
              </a:tabLst>
            </a:pPr>
            <a:r>
              <a:rPr lang="en-US" sz="2400" b="1" spc="-5">
                <a:solidFill>
                  <a:schemeClr val="tx1"/>
                </a:solidFill>
                <a:cs typeface="Liberation Sans"/>
              </a:rPr>
              <a:t>Standards </a:t>
            </a:r>
            <a:r>
              <a:rPr lang="en-US" sz="2400" b="1">
                <a:solidFill>
                  <a:schemeClr val="tx1"/>
                </a:solidFill>
                <a:cs typeface="Liberation Sans"/>
              </a:rPr>
              <a:t>/</a:t>
            </a:r>
            <a:r>
              <a:rPr lang="en-US" sz="2400" b="1" spc="5">
                <a:solidFill>
                  <a:schemeClr val="tx1"/>
                </a:solidFill>
                <a:cs typeface="Liberation Sans"/>
              </a:rPr>
              <a:t> </a:t>
            </a:r>
            <a:r>
              <a:rPr lang="en-US" sz="2400" b="1" spc="-5">
                <a:solidFill>
                  <a:schemeClr val="tx1"/>
                </a:solidFill>
                <a:cs typeface="Liberation Sans"/>
              </a:rPr>
              <a:t>Legacy</a:t>
            </a:r>
            <a:endParaRPr lang="en-US" sz="2400" b="1">
              <a:solidFill>
                <a:schemeClr val="tx1"/>
              </a:solidFill>
              <a:cs typeface="Liberation Sans"/>
            </a:endParaRPr>
          </a:p>
          <a:p>
            <a:pPr marL="355600" indent="-342900">
              <a:lnSpc>
                <a:spcPct val="100000"/>
              </a:lnSpc>
              <a:spcBef>
                <a:spcPts val="470"/>
              </a:spcBef>
              <a:tabLst>
                <a:tab pos="354965"/>
                <a:tab pos="355600"/>
              </a:tabLst>
            </a:pPr>
            <a:r>
              <a:rPr lang="en-US" sz="2400" spc="-5">
                <a:solidFill>
                  <a:schemeClr val="tx1"/>
                </a:solidFill>
                <a:cs typeface="Liberation Sans"/>
              </a:rPr>
              <a:t>Such as the IBM </a:t>
            </a:r>
            <a:r>
              <a:rPr lang="en-US" sz="2400" spc="-10">
                <a:solidFill>
                  <a:schemeClr val="tx1"/>
                </a:solidFill>
                <a:cs typeface="Liberation Sans"/>
              </a:rPr>
              <a:t>PC</a:t>
            </a:r>
            <a:r>
              <a:rPr lang="en-US" sz="2400" spc="15">
                <a:solidFill>
                  <a:schemeClr val="tx1"/>
                </a:solidFill>
                <a:cs typeface="Liberation Sans"/>
              </a:rPr>
              <a:t> </a:t>
            </a:r>
            <a:r>
              <a:rPr lang="en-US" sz="2400" spc="-5">
                <a:solidFill>
                  <a:schemeClr val="tx1"/>
                </a:solidFill>
                <a:cs typeface="Liberation Sans"/>
              </a:rPr>
              <a:t>standard, Ensures BIOS and </a:t>
            </a:r>
            <a:r>
              <a:rPr lang="en-US" sz="2400">
                <a:solidFill>
                  <a:schemeClr val="tx1"/>
                </a:solidFill>
                <a:cs typeface="Liberation Sans"/>
              </a:rPr>
              <a:t>OS to </a:t>
            </a:r>
            <a:r>
              <a:rPr lang="en-US" sz="2400" spc="-5">
                <a:solidFill>
                  <a:schemeClr val="tx1"/>
                </a:solidFill>
                <a:cs typeface="Liberation Sans"/>
              </a:rPr>
              <a:t>be portable across  </a:t>
            </a:r>
            <a:r>
              <a:rPr lang="en-US" sz="2400">
                <a:solidFill>
                  <a:schemeClr val="tx1"/>
                </a:solidFill>
                <a:cs typeface="Liberation Sans"/>
              </a:rPr>
              <a:t>platforms</a:t>
            </a:r>
          </a:p>
          <a:p>
            <a:pPr marL="12700" indent="0">
              <a:lnSpc>
                <a:spcPct val="100000"/>
              </a:lnSpc>
              <a:spcBef>
                <a:spcPts val="330"/>
              </a:spcBef>
              <a:buNone/>
              <a:tabLst>
                <a:tab pos="354965"/>
                <a:tab pos="355600"/>
              </a:tabLst>
            </a:pPr>
            <a:r>
              <a:rPr lang="en-US" sz="2400" b="1" spc="-5">
                <a:solidFill>
                  <a:schemeClr val="tx1"/>
                </a:solidFill>
                <a:cs typeface="Liberation Sans"/>
              </a:rPr>
              <a:t>Plug and Play</a:t>
            </a:r>
            <a:r>
              <a:rPr lang="en-US" sz="2400" b="1" spc="-20">
                <a:solidFill>
                  <a:schemeClr val="tx1"/>
                </a:solidFill>
                <a:cs typeface="Liberation Sans"/>
              </a:rPr>
              <a:t> </a:t>
            </a:r>
            <a:r>
              <a:rPr lang="en-US" sz="2400" b="1" spc="-5">
                <a:solidFill>
                  <a:schemeClr val="tx1"/>
                </a:solidFill>
                <a:cs typeface="Liberation Sans"/>
              </a:rPr>
              <a:t>devices</a:t>
            </a:r>
            <a:endParaRPr lang="en-US" sz="2400" b="1">
              <a:solidFill>
                <a:schemeClr val="tx1"/>
              </a:solidFill>
              <a:cs typeface="Liberation Sans"/>
            </a:endParaRPr>
          </a:p>
          <a:p>
            <a:pPr marL="355600" indent="-342900">
              <a:lnSpc>
                <a:spcPct val="100000"/>
              </a:lnSpc>
              <a:spcBef>
                <a:spcPts val="330"/>
              </a:spcBef>
              <a:tabLst>
                <a:tab pos="354965"/>
                <a:tab pos="355600"/>
              </a:tabLst>
            </a:pPr>
            <a:r>
              <a:rPr lang="en-US" sz="2400" spc="-5">
                <a:solidFill>
                  <a:schemeClr val="tx1"/>
                </a:solidFill>
                <a:cs typeface="Liberation Sans"/>
              </a:rPr>
              <a:t>Address range set by BIOS or</a:t>
            </a:r>
            <a:r>
              <a:rPr lang="en-US" sz="2400" spc="35">
                <a:solidFill>
                  <a:schemeClr val="tx1"/>
                </a:solidFill>
                <a:cs typeface="Liberation Sans"/>
              </a:rPr>
              <a:t> </a:t>
            </a:r>
            <a:r>
              <a:rPr lang="en-US" sz="2400">
                <a:solidFill>
                  <a:schemeClr val="tx1"/>
                </a:solidFill>
                <a:cs typeface="Liberation Sans"/>
              </a:rPr>
              <a:t>OS</a:t>
            </a:r>
          </a:p>
        </p:txBody>
      </p:sp>
    </p:spTree>
    <p:extLst>
      <p:ext uri="{BB962C8B-B14F-4D97-AF65-F5344CB8AC3E}">
        <p14:creationId xmlns:p14="http://schemas.microsoft.com/office/powerpoint/2010/main" val="1697448099"/>
      </p:ext>
    </p:extLst>
  </p:cSld>
  <p:clrMapOvr>
    <a:masterClrMapping/>
  </p:clrMapOvr>
  <p:transition/>
  <p:timing/>
</p:sld>
</file>

<file path=ppt/slides/slide8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xmlns="" id="{8D9418D7-E568-4431-BF4C-556A5367E483}"/>
              </a:ext>
            </a:extLst>
          </p:cNvPr>
          <p:cNvGrpSpPr/>
          <p:nvPr/>
        </p:nvGrpSpPr>
        <p:grpSpPr>
          <a:xfrm>
            <a:off x="0" y="25400"/>
            <a:ext cx="12192001" cy="6860735"/>
            <a:chExt cx="12192001" cy="6860735"/>
          </a:xfrm>
        </p:grpSpPr>
        <p:pic>
          <p:nvPicPr>
            <p:cNvPr id="5" name="Picture 2" descr="KL Deemed to be University Logo">
              <a:extLst>
                <a:ext uri="{FF2B5EF4-FFF2-40B4-BE49-F238E27FC236}">
                  <a16:creationId xmlns:a16="http://schemas.microsoft.com/office/drawing/2014/main" xmlns=""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xmlns=""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xmlns=""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xmlns=""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xmlns=""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xmlns=""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xmlns=""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 name="Rectangle 1"/>
          <p:cNvSpPr/>
          <p:nvPr/>
        </p:nvSpPr>
        <p:spPr>
          <a:xfrm>
            <a:off x="126235" y="274562"/>
            <a:ext cx="6007865" cy="646330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3200 // x86 trap and interrupt constants.</a:t>
            </a:r>
          </a:p>
          <a:p>
            <a:pPr/>
            <a:r>
              <a:rPr lang="en-US"/>
              <a:t>3201</a:t>
            </a:r>
          </a:p>
          <a:p>
            <a:pPr/>
            <a:r>
              <a:rPr lang="en-US"/>
              <a:t>3202 // Processor−defined:</a:t>
            </a:r>
          </a:p>
          <a:p>
            <a:pPr/>
            <a:r>
              <a:rPr lang="en-US"/>
              <a:t>3203 #define T_DIVIDE 0 // divide error</a:t>
            </a:r>
          </a:p>
          <a:p>
            <a:pPr/>
            <a:r>
              <a:rPr lang="en-US"/>
              <a:t>3204 #define T_DEBUG 1 // debug exception</a:t>
            </a:r>
          </a:p>
          <a:p>
            <a:pPr/>
            <a:r>
              <a:rPr lang="en-US"/>
              <a:t>3205 #define T_NMI 2 // non−maskable interrupt</a:t>
            </a:r>
          </a:p>
          <a:p>
            <a:pPr/>
            <a:r>
              <a:rPr lang="en-US"/>
              <a:t>3206 #define T_BRKPT 3 // breakpoint</a:t>
            </a:r>
          </a:p>
          <a:p>
            <a:pPr/>
            <a:r>
              <a:rPr lang="en-US"/>
              <a:t>3207 #define T_OFLOW 4 // overflow</a:t>
            </a:r>
          </a:p>
          <a:p>
            <a:pPr/>
            <a:r>
              <a:rPr lang="en-US"/>
              <a:t>3208 #define T_BOUND 5 // bounds check</a:t>
            </a:r>
          </a:p>
          <a:p>
            <a:pPr/>
            <a:r>
              <a:rPr lang="en-US"/>
              <a:t>3209 #define T_ILLOP 6 // illegal opcode</a:t>
            </a:r>
          </a:p>
          <a:p>
            <a:pPr/>
            <a:r>
              <a:rPr lang="en-US"/>
              <a:t>3210 #define T_DEVICE 7 // device not available</a:t>
            </a:r>
          </a:p>
          <a:p>
            <a:pPr/>
            <a:r>
              <a:rPr lang="en-US"/>
              <a:t>3211 #define T_DBLFLT 8 // double fault</a:t>
            </a:r>
          </a:p>
          <a:p>
            <a:pPr/>
            <a:r>
              <a:rPr lang="en-US"/>
              <a:t>3212 // #define T_COPROC 9 // reserved (not used since 486)</a:t>
            </a:r>
          </a:p>
          <a:p>
            <a:pPr/>
            <a:r>
              <a:rPr lang="en-US"/>
              <a:t>3213 #define T_TSS 10 // invalid task switch segment</a:t>
            </a:r>
          </a:p>
          <a:p>
            <a:pPr/>
            <a:r>
              <a:rPr lang="en-US"/>
              <a:t>3214 #define T_SEGNP 11 // segment not present</a:t>
            </a:r>
          </a:p>
          <a:p>
            <a:pPr/>
            <a:r>
              <a:rPr lang="en-US"/>
              <a:t>3215 #define T_STACK 12 // stack exception</a:t>
            </a:r>
          </a:p>
          <a:p>
            <a:pPr/>
            <a:r>
              <a:rPr lang="en-US"/>
              <a:t>3216 #define T_GPFLT 13 // general protection fault</a:t>
            </a:r>
          </a:p>
          <a:p>
            <a:pPr/>
            <a:r>
              <a:rPr lang="en-US"/>
              <a:t>3217 #define T_PGFLT 14 // page fault</a:t>
            </a:r>
          </a:p>
          <a:p>
            <a:pPr/>
            <a:r>
              <a:rPr lang="en-US"/>
              <a:t>3218 // #define T_RES 15 // reserved</a:t>
            </a:r>
          </a:p>
          <a:p>
            <a:pPr/>
            <a:r>
              <a:rPr lang="en-US"/>
              <a:t>3219 #define T_FPERR 16 // floating point error</a:t>
            </a:r>
          </a:p>
          <a:p>
            <a:pPr/>
            <a:r>
              <a:rPr lang="en-US"/>
              <a:t>3220 #define T_ALIGN 17 // aligment check</a:t>
            </a:r>
          </a:p>
          <a:p>
            <a:pPr/>
            <a:r>
              <a:rPr lang="en-US"/>
              <a:t>3221 #define T_MCHK 18 // machine check</a:t>
            </a:r>
          </a:p>
          <a:p>
            <a:pPr/>
            <a:r>
              <a:rPr lang="en-US"/>
              <a:t>3222 #define T_SIMDERR 19 // SIMD floating point </a:t>
            </a:r>
            <a:r>
              <a:rPr lang="en-US" smtClean="0"/>
              <a:t>error</a:t>
            </a:r>
            <a:endParaRPr lang="en-US"/>
          </a:p>
        </p:txBody>
      </p:sp>
      <p:sp>
        <p:nvSpPr>
          <p:cNvPr id="13" name="Rectangle 12"/>
          <p:cNvSpPr/>
          <p:nvPr/>
        </p:nvSpPr>
        <p:spPr>
          <a:xfrm>
            <a:off x="6223000" y="2207218"/>
            <a:ext cx="5880100" cy="39703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3224 // These are arbitrarily chosen, but with care not to overlap</a:t>
            </a:r>
          </a:p>
          <a:p>
            <a:pPr/>
            <a:r>
              <a:rPr lang="en-US"/>
              <a:t>3225 // processor defined exceptions or interrupt vectors.</a:t>
            </a:r>
          </a:p>
          <a:p>
            <a:pPr/>
            <a:r>
              <a:rPr lang="en-US"/>
              <a:t>3226 #define T_SYSCALL 64 // system call</a:t>
            </a:r>
          </a:p>
          <a:p>
            <a:pPr/>
            <a:r>
              <a:rPr lang="en-US"/>
              <a:t>3227 #define T_DEFAULT 500 // catchall</a:t>
            </a:r>
          </a:p>
          <a:p>
            <a:pPr/>
            <a:r>
              <a:rPr lang="en-US"/>
              <a:t>3228</a:t>
            </a:r>
          </a:p>
          <a:p>
            <a:pPr/>
            <a:r>
              <a:rPr lang="en-US"/>
              <a:t>3229 #define T_IRQ0 32 // IRQ 0 corresponds to int T_IRQ</a:t>
            </a:r>
          </a:p>
          <a:p>
            <a:pPr/>
            <a:r>
              <a:rPr lang="en-US"/>
              <a:t>3230</a:t>
            </a:r>
          </a:p>
          <a:p>
            <a:pPr/>
            <a:r>
              <a:rPr lang="en-US"/>
              <a:t>3231 #define IRQ_TIMER 0</a:t>
            </a:r>
          </a:p>
          <a:p>
            <a:pPr/>
            <a:r>
              <a:rPr lang="en-US"/>
              <a:t>3232 #define IRQ_KBD 1</a:t>
            </a:r>
          </a:p>
          <a:p>
            <a:pPr/>
            <a:r>
              <a:rPr lang="en-US"/>
              <a:t>3233 #define IRQ_COM1 4</a:t>
            </a:r>
          </a:p>
          <a:p>
            <a:pPr/>
            <a:r>
              <a:rPr lang="en-US"/>
              <a:t>3234 #define IRQ_IDE 14</a:t>
            </a:r>
          </a:p>
          <a:p>
            <a:pPr/>
            <a:r>
              <a:rPr lang="en-US"/>
              <a:t>3235 #define IRQ_ERROR 19</a:t>
            </a:r>
          </a:p>
          <a:p>
            <a:pPr/>
            <a:r>
              <a:rPr lang="en-US"/>
              <a:t>3236 #define IRQ_SPURIOUS 31</a:t>
            </a:r>
          </a:p>
        </p:txBody>
      </p:sp>
      <p:sp>
        <p:nvSpPr>
          <p:cNvPr id="14" name="Rectangle 13"/>
          <p:cNvSpPr/>
          <p:nvPr/>
        </p:nvSpPr>
        <p:spPr>
          <a:xfrm>
            <a:off x="9332814" y="302249"/>
            <a:ext cx="1703485" cy="461665"/>
          </a:xfrm>
          <a:prstGeom prst="rect">
            <a:avLst/>
          </a:prstGeom>
        </p:spPr>
        <p:txBody>
          <a:bodyPr wrap="square">
            <a:spAutoFit/>
          </a:bodyPr>
          <a:lstStyle>
            <a:defPPr>
              <a:defRPr lang="en-US"/>
            </a:defPPr>
          </a:lstStyle>
          <a:p>
            <a:pPr/>
            <a:r>
              <a:rPr lang="en-US" sz="2400" b="1">
                <a:effectLst>
                  <a:outerShdw blurRad="38100" dist="38100" dir="2700000" algn="tl">
                    <a:srgbClr val="000000">
                      <a:alpha val="43137"/>
                    </a:srgbClr>
                  </a:outerShdw>
                </a:effectLst>
              </a:rPr>
              <a:t>xv6/traps.h</a:t>
            </a:r>
            <a:endParaRPr lang="te-IN" sz="24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02076380"/>
      </p:ext>
    </p:extLst>
  </p:cSld>
  <p:clrMapOvr>
    <a:masterClrMapping/>
  </p:clrMapOvr>
  <p:transition/>
  <p:timing/>
</p:sld>
</file>

<file path=ppt/slides/slide8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xmlns="" id="{8D9418D7-E568-4431-BF4C-556A5367E483}"/>
              </a:ext>
            </a:extLst>
          </p:cNvPr>
          <p:cNvGrpSpPr/>
          <p:nvPr/>
        </p:nvGrpSpPr>
        <p:grpSpPr>
          <a:xfrm>
            <a:off x="0" y="25400"/>
            <a:ext cx="12192001" cy="6860735"/>
            <a:chExt cx="12192001" cy="6860735"/>
          </a:xfrm>
        </p:grpSpPr>
        <p:pic>
          <p:nvPicPr>
            <p:cNvPr id="5" name="Picture 2" descr="KL Deemed to be University Logo">
              <a:extLst>
                <a:ext uri="{FF2B5EF4-FFF2-40B4-BE49-F238E27FC236}">
                  <a16:creationId xmlns:a16="http://schemas.microsoft.com/office/drawing/2014/main" xmlns=""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xmlns=""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xmlns=""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xmlns=""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xmlns=""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xmlns=""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xmlns=""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1" name="Rectangle 20"/>
          <p:cNvSpPr/>
          <p:nvPr/>
        </p:nvSpPr>
        <p:spPr>
          <a:xfrm>
            <a:off x="1260528" y="372163"/>
            <a:ext cx="2007216" cy="461665"/>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z="2400" b="1" smtClean="0"/>
              <a:t>xv6/vectors.pl</a:t>
            </a:r>
            <a:endParaRPr lang="te-IN" sz="2400" b="1"/>
          </a:p>
        </p:txBody>
      </p:sp>
      <p:sp>
        <p:nvSpPr>
          <p:cNvPr id="2" name="Rectangle 1"/>
          <p:cNvSpPr/>
          <p:nvPr/>
        </p:nvSpPr>
        <p:spPr>
          <a:xfrm>
            <a:off x="0" y="1088226"/>
            <a:ext cx="6096000" cy="5632311"/>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3250 #!/usr/bin/perl −w</a:t>
            </a:r>
          </a:p>
          <a:p>
            <a:pPr/>
            <a:r>
              <a:rPr lang="en-US"/>
              <a:t>3251</a:t>
            </a:r>
          </a:p>
          <a:p>
            <a:pPr/>
            <a:r>
              <a:rPr lang="en-US"/>
              <a:t>3252 # Generate vectors.S, the trap/interrupt entry points.</a:t>
            </a:r>
          </a:p>
          <a:p>
            <a:pPr/>
            <a:r>
              <a:rPr lang="en-US"/>
              <a:t>3253 # There has to be one entry point per interrupt number</a:t>
            </a:r>
          </a:p>
          <a:p>
            <a:pPr/>
            <a:r>
              <a:rPr lang="en-US"/>
              <a:t>3254 # since otherwise there’s no way for trap() to discover</a:t>
            </a:r>
          </a:p>
          <a:p>
            <a:pPr/>
            <a:r>
              <a:rPr lang="en-US"/>
              <a:t>3255 # the interrupt number.</a:t>
            </a:r>
          </a:p>
          <a:p>
            <a:pPr/>
            <a:r>
              <a:rPr lang="en-US"/>
              <a:t>3256</a:t>
            </a:r>
          </a:p>
          <a:p>
            <a:pPr/>
            <a:r>
              <a:rPr lang="en-US"/>
              <a:t>3257 print "# generated by vectors.pl − do not edit\n";</a:t>
            </a:r>
          </a:p>
          <a:p>
            <a:pPr/>
            <a:r>
              <a:rPr lang="en-US"/>
              <a:t>3258 print "# handlers\n";</a:t>
            </a:r>
          </a:p>
          <a:p>
            <a:pPr/>
            <a:r>
              <a:rPr lang="en-US"/>
              <a:t>3259 print ".globl alltraps\n";</a:t>
            </a:r>
          </a:p>
          <a:p>
            <a:pPr/>
            <a:r>
              <a:rPr lang="en-US"/>
              <a:t>3260 for(my $i = 0; $i &lt; 256; $i++){</a:t>
            </a:r>
          </a:p>
          <a:p>
            <a:pPr/>
            <a:r>
              <a:rPr lang="en-US"/>
              <a:t>3261 print ".globl vector$i\n";</a:t>
            </a:r>
          </a:p>
          <a:p>
            <a:pPr/>
            <a:r>
              <a:rPr lang="en-US"/>
              <a:t>3262 print "vector$i:\n";</a:t>
            </a:r>
          </a:p>
          <a:p>
            <a:pPr/>
            <a:r>
              <a:rPr lang="en-US"/>
              <a:t>3263 if(!($i == 8 || ($i &gt;= 10 &amp;&amp; $i &lt;= 14) || $i == 17)){</a:t>
            </a:r>
          </a:p>
          <a:p>
            <a:pPr/>
            <a:r>
              <a:rPr lang="en-US"/>
              <a:t>3264 print " pushl \$0\n";</a:t>
            </a:r>
          </a:p>
          <a:p>
            <a:pPr/>
            <a:r>
              <a:rPr lang="en-US"/>
              <a:t>3265 }</a:t>
            </a:r>
          </a:p>
          <a:p>
            <a:pPr/>
            <a:r>
              <a:rPr lang="en-US"/>
              <a:t>3266 print " pushl \$$i\n";</a:t>
            </a:r>
          </a:p>
          <a:p>
            <a:pPr/>
            <a:r>
              <a:rPr lang="en-US"/>
              <a:t>3267 print " jmp alltraps\n";</a:t>
            </a:r>
          </a:p>
          <a:p>
            <a:pPr/>
            <a:r>
              <a:rPr lang="en-US"/>
              <a:t>3268 }</a:t>
            </a:r>
          </a:p>
          <a:p>
            <a:pPr/>
            <a:r>
              <a:rPr lang="en-US" smtClean="0"/>
              <a:t>3269</a:t>
            </a:r>
            <a:endParaRPr lang="en-US"/>
          </a:p>
        </p:txBody>
      </p:sp>
      <p:sp>
        <p:nvSpPr>
          <p:cNvPr id="13" name="Rectangle 12"/>
          <p:cNvSpPr/>
          <p:nvPr/>
        </p:nvSpPr>
        <p:spPr>
          <a:xfrm>
            <a:off x="6096001" y="4412213"/>
            <a:ext cx="6096000" cy="2308324"/>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3270 print "\n# vector table\n";</a:t>
            </a:r>
          </a:p>
          <a:p>
            <a:pPr/>
            <a:r>
              <a:rPr lang="en-US"/>
              <a:t>3271 print ".data\n";</a:t>
            </a:r>
          </a:p>
          <a:p>
            <a:pPr/>
            <a:r>
              <a:rPr lang="en-US"/>
              <a:t>3272 print ".globl vectors\n";</a:t>
            </a:r>
          </a:p>
          <a:p>
            <a:pPr/>
            <a:r>
              <a:rPr lang="en-US"/>
              <a:t>3273 print "vectors:\n";</a:t>
            </a:r>
          </a:p>
          <a:p>
            <a:pPr/>
            <a:r>
              <a:rPr lang="en-US"/>
              <a:t>3274 for(my $i = 0; $i &lt; 256; $i++){</a:t>
            </a:r>
          </a:p>
          <a:p>
            <a:pPr/>
            <a:r>
              <a:rPr lang="en-US"/>
              <a:t>3275 print " .long vector$i\n";</a:t>
            </a:r>
          </a:p>
          <a:p>
            <a:pPr/>
            <a:r>
              <a:rPr lang="en-US"/>
              <a:t>3276 }</a:t>
            </a:r>
          </a:p>
          <a:p>
            <a:pPr/>
            <a:r>
              <a:rPr lang="en-US" smtClean="0"/>
              <a:t>3277</a:t>
            </a:r>
            <a:endParaRPr lang="en-US"/>
          </a:p>
        </p:txBody>
      </p:sp>
    </p:spTree>
    <p:extLst>
      <p:ext uri="{BB962C8B-B14F-4D97-AF65-F5344CB8AC3E}">
        <p14:creationId xmlns:p14="http://schemas.microsoft.com/office/powerpoint/2010/main" val="3798233650"/>
      </p:ext>
    </p:extLst>
  </p:cSld>
  <p:clrMapOvr>
    <a:masterClrMapping/>
  </p:clrMapOvr>
  <p:transition/>
  <p:timing/>
</p:sld>
</file>

<file path=ppt/slides/slide8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xmlns="" id="{8D9418D7-E568-4431-BF4C-556A5367E483}"/>
              </a:ext>
            </a:extLst>
          </p:cNvPr>
          <p:cNvGrpSpPr/>
          <p:nvPr/>
        </p:nvGrpSpPr>
        <p:grpSpPr>
          <a:xfrm>
            <a:off x="0" y="25400"/>
            <a:ext cx="12192001" cy="6860735"/>
            <a:chExt cx="12192001" cy="6860735"/>
          </a:xfrm>
        </p:grpSpPr>
        <p:pic>
          <p:nvPicPr>
            <p:cNvPr id="5" name="Picture 2" descr="KL Deemed to be University Logo">
              <a:extLst>
                <a:ext uri="{FF2B5EF4-FFF2-40B4-BE49-F238E27FC236}">
                  <a16:creationId xmlns:a16="http://schemas.microsoft.com/office/drawing/2014/main" xmlns=""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xmlns=""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xmlns=""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xmlns=""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xmlns=""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xmlns=""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xmlns=""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4" name="Rectangle 13"/>
          <p:cNvSpPr/>
          <p:nvPr/>
        </p:nvSpPr>
        <p:spPr>
          <a:xfrm>
            <a:off x="66407" y="2992173"/>
            <a:ext cx="7859004" cy="3139321"/>
          </a:xfrm>
          <a:prstGeom prst="rect">
            <a:avLst/>
          </a:prstGeom>
        </p:spPr>
        <p:txBody>
          <a:bodyPr wrap="square">
            <a:spAutoFit/>
          </a:bodyPr>
          <a:lstStyle>
            <a:defPPr>
              <a:defRPr lang="en-US"/>
            </a:defPPr>
          </a:lstStyle>
          <a:p>
            <a:pPr/>
            <a:r>
              <a:rPr lang="en-US"/>
              <a:t>3366 void</a:t>
            </a:r>
          </a:p>
          <a:p>
            <a:pPr/>
            <a:r>
              <a:rPr lang="en-US"/>
              <a:t>3367 tvinit(void)</a:t>
            </a:r>
          </a:p>
          <a:p>
            <a:pPr/>
            <a:r>
              <a:rPr lang="en-US"/>
              <a:t>3368 {</a:t>
            </a:r>
          </a:p>
          <a:p>
            <a:pPr/>
            <a:r>
              <a:rPr lang="en-US"/>
              <a:t>3369 int i;</a:t>
            </a:r>
          </a:p>
          <a:p>
            <a:pPr/>
            <a:r>
              <a:rPr lang="en-US"/>
              <a:t>3370</a:t>
            </a:r>
          </a:p>
          <a:p>
            <a:pPr/>
            <a:r>
              <a:rPr lang="en-US"/>
              <a:t>3371 for(i = 0; i &lt; 256; i++)</a:t>
            </a:r>
          </a:p>
          <a:p>
            <a:pPr/>
            <a:r>
              <a:rPr lang="en-US"/>
              <a:t>3372 </a:t>
            </a:r>
            <a:r>
              <a:rPr lang="en-US" smtClean="0"/>
              <a:t>      SETGATE(idt[i</a:t>
            </a:r>
            <a:r>
              <a:rPr lang="en-US"/>
              <a:t>], 0, SEG_KCODE&lt;&lt;3, vectors[i], 0);</a:t>
            </a:r>
          </a:p>
          <a:p>
            <a:pPr/>
            <a:r>
              <a:rPr lang="en-US"/>
              <a:t>3373 SETGATE(idt[T_SYSCALL], 1, SEG_KCODE&lt;&lt;3, vectors[T_SYSCALL], DPL_USER);</a:t>
            </a:r>
          </a:p>
          <a:p>
            <a:pPr/>
            <a:r>
              <a:rPr lang="en-US"/>
              <a:t>3374</a:t>
            </a:r>
          </a:p>
          <a:p>
            <a:pPr/>
            <a:r>
              <a:rPr lang="en-US"/>
              <a:t>3375 initlock(&amp;tickslock, "time");</a:t>
            </a:r>
          </a:p>
          <a:p>
            <a:pPr/>
            <a:r>
              <a:rPr lang="en-US"/>
              <a:t>3376 }</a:t>
            </a:r>
            <a:endParaRPr lang="te-IN"/>
          </a:p>
        </p:txBody>
      </p:sp>
      <p:sp>
        <p:nvSpPr>
          <p:cNvPr id="15" name="Rectangle 14"/>
          <p:cNvSpPr/>
          <p:nvPr/>
        </p:nvSpPr>
        <p:spPr>
          <a:xfrm>
            <a:off x="44068" y="1429286"/>
            <a:ext cx="7207632" cy="1477328"/>
          </a:xfrm>
          <a:prstGeom prst="rect">
            <a:avLst/>
          </a:prstGeom>
        </p:spPr>
        <p:txBody>
          <a:bodyPr wrap="square">
            <a:spAutoFit/>
          </a:bodyPr>
          <a:lstStyle>
            <a:defPPr>
              <a:defRPr lang="en-US"/>
            </a:defPPr>
          </a:lstStyle>
          <a:p>
            <a:pPr/>
            <a:r>
              <a:rPr lang="en-US"/>
              <a:t>3360 // Interrupt descriptor table (shared by all CPUs).</a:t>
            </a:r>
          </a:p>
          <a:p>
            <a:pPr/>
            <a:r>
              <a:rPr lang="en-US"/>
              <a:t>3361 struct gatedesc idt[256];</a:t>
            </a:r>
          </a:p>
          <a:p>
            <a:pPr/>
            <a:r>
              <a:rPr lang="en-US"/>
              <a:t>3362 extern uint vectors[]; // in vectors.S: array of 256 entry pointers</a:t>
            </a:r>
          </a:p>
          <a:p>
            <a:pPr/>
            <a:r>
              <a:rPr lang="en-US"/>
              <a:t>3363 struct spinlock tickslock;</a:t>
            </a:r>
          </a:p>
          <a:p>
            <a:pPr/>
            <a:r>
              <a:rPr lang="en-US"/>
              <a:t>3364 uint ticks;</a:t>
            </a:r>
            <a:endParaRPr lang="te-IN"/>
          </a:p>
        </p:txBody>
      </p:sp>
      <p:sp>
        <p:nvSpPr>
          <p:cNvPr id="17" name="Rectangle 16"/>
          <p:cNvSpPr/>
          <p:nvPr/>
        </p:nvSpPr>
        <p:spPr>
          <a:xfrm>
            <a:off x="5750805" y="3915503"/>
            <a:ext cx="6096000" cy="646331"/>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err="1"/>
              <a:t>setgate(interrupt no, 0 (disable – nested interrupts), segment, offset, 0 (not from user mode)</a:t>
            </a:r>
          </a:p>
        </p:txBody>
      </p:sp>
      <p:sp>
        <p:nvSpPr>
          <p:cNvPr id="19" name="Rectangle 18"/>
          <p:cNvSpPr/>
          <p:nvPr/>
        </p:nvSpPr>
        <p:spPr>
          <a:xfrm>
            <a:off x="6226190" y="5279033"/>
            <a:ext cx="4991100"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mtClean="0"/>
              <a:t>This is for system call – </a:t>
            </a:r>
          </a:p>
          <a:p>
            <a:pPr/>
            <a:r>
              <a:rPr lang="en-US" smtClean="0"/>
              <a:t>(systemcall</a:t>
            </a:r>
            <a:r>
              <a:rPr lang="en-US"/>
              <a:t>, 1 (enable interrupt), segment, offset, DPL_User( can generate from user))</a:t>
            </a:r>
          </a:p>
        </p:txBody>
      </p:sp>
      <p:sp>
        <p:nvSpPr>
          <p:cNvPr id="21" name="Rectangle 20"/>
          <p:cNvSpPr/>
          <p:nvPr/>
        </p:nvSpPr>
        <p:spPr>
          <a:xfrm>
            <a:off x="3267744" y="372164"/>
            <a:ext cx="2543966" cy="461665"/>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z="2400" b="1" smtClean="0"/>
              <a:t>xv6/trap.c   - tvinit</a:t>
            </a:r>
            <a:endParaRPr lang="te-IN" sz="2400" b="1"/>
          </a:p>
        </p:txBody>
      </p:sp>
    </p:spTree>
    <p:extLst>
      <p:ext uri="{BB962C8B-B14F-4D97-AF65-F5344CB8AC3E}">
        <p14:creationId xmlns:p14="http://schemas.microsoft.com/office/powerpoint/2010/main" val="2073854382"/>
      </p:ext>
    </p:extLst>
  </p:cSld>
  <p:clrMapOvr>
    <a:masterClrMapping/>
  </p:clrMapOvr>
  <p:transition/>
  <p:timing/>
</p:sld>
</file>

<file path=ppt/slides/slide8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xmlns="" id="{8D9418D7-E568-4431-BF4C-556A5367E483}"/>
              </a:ext>
            </a:extLst>
          </p:cNvPr>
          <p:cNvGrpSpPr/>
          <p:nvPr/>
        </p:nvGrpSpPr>
        <p:grpSpPr>
          <a:xfrm>
            <a:off x="0" y="25400"/>
            <a:ext cx="12192001" cy="6860735"/>
            <a:chExt cx="12192001" cy="6860735"/>
          </a:xfrm>
        </p:grpSpPr>
        <p:pic>
          <p:nvPicPr>
            <p:cNvPr id="5" name="Picture 2" descr="KL Deemed to be University Logo">
              <a:extLst>
                <a:ext uri="{FF2B5EF4-FFF2-40B4-BE49-F238E27FC236}">
                  <a16:creationId xmlns:a16="http://schemas.microsoft.com/office/drawing/2014/main" xmlns=""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xmlns=""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xmlns=""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xmlns=""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xmlns=""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xmlns=""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xmlns=""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4" name="Rectangle 13"/>
          <p:cNvSpPr/>
          <p:nvPr/>
        </p:nvSpPr>
        <p:spPr>
          <a:xfrm>
            <a:off x="301443" y="1402680"/>
            <a:ext cx="11545361" cy="5262979"/>
          </a:xfrm>
          <a:prstGeom prst="rect">
            <a:avLst/>
          </a:prstGeom>
        </p:spPr>
        <p:txBody>
          <a:bodyPr wrap="square">
            <a:spAutoFit/>
          </a:bodyPr>
          <a:lstStyle>
            <a:defPPr>
              <a:defRPr lang="en-US"/>
            </a:defPPr>
          </a:lstStyle>
          <a:p>
            <a:pPr marL="285750" indent="-285750">
              <a:buFont typeface="Arial" pitchFamily="34" charset="0"/>
              <a:buChar char="•"/>
            </a:pPr>
            <a:r>
              <a:rPr lang="en-US" sz="2400" b="1" err="1" smtClean="0"/>
              <a:t>Switchuvm: </a:t>
            </a:r>
          </a:p>
          <a:p>
            <a:pPr marL="742950" lvl="1" indent="-285750">
              <a:buFont typeface="Arial" pitchFamily="34" charset="0"/>
              <a:buChar char="•"/>
            </a:pPr>
            <a:r>
              <a:rPr lang="en-US" sz="2400" smtClean="0"/>
              <a:t>The function </a:t>
            </a:r>
            <a:r>
              <a:rPr lang="en-US" sz="2400" b="1" err="1" smtClean="0"/>
              <a:t>switchuvm </a:t>
            </a:r>
            <a:r>
              <a:rPr lang="en-US" sz="2400" smtClean="0"/>
              <a:t>stores </a:t>
            </a:r>
            <a:r>
              <a:rPr lang="en-US" sz="2400"/>
              <a:t>the address of the top of the kernel stack of the user </a:t>
            </a:r>
            <a:r>
              <a:rPr lang="en-US" sz="2400" smtClean="0"/>
              <a:t>process into the </a:t>
            </a:r>
            <a:r>
              <a:rPr lang="en-US" sz="2400"/>
              <a:t>task segment </a:t>
            </a:r>
            <a:r>
              <a:rPr lang="en-US" sz="2400" smtClean="0"/>
              <a:t>descriptor. </a:t>
            </a:r>
          </a:p>
          <a:p>
            <a:pPr marL="742950" lvl="1" indent="-285750">
              <a:buFont typeface="Arial" pitchFamily="34" charset="0"/>
              <a:buChar char="•"/>
            </a:pPr>
            <a:r>
              <a:rPr lang="en-US" sz="2400" smtClean="0"/>
              <a:t>On trap If </a:t>
            </a:r>
            <a:r>
              <a:rPr lang="en-US" sz="2400"/>
              <a:t>the </a:t>
            </a:r>
            <a:r>
              <a:rPr lang="en-US" sz="2400" smtClean="0"/>
              <a:t>processor was </a:t>
            </a:r>
            <a:r>
              <a:rPr lang="en-US" sz="2400"/>
              <a:t>executing in user mode, it loads %esp and %ss from the task segment </a:t>
            </a:r>
            <a:r>
              <a:rPr lang="en-US" sz="2400" smtClean="0"/>
              <a:t>descriptor, pushes the old </a:t>
            </a:r>
            <a:r>
              <a:rPr lang="en-US" sz="2400"/>
              <a:t>user %ss and %esp onto the new stack. </a:t>
            </a:r>
            <a:endParaRPr lang="en-US" sz="2400" smtClean="0"/>
          </a:p>
          <a:p>
            <a:pPr marL="285750" indent="-285750">
              <a:buFont typeface="Arial" pitchFamily="34" charset="0"/>
              <a:buChar char="•"/>
            </a:pPr>
            <a:r>
              <a:rPr lang="en-US" sz="2400" b="1" err="1" smtClean="0"/>
              <a:t>Alltraps: </a:t>
            </a:r>
          </a:p>
          <a:p>
            <a:pPr marL="742950" lvl="1" indent="-285750">
              <a:buFont typeface="Arial" pitchFamily="34" charset="0"/>
              <a:buChar char="•"/>
            </a:pPr>
            <a:r>
              <a:rPr lang="en-US" sz="2400" err="1" smtClean="0"/>
              <a:t>Alltraps continues </a:t>
            </a:r>
            <a:r>
              <a:rPr lang="en-US" sz="2400"/>
              <a:t>to save processor registers: it pushes %ds, %es, %fs</a:t>
            </a:r>
            <a:r>
              <a:rPr lang="en-US" sz="2400" smtClean="0"/>
              <a:t>, </a:t>
            </a:r>
            <a:r>
              <a:rPr lang="en-US" sz="2400"/>
              <a:t>%gs, and the general-purpose </a:t>
            </a:r>
            <a:r>
              <a:rPr lang="en-US" sz="2400" smtClean="0"/>
              <a:t>registers. The </a:t>
            </a:r>
            <a:r>
              <a:rPr lang="en-US" sz="2400"/>
              <a:t>result of this effort is that </a:t>
            </a:r>
            <a:r>
              <a:rPr lang="en-US" sz="2400" smtClean="0"/>
              <a:t>the kernel </a:t>
            </a:r>
            <a:r>
              <a:rPr lang="en-US" sz="2400"/>
              <a:t>stack now contains a struct </a:t>
            </a:r>
            <a:r>
              <a:rPr lang="en-US" sz="2400" err="1" smtClean="0"/>
              <a:t>trapframe</a:t>
            </a:r>
            <a:endParaRPr lang="en-US" sz="2400" smtClean="0"/>
          </a:p>
          <a:p>
            <a:pPr marL="285750" indent="-285750">
              <a:buFont typeface="Arial" pitchFamily="34" charset="0"/>
              <a:buChar char="•"/>
            </a:pPr>
            <a:r>
              <a:rPr lang="en-US" sz="2400" b="1" smtClean="0"/>
              <a:t>Trap:</a:t>
            </a:r>
          </a:p>
          <a:p>
            <a:pPr marL="742950" lvl="1" indent="-285750">
              <a:buFont typeface="Arial" pitchFamily="34" charset="0"/>
              <a:buChar char="•"/>
            </a:pPr>
            <a:r>
              <a:rPr lang="en-US" sz="2400" smtClean="0"/>
              <a:t>Once </a:t>
            </a:r>
            <a:r>
              <a:rPr lang="en-US" sz="2400"/>
              <a:t>the segments are set properly, alltraps can call the C trap handler </a:t>
            </a:r>
            <a:r>
              <a:rPr lang="en-US" sz="2400" b="1"/>
              <a:t>trap</a:t>
            </a:r>
            <a:r>
              <a:rPr lang="en-US" sz="2400" smtClean="0"/>
              <a:t>.</a:t>
            </a:r>
          </a:p>
          <a:p>
            <a:pPr marL="285750" indent="-285750">
              <a:buFont typeface="Arial" pitchFamily="34" charset="0"/>
              <a:buChar char="•"/>
            </a:pPr>
            <a:r>
              <a:rPr lang="en-US" sz="2400" b="1" err="1" smtClean="0"/>
              <a:t>Trapret:</a:t>
            </a:r>
          </a:p>
          <a:p>
            <a:pPr marL="742950" lvl="1" indent="-285750">
              <a:buFont typeface="Arial" pitchFamily="34" charset="0"/>
              <a:buChar char="•"/>
            </a:pPr>
            <a:r>
              <a:rPr lang="en-US" sz="2400" smtClean="0"/>
              <a:t>After </a:t>
            </a:r>
            <a:r>
              <a:rPr lang="en-US" sz="2400"/>
              <a:t>trap returns, alltraps </a:t>
            </a:r>
            <a:r>
              <a:rPr lang="en-US" sz="2400" smtClean="0"/>
              <a:t>pops the </a:t>
            </a:r>
            <a:r>
              <a:rPr lang="en-US" sz="2400"/>
              <a:t>argument off the stack by adding to the stack pointer </a:t>
            </a:r>
            <a:r>
              <a:rPr lang="en-US" sz="2400" smtClean="0"/>
              <a:t>and </a:t>
            </a:r>
            <a:r>
              <a:rPr lang="en-US" sz="2400"/>
              <a:t>then starts </a:t>
            </a:r>
            <a:r>
              <a:rPr lang="en-US" sz="2400" smtClean="0"/>
              <a:t>execut</a:t>
            </a:r>
            <a:r>
              <a:rPr lang="en-US" sz="2400"/>
              <a:t>ing the code at label </a:t>
            </a:r>
            <a:r>
              <a:rPr lang="en-US" sz="2400" b="1" err="1"/>
              <a:t>trapret</a:t>
            </a:r>
            <a:endParaRPr lang="te-IN" sz="2400" b="1"/>
          </a:p>
        </p:txBody>
      </p:sp>
      <p:sp>
        <p:nvSpPr>
          <p:cNvPr id="15" name="Rectangle 14">
            <a:extLst>
              <a:ext uri="{FF2B5EF4-FFF2-40B4-BE49-F238E27FC236}">
                <a16:creationId xmlns:a16="http://schemas.microsoft.com/office/drawing/2014/main" xmlns="" id="{155F7920-28F4-48E6-81BC-48EDF169C327}"/>
              </a:ext>
            </a:extLst>
          </p:cNvPr>
          <p:cNvSpPr/>
          <p:nvPr/>
        </p:nvSpPr>
        <p:spPr>
          <a:xfrm>
            <a:off x="295253" y="564512"/>
            <a:ext cx="3349315" cy="707886"/>
          </a:xfrm>
          <a:prstGeom prst="rect">
            <a:avLst/>
          </a:prstGeom>
        </p:spPr>
        <p:txBody>
          <a:bodyPr wrap="none">
            <a:spAutoFit/>
          </a:bodyPr>
          <a:lstStyle>
            <a:defPPr>
              <a:defRPr lang="en-US"/>
            </a:defPPr>
          </a:lstStyle>
          <a:p>
            <a:pPr/>
            <a:r>
              <a:rPr lang="en-US" sz="4000" b="1" spc="10" smtClean="0">
                <a:effectLst>
                  <a:outerShdw blurRad="38100" dist="38100" dir="2700000" algn="tl">
                    <a:srgbClr val="000000">
                      <a:alpha val="43137"/>
                    </a:srgbClr>
                  </a:outerShdw>
                </a:effectLst>
                <a:cs typeface="Liberation Sans"/>
              </a:rPr>
              <a:t>Handling Traps</a:t>
            </a:r>
            <a:endParaRPr lang="en-US" sz="40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38472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xmlns="" id="{8D9418D7-E568-4431-BF4C-556A5367E483}"/>
              </a:ext>
            </a:extLst>
          </p:cNvPr>
          <p:cNvGrpSpPr/>
          <p:nvPr/>
        </p:nvGrpSpPr>
        <p:grpSpPr>
          <a:xfrm>
            <a:off x="0" y="25400"/>
            <a:ext cx="12192001" cy="6860735"/>
            <a:chExt cx="12192001" cy="6860735"/>
          </a:xfrm>
        </p:grpSpPr>
        <p:pic>
          <p:nvPicPr>
            <p:cNvPr id="5" name="Picture 2" descr="KL Deemed to be University Logo">
              <a:extLst>
                <a:ext uri="{FF2B5EF4-FFF2-40B4-BE49-F238E27FC236}">
                  <a16:creationId xmlns:a16="http://schemas.microsoft.com/office/drawing/2014/main" xmlns=""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xmlns=""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xmlns=""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xmlns=""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xmlns=""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xmlns=""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xmlns=""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3" name="Rectangle 2"/>
          <p:cNvSpPr/>
          <p:nvPr/>
        </p:nvSpPr>
        <p:spPr>
          <a:xfrm>
            <a:off x="88134" y="95935"/>
            <a:ext cx="7912865" cy="6740307"/>
          </a:xfrm>
          <a:prstGeom prst="rect">
            <a:avLst/>
          </a:prstGeom>
          <a:noFill/>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1858 // Switch TSS and h/w page table to correspond to process p.</a:t>
            </a:r>
          </a:p>
          <a:p>
            <a:pPr/>
            <a:r>
              <a:rPr lang="en-US"/>
              <a:t>1859 void</a:t>
            </a:r>
          </a:p>
          <a:p>
            <a:pPr/>
            <a:r>
              <a:rPr lang="en-US"/>
              <a:t>1860 switchuvm(struct proc *p)</a:t>
            </a:r>
          </a:p>
          <a:p>
            <a:pPr/>
            <a:r>
              <a:rPr lang="en-US"/>
              <a:t>1861 </a:t>
            </a:r>
            <a:r>
              <a:rPr lang="en-US" smtClean="0"/>
              <a:t>  {</a:t>
            </a:r>
            <a:endParaRPr lang="en-US"/>
          </a:p>
          <a:p>
            <a:pPr/>
            <a:r>
              <a:rPr lang="en-US"/>
              <a:t>1862 </a:t>
            </a:r>
            <a:r>
              <a:rPr lang="en-US" smtClean="0"/>
              <a:t>    if(p </a:t>
            </a:r>
            <a:r>
              <a:rPr lang="en-US"/>
              <a:t>== 0)</a:t>
            </a:r>
          </a:p>
          <a:p>
            <a:pPr/>
            <a:r>
              <a:rPr lang="en-US"/>
              <a:t>1863 </a:t>
            </a:r>
            <a:r>
              <a:rPr lang="en-US" smtClean="0"/>
              <a:t>       panic</a:t>
            </a:r>
            <a:r>
              <a:rPr lang="en-US"/>
              <a:t>("switchuvm: no process");</a:t>
            </a:r>
          </a:p>
          <a:p>
            <a:pPr/>
            <a:r>
              <a:rPr lang="en-US"/>
              <a:t>1864 </a:t>
            </a:r>
            <a:r>
              <a:rPr lang="en-US" smtClean="0"/>
              <a:t>    if(p</a:t>
            </a:r>
            <a:r>
              <a:rPr lang="en-US"/>
              <a:t>−&gt;kstack == 0)</a:t>
            </a:r>
          </a:p>
          <a:p>
            <a:pPr/>
            <a:r>
              <a:rPr lang="en-US"/>
              <a:t>1865 </a:t>
            </a:r>
            <a:r>
              <a:rPr lang="en-US" smtClean="0"/>
              <a:t>       panic</a:t>
            </a:r>
            <a:r>
              <a:rPr lang="en-US"/>
              <a:t>("switchuvm: no kstack");</a:t>
            </a:r>
          </a:p>
          <a:p>
            <a:pPr/>
            <a:r>
              <a:rPr lang="en-US"/>
              <a:t>1866 </a:t>
            </a:r>
            <a:r>
              <a:rPr lang="en-US" smtClean="0"/>
              <a:t>    if(p</a:t>
            </a:r>
            <a:r>
              <a:rPr lang="en-US"/>
              <a:t>−&gt;pgdir == 0)</a:t>
            </a:r>
          </a:p>
          <a:p>
            <a:pPr/>
            <a:r>
              <a:rPr lang="en-US"/>
              <a:t>1867 </a:t>
            </a:r>
            <a:r>
              <a:rPr lang="en-US" smtClean="0"/>
              <a:t>       panic</a:t>
            </a:r>
            <a:r>
              <a:rPr lang="en-US"/>
              <a:t>("switchuvm: no pgdir");</a:t>
            </a:r>
          </a:p>
          <a:p>
            <a:pPr/>
            <a:r>
              <a:rPr lang="en-US"/>
              <a:t>1868</a:t>
            </a:r>
          </a:p>
          <a:p>
            <a:pPr/>
            <a:r>
              <a:rPr lang="en-US"/>
              <a:t>1869 </a:t>
            </a:r>
            <a:r>
              <a:rPr lang="en-US" smtClean="0"/>
              <a:t>    pushcli</a:t>
            </a:r>
            <a:r>
              <a:rPr lang="en-US"/>
              <a:t>();</a:t>
            </a:r>
          </a:p>
          <a:p>
            <a:pPr/>
            <a:r>
              <a:rPr lang="en-US"/>
              <a:t>1870 </a:t>
            </a:r>
            <a:r>
              <a:rPr lang="en-US" smtClean="0"/>
              <a:t>    mycpu</a:t>
            </a:r>
            <a:r>
              <a:rPr lang="en-US"/>
              <a:t>()−&gt;gdt[SEG_TSS] = SEG16(STS_T32A, &amp;mycpu()−&gt;ts,</a:t>
            </a:r>
          </a:p>
          <a:p>
            <a:pPr/>
            <a:r>
              <a:rPr lang="en-US"/>
              <a:t>1871 </a:t>
            </a:r>
            <a:r>
              <a:rPr lang="en-US" smtClean="0"/>
              <a:t>    sizeof(mycpu</a:t>
            </a:r>
            <a:r>
              <a:rPr lang="en-US"/>
              <a:t>()−&gt;ts)−1, 0);</a:t>
            </a:r>
          </a:p>
          <a:p>
            <a:pPr/>
            <a:r>
              <a:rPr lang="en-US"/>
              <a:t>1872 </a:t>
            </a:r>
            <a:r>
              <a:rPr lang="en-US" smtClean="0"/>
              <a:t>    mycpu</a:t>
            </a:r>
            <a:r>
              <a:rPr lang="en-US"/>
              <a:t>()−&gt;gdt[SEG_TSS].s = 0;</a:t>
            </a:r>
          </a:p>
          <a:p>
            <a:pPr/>
            <a:r>
              <a:rPr lang="en-US"/>
              <a:t>1873 </a:t>
            </a:r>
            <a:r>
              <a:rPr lang="en-US" smtClean="0"/>
              <a:t>    mycpu</a:t>
            </a:r>
            <a:r>
              <a:rPr lang="en-US"/>
              <a:t>()−&gt;ts.ss0 = SEG_KDATA &lt;&lt; 3;</a:t>
            </a:r>
          </a:p>
          <a:p>
            <a:pPr/>
            <a:r>
              <a:rPr lang="en-US"/>
              <a:t>1874 </a:t>
            </a:r>
            <a:r>
              <a:rPr lang="en-US" smtClean="0"/>
              <a:t>    mycpu</a:t>
            </a:r>
            <a:r>
              <a:rPr lang="en-US"/>
              <a:t>()−&gt;ts.esp0 = (uint)p−&gt;kstack + KSTACKSIZE;</a:t>
            </a:r>
          </a:p>
          <a:p>
            <a:pPr/>
            <a:r>
              <a:rPr lang="en-US"/>
              <a:t>1875 // setting IOPL=0 in eflags *and* iomb beyond the tss segment limit</a:t>
            </a:r>
          </a:p>
          <a:p>
            <a:pPr/>
            <a:r>
              <a:rPr lang="en-US"/>
              <a:t>1876 // forbids I/O instructions (e.g., inb and outb) from user space</a:t>
            </a:r>
          </a:p>
          <a:p>
            <a:pPr/>
            <a:r>
              <a:rPr lang="en-US"/>
              <a:t>1877 </a:t>
            </a:r>
            <a:r>
              <a:rPr lang="en-US" smtClean="0"/>
              <a:t>     mycpu</a:t>
            </a:r>
            <a:r>
              <a:rPr lang="en-US"/>
              <a:t>()−&gt;ts.iomb = (ushort) 0xFFFF;</a:t>
            </a:r>
          </a:p>
          <a:p>
            <a:pPr/>
            <a:r>
              <a:rPr lang="en-US"/>
              <a:t>1878 </a:t>
            </a:r>
            <a:r>
              <a:rPr lang="en-US" smtClean="0"/>
              <a:t>     ltr(SEG_TSS </a:t>
            </a:r>
            <a:r>
              <a:rPr lang="en-US"/>
              <a:t>&lt;&lt; 3);</a:t>
            </a:r>
          </a:p>
          <a:p>
            <a:pPr/>
            <a:r>
              <a:rPr lang="en-US"/>
              <a:t>1879 </a:t>
            </a:r>
            <a:r>
              <a:rPr lang="en-US" smtClean="0"/>
              <a:t>     lcr3(V2P(p</a:t>
            </a:r>
            <a:r>
              <a:rPr lang="en-US"/>
              <a:t>−&gt;pgdir)); // switch to process’s address space</a:t>
            </a:r>
          </a:p>
          <a:p>
            <a:pPr/>
            <a:r>
              <a:rPr lang="en-US"/>
              <a:t>1880 </a:t>
            </a:r>
            <a:r>
              <a:rPr lang="en-US" smtClean="0"/>
              <a:t>     popcli</a:t>
            </a:r>
            <a:r>
              <a:rPr lang="en-US"/>
              <a:t>();</a:t>
            </a:r>
          </a:p>
          <a:p>
            <a:pPr/>
            <a:r>
              <a:rPr lang="en-US"/>
              <a:t>1881 </a:t>
            </a:r>
            <a:r>
              <a:rPr lang="en-US" smtClean="0"/>
              <a:t>   }</a:t>
            </a:r>
            <a:endParaRPr lang="te-IN"/>
          </a:p>
        </p:txBody>
      </p:sp>
      <p:sp>
        <p:nvSpPr>
          <p:cNvPr id="15" name="Rectangle 14"/>
          <p:cNvSpPr/>
          <p:nvPr/>
        </p:nvSpPr>
        <p:spPr>
          <a:xfrm>
            <a:off x="8537006" y="245737"/>
            <a:ext cx="2574231" cy="461665"/>
          </a:xfrm>
          <a:prstGeom prst="rect">
            <a:avLst/>
          </a:prstGeom>
        </p:spPr>
        <p:txBody>
          <a:bodyPr wrap="none">
            <a:spAutoFit/>
          </a:bodyPr>
          <a:lstStyle>
            <a:defPPr>
              <a:defRPr lang="en-US"/>
            </a:defPPr>
          </a:lstStyle>
          <a:p>
            <a:pPr/>
            <a:r>
              <a:rPr lang="en-US" sz="2400" b="1" err="1" smtClean="0"/>
              <a:t>Switchuvm in vm.c</a:t>
            </a:r>
            <a:endParaRPr lang="te-IN" sz="2400" b="1"/>
          </a:p>
        </p:txBody>
      </p:sp>
      <p:sp>
        <p:nvSpPr>
          <p:cNvPr id="17" name="Rectangle 16"/>
          <p:cNvSpPr/>
          <p:nvPr/>
        </p:nvSpPr>
        <p:spPr>
          <a:xfrm>
            <a:off x="6670106" y="6017697"/>
            <a:ext cx="373380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mtClean="0"/>
              <a:t>loads </a:t>
            </a:r>
            <a:r>
              <a:rPr lang="en-US"/>
              <a:t>process's Page Table to %cr3.</a:t>
            </a:r>
            <a:endParaRPr lang="te-IN"/>
          </a:p>
        </p:txBody>
      </p:sp>
      <p:sp>
        <p:nvSpPr>
          <p:cNvPr id="18" name="Rectangle 17"/>
          <p:cNvSpPr/>
          <p:nvPr/>
        </p:nvSpPr>
        <p:spPr>
          <a:xfrm>
            <a:off x="6373854" y="707402"/>
            <a:ext cx="3254289"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Prepares kernel-stack of process </a:t>
            </a:r>
          </a:p>
        </p:txBody>
      </p:sp>
      <p:sp>
        <p:nvSpPr>
          <p:cNvPr id="19" name="Rectangle 18"/>
          <p:cNvSpPr/>
          <p:nvPr/>
        </p:nvSpPr>
        <p:spPr>
          <a:xfrm>
            <a:off x="5221996" y="5543034"/>
            <a:ext cx="3839064"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Makes %tr register indirectly point to it</a:t>
            </a:r>
            <a:endParaRPr lang="te-IN"/>
          </a:p>
        </p:txBody>
      </p:sp>
      <p:sp>
        <p:nvSpPr>
          <p:cNvPr id="21" name="Rectangle 20"/>
          <p:cNvSpPr/>
          <p:nvPr/>
        </p:nvSpPr>
        <p:spPr>
          <a:xfrm>
            <a:off x="6690091" y="3250188"/>
            <a:ext cx="5209808"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set up %tr register and SEG_TSS section in GDT </a:t>
            </a:r>
            <a:r>
              <a:rPr lang="en-US" smtClean="0"/>
              <a:t>referring to </a:t>
            </a:r>
            <a:r>
              <a:rPr lang="en-US"/>
              <a:t>top of process's kernel stack</a:t>
            </a:r>
            <a:endParaRPr lang="te-IN"/>
          </a:p>
        </p:txBody>
      </p:sp>
      <p:sp>
        <p:nvSpPr>
          <p:cNvPr id="22" name="Rectangle 21"/>
          <p:cNvSpPr/>
          <p:nvPr/>
        </p:nvSpPr>
        <p:spPr>
          <a:xfrm>
            <a:off x="8127998" y="1300755"/>
            <a:ext cx="4038601"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err="1"/>
              <a:t>switchuvm also sets up a task</a:t>
            </a:r>
          </a:p>
          <a:p>
            <a:pPr/>
            <a:r>
              <a:rPr lang="en-US"/>
              <a:t>state segment SEG_TSS that instructs the hardware to execute system calls and </a:t>
            </a:r>
            <a:r>
              <a:rPr lang="en-US" smtClean="0"/>
              <a:t>interrupts on </a:t>
            </a:r>
            <a:r>
              <a:rPr lang="en-US"/>
              <a:t>the process’s kernel stack.</a:t>
            </a:r>
            <a:endParaRPr lang="te-IN"/>
          </a:p>
        </p:txBody>
      </p:sp>
    </p:spTree>
    <p:extLst>
      <p:ext uri="{BB962C8B-B14F-4D97-AF65-F5344CB8AC3E}">
        <p14:creationId xmlns:p14="http://schemas.microsoft.com/office/powerpoint/2010/main" val="3615250291"/>
      </p:ext>
    </p:extLst>
  </p:cSld>
  <p:clrMapOvr>
    <a:masterClrMapping/>
  </p:clrMapOvr>
  <p:transition/>
  <p:timing/>
</p:sld>
</file>

<file path=ppt/slides/slide8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xmlns="" id="{8D9418D7-E568-4431-BF4C-556A5367E483}"/>
              </a:ext>
            </a:extLst>
          </p:cNvPr>
          <p:cNvGrpSpPr/>
          <p:nvPr/>
        </p:nvGrpSpPr>
        <p:grpSpPr>
          <a:xfrm>
            <a:off x="0" y="25400"/>
            <a:ext cx="12192001" cy="6860735"/>
            <a:chExt cx="12192001" cy="6860735"/>
          </a:xfrm>
        </p:grpSpPr>
        <p:pic>
          <p:nvPicPr>
            <p:cNvPr id="5" name="Picture 2" descr="KL Deemed to be University Logo">
              <a:extLst>
                <a:ext uri="{FF2B5EF4-FFF2-40B4-BE49-F238E27FC236}">
                  <a16:creationId xmlns:a16="http://schemas.microsoft.com/office/drawing/2014/main" xmlns=""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xmlns=""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xmlns=""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xmlns=""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xmlns=""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xmlns=""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xmlns=""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 name="Rectangle 1"/>
          <p:cNvSpPr/>
          <p:nvPr/>
        </p:nvSpPr>
        <p:spPr>
          <a:xfrm>
            <a:off x="266700" y="424051"/>
            <a:ext cx="5829300" cy="5909310"/>
          </a:xfrm>
          <a:prstGeom prst="rect">
            <a:avLst/>
          </a:prstGeom>
        </p:spPr>
        <p:txBody>
          <a:bodyPr wrap="square">
            <a:spAutoFit/>
          </a:bodyPr>
          <a:lstStyle>
            <a:defPPr>
              <a:defRPr lang="en-US"/>
            </a:defPPr>
          </a:lstStyle>
          <a:p>
            <a:pPr/>
            <a:r>
              <a:rPr lang="en-US"/>
              <a:t>3300 #include "mmu.h"</a:t>
            </a:r>
          </a:p>
          <a:p>
            <a:pPr/>
            <a:r>
              <a:rPr lang="en-US"/>
              <a:t>3301</a:t>
            </a:r>
          </a:p>
          <a:p>
            <a:pPr/>
            <a:r>
              <a:rPr lang="en-US"/>
              <a:t>3302 # vectors.S sends all traps here.</a:t>
            </a:r>
          </a:p>
          <a:p>
            <a:pPr/>
            <a:r>
              <a:rPr lang="en-US" b="1"/>
              <a:t>3303 .globl alltraps</a:t>
            </a:r>
            <a:endParaRPr lang="en-US" b="1"/>
          </a:p>
          <a:p>
            <a:pPr/>
            <a:r>
              <a:rPr lang="en-US"/>
              <a:t>3304 alltraps:</a:t>
            </a:r>
          </a:p>
          <a:p>
            <a:pPr/>
            <a:r>
              <a:rPr lang="en-US"/>
              <a:t>3305 # Build trap frame.</a:t>
            </a:r>
          </a:p>
          <a:p>
            <a:pPr/>
            <a:r>
              <a:rPr lang="en-US"/>
              <a:t>3306 pushl %ds</a:t>
            </a:r>
          </a:p>
          <a:p>
            <a:pPr/>
            <a:r>
              <a:rPr lang="en-US"/>
              <a:t>3307 pushl %es</a:t>
            </a:r>
            <a:endParaRPr lang="en-US"/>
          </a:p>
          <a:p>
            <a:pPr/>
            <a:r>
              <a:rPr lang="en-US"/>
              <a:t>3308 pushl %fs</a:t>
            </a:r>
          </a:p>
          <a:p>
            <a:pPr/>
            <a:r>
              <a:rPr lang="en-US"/>
              <a:t>3309 pushl %gs</a:t>
            </a:r>
            <a:endParaRPr lang="en-US"/>
          </a:p>
          <a:p>
            <a:pPr/>
            <a:r>
              <a:rPr lang="en-US"/>
              <a:t>3310 pushal</a:t>
            </a:r>
            <a:endParaRPr lang="en-US"/>
          </a:p>
          <a:p>
            <a:pPr/>
            <a:r>
              <a:rPr lang="en-US"/>
              <a:t>3311</a:t>
            </a:r>
          </a:p>
          <a:p>
            <a:pPr/>
            <a:r>
              <a:rPr lang="en-US"/>
              <a:t>3312 # Set up data segments.</a:t>
            </a:r>
          </a:p>
          <a:p>
            <a:pPr/>
            <a:r>
              <a:rPr lang="en-US"/>
              <a:t>3313 movw $(SEG_KDATA&lt;&lt;3), %ax</a:t>
            </a:r>
          </a:p>
          <a:p>
            <a:pPr/>
            <a:r>
              <a:rPr lang="en-US"/>
              <a:t>3314 movw %ax, %ds</a:t>
            </a:r>
          </a:p>
          <a:p>
            <a:pPr/>
            <a:r>
              <a:rPr lang="en-US"/>
              <a:t>3315 movw %ax, %es</a:t>
            </a:r>
            <a:endParaRPr lang="en-US"/>
          </a:p>
          <a:p>
            <a:pPr/>
            <a:r>
              <a:rPr lang="en-US"/>
              <a:t>3316</a:t>
            </a:r>
          </a:p>
          <a:p>
            <a:pPr/>
            <a:r>
              <a:rPr lang="en-US"/>
              <a:t>3317 # Call trap(tf), where tf=%esp</a:t>
            </a:r>
            <a:endParaRPr lang="en-US"/>
          </a:p>
          <a:p>
            <a:pPr/>
            <a:r>
              <a:rPr lang="en-US"/>
              <a:t>3318 pushl %esp</a:t>
            </a:r>
            <a:endParaRPr lang="en-US"/>
          </a:p>
          <a:p>
            <a:pPr/>
            <a:r>
              <a:rPr lang="en-US" b="1"/>
              <a:t>3319 call trap</a:t>
            </a:r>
          </a:p>
          <a:p>
            <a:pPr/>
            <a:r>
              <a:rPr lang="en-US"/>
              <a:t>3320 addl $4, %</a:t>
            </a:r>
            <a:r>
              <a:rPr lang="en-US" err="1" smtClean="0"/>
              <a:t>esp</a:t>
            </a:r>
            <a:endParaRPr lang="en-US"/>
          </a:p>
        </p:txBody>
      </p:sp>
      <p:sp>
        <p:nvSpPr>
          <p:cNvPr id="13" name="Rectangle 12"/>
          <p:cNvSpPr/>
          <p:nvPr/>
        </p:nvSpPr>
        <p:spPr>
          <a:xfrm>
            <a:off x="9014976" y="244725"/>
            <a:ext cx="2040623" cy="461665"/>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z="2400" b="1"/>
              <a:t>xv6/trapasm.S</a:t>
            </a:r>
            <a:endParaRPr lang="te-IN" sz="2400" b="1"/>
          </a:p>
        </p:txBody>
      </p:sp>
      <p:graphicFrame>
        <p:nvGraphicFramePr>
          <p:cNvPr id="45" name="object 25"/>
          <p:cNvGraphicFramePr>
            <a:graphicFrameLocks noGrp="1"/>
          </p:cNvGraphicFramePr>
          <p:nvPr>
            <p:extLst>
              <p:ext uri="{D42A27DB-BD31-4B8C-83A1-F6EECF244321}">
                <p14:modId xmlns:p14="http://schemas.microsoft.com/office/powerpoint/2010/main" val="4243631477"/>
              </p:ext>
            </p:extLst>
          </p:nvPr>
        </p:nvGraphicFramePr>
        <p:xfrm>
          <a:off x="9334959" y="1401343"/>
          <a:ext cx="2438400" cy="4495800"/>
        </p:xfrm>
        <a:graphic>
          <a:graphicData uri="http://schemas.openxmlformats.org/drawingml/2006/table">
            <a:tbl>
              <a:tblPr firstRow="1" bandRow="1">
                <a:tableStyleId>{2D5ABB26-0587-4C30-8999-92F81FD0307C}</a:tableStyleId>
              </a:tblPr>
              <a:tblGrid>
                <a:gridCol w="1371600"/>
                <a:gridCol w="1066800"/>
              </a:tblGrid>
              <a:tr h="228600">
                <a:tc>
                  <a:txBody>
                    <a:bodyPr vert="horz" wrap="square"/>
                    <a:lstStyle>
                      <a:defPPr/>
                    </a:lstStyle>
                    <a:p>
                      <a:pPr algn="ctr">
                        <a:lnSpc>
                          <a:spcPts val="1700"/>
                        </a:lnSpc>
                      </a:pPr>
                      <a:r>
                        <a:rPr sz="1600">
                          <a:latin typeface="Liberation Sans"/>
                          <a:cs typeface="Liberation Sans"/>
                        </a:rPr>
                        <a:t>SS</a:t>
                      </a: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tc rowSpan="5">
                  <a:txBody>
                    <a:bodyPr vert="horz" wrap="square"/>
                    <a:lstStyle>
                      <a:defPPr/>
                    </a:lstStyle>
                    <a:p>
                      <a:pPr>
                        <a:lnSpc>
                          <a:spcPct val="100000"/>
                        </a:lnSpc>
                      </a:pPr>
                      <a:r>
                        <a:rPr lang="en-US" sz="1800" err="1" smtClean="0">
                          <a:latin typeface="Times New Roman"/>
                          <a:cs typeface="Times New Roman"/>
                        </a:rPr>
                        <a:t>Trapframe</a:t>
                      </a:r>
                      <a:endParaRPr sz="1800">
                        <a:latin typeface="Times New Roman"/>
                        <a:cs typeface="Times New Roman"/>
                      </a:endParaRPr>
                    </a:p>
                  </a:txBody>
                  <a:tcPr marL="0" marR="0" marT="0" marB="0">
                    <a:lnL w="9525">
                      <a:solidFill>
                        <a:srgbClr val="000000"/>
                      </a:solidFill>
                      <a:prstDash val="solid"/>
                    </a:lnL>
                    <a:lnB w="9525">
                      <a:solidFill>
                        <a:srgbClr val="000000"/>
                      </a:solidFill>
                      <a:prstDash val="solid"/>
                    </a:lnB>
                  </a:tcPr>
                </a:tc>
              </a:tr>
              <a:tr h="228600">
                <a:tc>
                  <a:txBody>
                    <a:bodyPr vert="horz" wrap="square"/>
                    <a:lstStyle>
                      <a:defPPr/>
                    </a:lstStyle>
                    <a:p>
                      <a:pPr algn="ctr">
                        <a:lnSpc>
                          <a:spcPts val="1700"/>
                        </a:lnSpc>
                      </a:pPr>
                      <a:r>
                        <a:rPr sz="1600">
                          <a:latin typeface="Liberation Sans"/>
                          <a:cs typeface="Liberation Sans"/>
                        </a:rPr>
                        <a:t>ESP</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tc vMerge="1">
                  <a:txBody>
                    <a:bodyPr vert="horz" wrap="square"/>
                    <a:lstStyle>
                      <a:defPPr/>
                    </a:lstStyle>
                    <a:p>
                      <a:pPr/>
                      <a:endParaRPr/>
                    </a:p>
                  </a:txBody>
                  <a:tcPr marL="0" marR="0" marT="0" marB="0">
                    <a:lnL w="9525">
                      <a:solidFill>
                        <a:srgbClr val="000000"/>
                      </a:solidFill>
                      <a:prstDash val="solid"/>
                    </a:lnL>
                    <a:lnB w="9525">
                      <a:solidFill>
                        <a:srgbClr val="000000"/>
                      </a:solidFill>
                      <a:prstDash val="solid"/>
                    </a:lnB>
                  </a:tcPr>
                </a:tc>
              </a:tr>
              <a:tr h="228600">
                <a:tc>
                  <a:txBody>
                    <a:bodyPr vert="horz" wrap="square"/>
                    <a:lstStyle>
                      <a:defPPr/>
                    </a:lstStyle>
                    <a:p>
                      <a:pPr algn="ctr">
                        <a:lnSpc>
                          <a:spcPts val="1700"/>
                        </a:lnSpc>
                      </a:pPr>
                      <a:r>
                        <a:rPr sz="1600" spc="-5">
                          <a:latin typeface="Liberation Sans"/>
                          <a:cs typeface="Liberation Sans"/>
                        </a:rPr>
                        <a:t>EFLAGS</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tc vMerge="1">
                  <a:txBody>
                    <a:bodyPr vert="horz" wrap="square"/>
                    <a:lstStyle>
                      <a:defPPr/>
                    </a:lstStyle>
                    <a:p>
                      <a:pPr/>
                      <a:endParaRPr/>
                    </a:p>
                  </a:txBody>
                  <a:tcPr marL="0" marR="0" marT="0" marB="0">
                    <a:lnL w="9525">
                      <a:solidFill>
                        <a:srgbClr val="000000"/>
                      </a:solidFill>
                      <a:prstDash val="solid"/>
                    </a:lnL>
                    <a:lnB w="9525">
                      <a:solidFill>
                        <a:srgbClr val="000000"/>
                      </a:solidFill>
                      <a:prstDash val="solid"/>
                    </a:lnB>
                  </a:tcPr>
                </a:tc>
              </a:tr>
              <a:tr h="228600">
                <a:tc>
                  <a:txBody>
                    <a:bodyPr vert="horz" wrap="square"/>
                    <a:lstStyle>
                      <a:defPPr/>
                    </a:lstStyle>
                    <a:p>
                      <a:pPr algn="ctr">
                        <a:lnSpc>
                          <a:spcPts val="1700"/>
                        </a:lnSpc>
                      </a:pPr>
                      <a:r>
                        <a:rPr sz="1600" spc="-5">
                          <a:latin typeface="Liberation Sans"/>
                          <a:cs typeface="Liberation Sans"/>
                        </a:rPr>
                        <a:t>CS</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tc vMerge="1">
                  <a:txBody>
                    <a:bodyPr vert="horz" wrap="square"/>
                    <a:lstStyle>
                      <a:defPPr/>
                    </a:lstStyle>
                    <a:p>
                      <a:pPr/>
                      <a:endParaRPr/>
                    </a:p>
                  </a:txBody>
                  <a:tcPr marL="0" marR="0" marT="0" marB="0">
                    <a:lnL w="9525">
                      <a:solidFill>
                        <a:srgbClr val="000000"/>
                      </a:solidFill>
                      <a:prstDash val="solid"/>
                    </a:lnL>
                    <a:lnB w="9525">
                      <a:solidFill>
                        <a:srgbClr val="000000"/>
                      </a:solidFill>
                      <a:prstDash val="solid"/>
                    </a:lnB>
                  </a:tcPr>
                </a:tc>
              </a:tr>
              <a:tr h="228600">
                <a:tc>
                  <a:txBody>
                    <a:bodyPr vert="horz" wrap="square"/>
                    <a:lstStyle>
                      <a:defPPr/>
                    </a:lstStyle>
                    <a:p>
                      <a:pPr algn="ctr">
                        <a:lnSpc>
                          <a:spcPts val="1700"/>
                        </a:lnSpc>
                      </a:pPr>
                      <a:r>
                        <a:rPr sz="1600" spc="-5">
                          <a:latin typeface="Liberation Sans"/>
                          <a:cs typeface="Liberation Sans"/>
                        </a:rPr>
                        <a:t>EIP</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tc vMerge="1">
                  <a:txBody>
                    <a:bodyPr vert="horz" wrap="square"/>
                    <a:lstStyle>
                      <a:defPPr/>
                    </a:lstStyle>
                    <a:p>
                      <a:pPr/>
                      <a:endParaRPr/>
                    </a:p>
                  </a:txBody>
                  <a:tcPr marL="0" marR="0" marT="0" marB="0">
                    <a:lnL w="9525">
                      <a:solidFill>
                        <a:srgbClr val="000000"/>
                      </a:solidFill>
                      <a:prstDash val="solid"/>
                    </a:lnL>
                    <a:lnB w="9525">
                      <a:solidFill>
                        <a:srgbClr val="000000"/>
                      </a:solidFill>
                      <a:prstDash val="solid"/>
                    </a:lnB>
                  </a:tcPr>
                </a:tc>
              </a:tr>
              <a:tr h="228600">
                <a:tc>
                  <a:txBody>
                    <a:bodyPr vert="horz" wrap="square"/>
                    <a:lstStyle>
                      <a:defPPr/>
                    </a:lstStyle>
                    <a:p>
                      <a:pPr algn="ctr">
                        <a:lnSpc>
                          <a:spcPts val="1700"/>
                        </a:lnSpc>
                      </a:pPr>
                      <a:r>
                        <a:rPr sz="1600" spc="-5">
                          <a:latin typeface="Liberation Sans"/>
                          <a:cs typeface="Liberation Sans"/>
                        </a:rPr>
                        <a:t>Error</a:t>
                      </a:r>
                      <a:r>
                        <a:rPr sz="1600" spc="-35">
                          <a:latin typeface="Liberation Sans"/>
                          <a:cs typeface="Liberation Sans"/>
                        </a:rPr>
                        <a:t> </a:t>
                      </a:r>
                      <a:r>
                        <a:rPr sz="1600" spc="-5">
                          <a:latin typeface="Liberation Sans"/>
                          <a:cs typeface="Liberation Sans"/>
                        </a:rPr>
                        <a:t>Code</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58B3BA"/>
                    </a:solidFill>
                  </a:tcPr>
                </a:tc>
                <a:tc rowSpan="12">
                  <a:txBody>
                    <a:bodyPr vert="horz" wrap="square"/>
                    <a:lstStyle>
                      <a:defPPr/>
                    </a:lstStyle>
                    <a:p>
                      <a:pPr>
                        <a:lnSpc>
                          <a:spcPct val="100000"/>
                        </a:lnSpc>
                      </a:pPr>
                      <a:endParaRPr sz="1800">
                        <a:latin typeface="Times New Roman"/>
                        <a:cs typeface="Times New Roman"/>
                      </a:endParaRPr>
                    </a:p>
                  </a:txBody>
                  <a:tcPr marL="0" marR="0" marT="0" marB="0">
                    <a:lnL w="9525">
                      <a:solidFill>
                        <a:srgbClr val="000000"/>
                      </a:solidFill>
                      <a:prstDash val="solid"/>
                    </a:lnL>
                    <a:lnT w="9525">
                      <a:solidFill>
                        <a:srgbClr val="000000"/>
                      </a:solidFill>
                      <a:prstDash val="solid"/>
                    </a:lnT>
                  </a:tcPr>
                </a:tc>
              </a:tr>
              <a:tr h="228600">
                <a:tc>
                  <a:txBody>
                    <a:bodyPr vert="horz" wrap="square"/>
                    <a:lstStyle>
                      <a:defPPr/>
                    </a:lstStyle>
                    <a:p>
                      <a:pPr marL="635" algn="ctr">
                        <a:lnSpc>
                          <a:spcPts val="1700"/>
                        </a:lnSpc>
                      </a:pPr>
                      <a:r>
                        <a:rPr sz="1600" spc="-25">
                          <a:latin typeface="Liberation Sans"/>
                          <a:cs typeface="Liberation Sans"/>
                        </a:rPr>
                        <a:t>Trap</a:t>
                      </a:r>
                      <a:r>
                        <a:rPr sz="1600" spc="-30">
                          <a:latin typeface="Liberation Sans"/>
                          <a:cs typeface="Liberation Sans"/>
                        </a:rPr>
                        <a:t> </a:t>
                      </a:r>
                      <a:r>
                        <a:rPr sz="1600" spc="-5">
                          <a:latin typeface="Liberation Sans"/>
                          <a:cs typeface="Liberation Sans"/>
                        </a:rPr>
                        <a:t>Number</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BFF"/>
                    </a:solidFill>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r h="228600">
                <a:tc>
                  <a:txBody>
                    <a:bodyPr vert="horz" wrap="square"/>
                    <a:lstStyle>
                      <a:defPPr/>
                    </a:lstStyle>
                    <a:p>
                      <a:pPr algn="ctr">
                        <a:lnSpc>
                          <a:spcPts val="1700"/>
                        </a:lnSpc>
                      </a:pPr>
                      <a:r>
                        <a:rPr sz="1600" spc="-5">
                          <a:latin typeface="Liberation Sans"/>
                          <a:cs typeface="Liberation Sans"/>
                        </a:rPr>
                        <a:t>ds</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BFF"/>
                    </a:solidFill>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r h="228600">
                <a:tc>
                  <a:txBody>
                    <a:bodyPr vert="horz" wrap="square"/>
                    <a:lstStyle>
                      <a:defPPr/>
                    </a:lstStyle>
                    <a:p>
                      <a:pPr algn="ctr">
                        <a:lnSpc>
                          <a:spcPts val="1700"/>
                        </a:lnSpc>
                      </a:pPr>
                      <a:r>
                        <a:rPr sz="1600" spc="-5">
                          <a:latin typeface="Liberation Sans"/>
                          <a:cs typeface="Liberation Sans"/>
                        </a:rPr>
                        <a:t>es</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BFF"/>
                    </a:solidFill>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r h="228600">
                <a:tc>
                  <a:txBody>
                    <a:bodyPr vert="horz" wrap="square"/>
                    <a:lstStyle>
                      <a:defPPr/>
                    </a:lstStyle>
                    <a:p>
                      <a:pPr algn="ctr">
                        <a:lnSpc>
                          <a:spcPts val="1700"/>
                        </a:lnSpc>
                      </a:pPr>
                      <a:r>
                        <a:rPr sz="1600">
                          <a:latin typeface="Liberation Sans"/>
                          <a:cs typeface="Liberation Sans"/>
                        </a:rPr>
                        <a:t>…</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BFF"/>
                    </a:solidFill>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r h="228600">
                <a:tc>
                  <a:txBody>
                    <a:bodyPr vert="horz" wrap="square"/>
                    <a:lstStyle>
                      <a:defPPr/>
                    </a:lstStyle>
                    <a:p>
                      <a:pPr marL="635" algn="ctr">
                        <a:lnSpc>
                          <a:spcPts val="1700"/>
                        </a:lnSpc>
                      </a:pPr>
                      <a:r>
                        <a:rPr sz="1600" spc="-10">
                          <a:latin typeface="Liberation Sans"/>
                          <a:cs typeface="Liberation Sans"/>
                        </a:rPr>
                        <a:t>eax</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BFF"/>
                    </a:solidFill>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r h="228600">
                <a:tc>
                  <a:txBody>
                    <a:bodyPr vert="horz" wrap="square"/>
                    <a:lstStyle>
                      <a:defPPr/>
                    </a:lstStyle>
                    <a:p>
                      <a:pPr marL="635" algn="ctr">
                        <a:lnSpc>
                          <a:spcPts val="1700"/>
                        </a:lnSpc>
                      </a:pPr>
                      <a:r>
                        <a:rPr sz="1600" spc="-5">
                          <a:latin typeface="Liberation Sans"/>
                          <a:cs typeface="Liberation Sans"/>
                        </a:rPr>
                        <a:t>ecx</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BFF"/>
                    </a:solidFill>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r h="228600">
                <a:tc>
                  <a:txBody>
                    <a:bodyPr vert="horz" wrap="square"/>
                    <a:lstStyle>
                      <a:defPPr/>
                    </a:lstStyle>
                    <a:p>
                      <a:pPr algn="ctr">
                        <a:lnSpc>
                          <a:spcPts val="1700"/>
                        </a:lnSpc>
                      </a:pPr>
                      <a:r>
                        <a:rPr sz="1600">
                          <a:latin typeface="Liberation Sans"/>
                          <a:cs typeface="Liberation Sans"/>
                        </a:rPr>
                        <a:t>…</a:t>
                      </a: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BFF"/>
                    </a:solidFill>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r h="228600">
                <a:tc>
                  <a:txBody>
                    <a:bodyPr vert="horz" wrap="square"/>
                    <a:lstStyle>
                      <a:defPPr/>
                    </a:lstStyle>
                    <a:p>
                      <a:pPr algn="ctr">
                        <a:lnSpc>
                          <a:spcPts val="1700"/>
                        </a:lnSpc>
                      </a:pPr>
                      <a:r>
                        <a:rPr sz="1600">
                          <a:latin typeface="Liberation Sans"/>
                          <a:cs typeface="Liberation Sans"/>
                        </a:rPr>
                        <a:t>esi</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BFF"/>
                    </a:solidFill>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r h="228600">
                <a:tc>
                  <a:txBody>
                    <a:bodyPr vert="horz" wrap="square"/>
                    <a:lstStyle>
                      <a:defPPr/>
                    </a:lstStyle>
                    <a:p>
                      <a:pPr algn="ctr">
                        <a:lnSpc>
                          <a:spcPts val="1700"/>
                        </a:lnSpc>
                      </a:pPr>
                      <a:r>
                        <a:rPr sz="1600" spc="-5">
                          <a:latin typeface="Liberation Sans"/>
                          <a:cs typeface="Liberation Sans"/>
                        </a:rPr>
                        <a:t>edi</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BFF"/>
                    </a:solidFill>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r h="228600">
                <a:tc>
                  <a:txBody>
                    <a:bodyPr vert="horz" wrap="square"/>
                    <a:lstStyle>
                      <a:defPPr/>
                    </a:lstStyle>
                    <a:p>
                      <a:pPr algn="ctr">
                        <a:lnSpc>
                          <a:spcPts val="1700"/>
                        </a:lnSpc>
                      </a:pPr>
                      <a:r>
                        <a:rPr sz="1600" spc="-5">
                          <a:latin typeface="Liberation Sans"/>
                          <a:cs typeface="Liberation Sans"/>
                        </a:rPr>
                        <a:t>esp</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BFF"/>
                    </a:solidFill>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r h="838200">
                <a:tc>
                  <a:txBody>
                    <a:bodyPr vert="horz" wrap="square"/>
                    <a:lstStyle>
                      <a:defPPr/>
                    </a:lstStyle>
                    <a:p>
                      <a:pPr>
                        <a:lnSpc>
                          <a:spcPct val="100000"/>
                        </a:lnSpc>
                        <a:spcBef>
                          <a:spcPts val="40"/>
                        </a:spcBef>
                      </a:pPr>
                      <a:endParaRPr sz="2000">
                        <a:latin typeface="Times New Roman"/>
                        <a:cs typeface="Times New Roman"/>
                      </a:endParaRPr>
                    </a:p>
                    <a:p>
                      <a:pPr algn="ctr">
                        <a:lnSpc>
                          <a:spcPct val="100000"/>
                        </a:lnSpc>
                      </a:pPr>
                      <a:r>
                        <a:rPr sz="1600" spc="-10">
                          <a:latin typeface="Liberation Sans"/>
                          <a:cs typeface="Liberation Sans"/>
                        </a:rPr>
                        <a:t>(empty)</a:t>
                      </a:r>
                      <a:endParaRPr sz="1600">
                        <a:latin typeface="Liberation Sans"/>
                        <a:cs typeface="Liberation Sans"/>
                      </a:endParaRPr>
                    </a:p>
                  </a:txBody>
                  <a:tcPr marL="0" marR="0" marT="508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bl>
          </a:graphicData>
        </a:graphic>
      </p:graphicFrame>
      <p:sp>
        <p:nvSpPr>
          <p:cNvPr id="3" name="Rectangle 2"/>
          <p:cNvSpPr/>
          <p:nvPr/>
        </p:nvSpPr>
        <p:spPr>
          <a:xfrm>
            <a:off x="2674774" y="1914604"/>
            <a:ext cx="4327851"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Catches and prepares all interrupts for trap. </a:t>
            </a:r>
          </a:p>
        </p:txBody>
      </p:sp>
      <p:sp>
        <p:nvSpPr>
          <p:cNvPr id="15" name="Rectangle 14"/>
          <p:cNvSpPr/>
          <p:nvPr/>
        </p:nvSpPr>
        <p:spPr>
          <a:xfrm>
            <a:off x="2674774" y="2551836"/>
            <a:ext cx="3434723" cy="646331"/>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Pushes register data on </a:t>
            </a:r>
            <a:r>
              <a:rPr lang="en-US" smtClean="0"/>
              <a:t>stack</a:t>
            </a:r>
          </a:p>
          <a:p>
            <a:pPr/>
            <a:r>
              <a:rPr lang="en-US"/>
              <a:t>store registers and build trapframe</a:t>
            </a:r>
            <a:endParaRPr lang="te-IN"/>
          </a:p>
        </p:txBody>
      </p:sp>
      <p:sp>
        <p:nvSpPr>
          <p:cNvPr id="16" name="Rectangle 15"/>
          <p:cNvSpPr/>
          <p:nvPr/>
        </p:nvSpPr>
        <p:spPr>
          <a:xfrm>
            <a:off x="3674363" y="4323834"/>
            <a:ext cx="3420873"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set up data and per-CPU segments</a:t>
            </a:r>
            <a:endParaRPr lang="te-IN"/>
          </a:p>
        </p:txBody>
      </p:sp>
      <p:sp>
        <p:nvSpPr>
          <p:cNvPr id="18" name="Rectangle 17"/>
          <p:cNvSpPr/>
          <p:nvPr/>
        </p:nvSpPr>
        <p:spPr>
          <a:xfrm>
            <a:off x="3029398" y="5453102"/>
            <a:ext cx="3288401"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call trap, using stack as argument</a:t>
            </a:r>
            <a:endParaRPr lang="te-IN"/>
          </a:p>
        </p:txBody>
      </p:sp>
      <p:sp>
        <p:nvSpPr>
          <p:cNvPr id="20" name="Rectangle 19"/>
          <p:cNvSpPr/>
          <p:nvPr/>
        </p:nvSpPr>
        <p:spPr>
          <a:xfrm>
            <a:off x="2336799" y="5975866"/>
            <a:ext cx="6096000" cy="646331"/>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skip over top of frame (%esp address) without popping it into anything</a:t>
            </a:r>
            <a:endParaRPr lang="te-IN"/>
          </a:p>
        </p:txBody>
      </p:sp>
    </p:spTree>
    <p:extLst>
      <p:ext uri="{BB962C8B-B14F-4D97-AF65-F5344CB8AC3E}">
        <p14:creationId xmlns:p14="http://schemas.microsoft.com/office/powerpoint/2010/main" val="2783797659"/>
      </p:ext>
    </p:extLst>
  </p:cSld>
  <p:clrMapOvr>
    <a:masterClrMapping/>
  </p:clrMapOvr>
  <p:transition/>
  <p:timing/>
</p:sld>
</file>

<file path=ppt/slides/slide8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xmlns="" id="{8D9418D7-E568-4431-BF4C-556A5367E483}"/>
              </a:ext>
            </a:extLst>
          </p:cNvPr>
          <p:cNvGrpSpPr/>
          <p:nvPr/>
        </p:nvGrpSpPr>
        <p:grpSpPr>
          <a:xfrm>
            <a:off x="0" y="25400"/>
            <a:ext cx="12192001" cy="6860735"/>
            <a:chExt cx="12192001" cy="6860735"/>
          </a:xfrm>
        </p:grpSpPr>
        <p:pic>
          <p:nvPicPr>
            <p:cNvPr id="5" name="Picture 2" descr="KL Deemed to be University Logo">
              <a:extLst>
                <a:ext uri="{FF2B5EF4-FFF2-40B4-BE49-F238E27FC236}">
                  <a16:creationId xmlns:a16="http://schemas.microsoft.com/office/drawing/2014/main" xmlns=""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xmlns=""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xmlns=""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xmlns=""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xmlns=""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xmlns=""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xmlns=""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Rectangle 12"/>
          <p:cNvSpPr/>
          <p:nvPr/>
        </p:nvSpPr>
        <p:spPr>
          <a:xfrm>
            <a:off x="9014976" y="244725"/>
            <a:ext cx="950838" cy="461665"/>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z="2400" b="1" err="1" smtClean="0"/>
              <a:t>Trap.c</a:t>
            </a:r>
            <a:endParaRPr lang="te-IN" sz="2400" b="1"/>
          </a:p>
        </p:txBody>
      </p:sp>
      <p:sp>
        <p:nvSpPr>
          <p:cNvPr id="3" name="Rectangle 2"/>
          <p:cNvSpPr/>
          <p:nvPr/>
        </p:nvSpPr>
        <p:spPr>
          <a:xfrm>
            <a:off x="292100" y="1517640"/>
            <a:ext cx="6096000" cy="3416320"/>
          </a:xfrm>
          <a:prstGeom prst="rect">
            <a:avLst/>
          </a:prstGeom>
        </p:spPr>
        <p:txBody>
          <a:bodyPr>
            <a:spAutoFit/>
          </a:bodyPr>
          <a:lstStyle>
            <a:defPPr>
              <a:defRPr lang="en-US"/>
            </a:defPPr>
          </a:lstStyle>
          <a:p>
            <a:pPr/>
            <a:r>
              <a:rPr lang="en-US"/>
              <a:t>3400 void</a:t>
            </a:r>
          </a:p>
          <a:p>
            <a:pPr/>
            <a:r>
              <a:rPr lang="en-US"/>
              <a:t>3401 trap(struct trapframe *tf)</a:t>
            </a:r>
          </a:p>
          <a:p>
            <a:pPr/>
            <a:r>
              <a:rPr lang="en-US"/>
              <a:t>3402 </a:t>
            </a:r>
            <a:r>
              <a:rPr lang="en-US" smtClean="0"/>
              <a:t> {</a:t>
            </a:r>
            <a:endParaRPr lang="en-US"/>
          </a:p>
          <a:p>
            <a:pPr/>
            <a:r>
              <a:rPr lang="en-US"/>
              <a:t>3403 </a:t>
            </a:r>
            <a:r>
              <a:rPr lang="en-US" smtClean="0"/>
              <a:t>    if(tf</a:t>
            </a:r>
            <a:r>
              <a:rPr lang="en-US"/>
              <a:t>−&gt;trapno == T_SYSCALL){</a:t>
            </a:r>
          </a:p>
          <a:p>
            <a:pPr/>
            <a:r>
              <a:rPr lang="en-US" smtClean="0"/>
              <a:t>3404          if(myproc</a:t>
            </a:r>
            <a:r>
              <a:rPr lang="en-US"/>
              <a:t>()−&gt;killed)</a:t>
            </a:r>
          </a:p>
          <a:p>
            <a:pPr/>
            <a:r>
              <a:rPr lang="en-US"/>
              <a:t>3405 </a:t>
            </a:r>
            <a:r>
              <a:rPr lang="en-US" smtClean="0"/>
              <a:t>             exit</a:t>
            </a:r>
            <a:r>
              <a:rPr lang="en-US"/>
              <a:t>();</a:t>
            </a:r>
          </a:p>
          <a:p>
            <a:pPr/>
            <a:r>
              <a:rPr lang="en-US"/>
              <a:t>3406 </a:t>
            </a:r>
            <a:r>
              <a:rPr lang="en-US" smtClean="0"/>
              <a:t>         myproc</a:t>
            </a:r>
            <a:r>
              <a:rPr lang="en-US"/>
              <a:t>()−&gt;tf = tf;</a:t>
            </a:r>
          </a:p>
          <a:p>
            <a:pPr/>
            <a:r>
              <a:rPr lang="en-US"/>
              <a:t>3407 </a:t>
            </a:r>
            <a:r>
              <a:rPr lang="en-US" smtClean="0"/>
              <a:t>         syscall</a:t>
            </a:r>
            <a:r>
              <a:rPr lang="en-US"/>
              <a:t>();</a:t>
            </a:r>
          </a:p>
          <a:p>
            <a:pPr/>
            <a:r>
              <a:rPr lang="en-US"/>
              <a:t>3408 </a:t>
            </a:r>
            <a:r>
              <a:rPr lang="en-US" smtClean="0"/>
              <a:t>         if(myproc</a:t>
            </a:r>
            <a:r>
              <a:rPr lang="en-US"/>
              <a:t>()−&gt;killed)</a:t>
            </a:r>
          </a:p>
          <a:p>
            <a:pPr/>
            <a:r>
              <a:rPr lang="en-US"/>
              <a:t>3409 </a:t>
            </a:r>
            <a:r>
              <a:rPr lang="en-US" smtClean="0"/>
              <a:t>            exit</a:t>
            </a:r>
            <a:r>
              <a:rPr lang="en-US"/>
              <a:t>();</a:t>
            </a:r>
          </a:p>
          <a:p>
            <a:pPr/>
            <a:r>
              <a:rPr lang="en-US"/>
              <a:t>3410 </a:t>
            </a:r>
            <a:r>
              <a:rPr lang="en-US" smtClean="0"/>
              <a:t>         return</a:t>
            </a:r>
            <a:r>
              <a:rPr lang="en-US"/>
              <a:t>;</a:t>
            </a:r>
          </a:p>
          <a:p>
            <a:pPr/>
            <a:r>
              <a:rPr lang="en-US"/>
              <a:t>3411 </a:t>
            </a:r>
            <a:r>
              <a:rPr lang="en-US" smtClean="0"/>
              <a:t>       }</a:t>
            </a:r>
            <a:endParaRPr lang="te-IN"/>
          </a:p>
        </p:txBody>
      </p:sp>
      <p:sp>
        <p:nvSpPr>
          <p:cNvPr id="14" name="Rectangle 13"/>
          <p:cNvSpPr/>
          <p:nvPr/>
        </p:nvSpPr>
        <p:spPr>
          <a:xfrm>
            <a:off x="4057420" y="2282053"/>
            <a:ext cx="7029680"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mtClean="0"/>
              <a:t>It will call the syscall() – if the interrupt is for System Call.</a:t>
            </a:r>
          </a:p>
          <a:p>
            <a:pPr/>
            <a:endParaRPr lang="en-US"/>
          </a:p>
          <a:p>
            <a:pPr/>
            <a:r>
              <a:rPr lang="en-US" smtClean="0"/>
              <a:t>The kernel will execute syscall() and return back to this function</a:t>
            </a:r>
            <a:endParaRPr lang="te-IN"/>
          </a:p>
        </p:txBody>
      </p:sp>
      <p:sp>
        <p:nvSpPr>
          <p:cNvPr id="15" name="Rectangle 14"/>
          <p:cNvSpPr/>
          <p:nvPr/>
        </p:nvSpPr>
        <p:spPr>
          <a:xfrm>
            <a:off x="3479800" y="3429000"/>
            <a:ext cx="7418024"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save tf to proc-&gt;tf, so that we don't need to start passing it around during syscall</a:t>
            </a:r>
            <a:endParaRPr lang="te-IN"/>
          </a:p>
        </p:txBody>
      </p:sp>
    </p:spTree>
    <p:extLst>
      <p:ext uri="{BB962C8B-B14F-4D97-AF65-F5344CB8AC3E}">
        <p14:creationId xmlns:p14="http://schemas.microsoft.com/office/powerpoint/2010/main" val="1457258681"/>
      </p:ext>
    </p:extLst>
  </p:cSld>
  <p:clrMapOvr>
    <a:masterClrMapping/>
  </p:clrMapOvr>
  <p:transition/>
  <p:timing/>
</p:sld>
</file>

<file path=ppt/slides/slide8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xmlns="" id="{8D9418D7-E568-4431-BF4C-556A5367E483}"/>
              </a:ext>
            </a:extLst>
          </p:cNvPr>
          <p:cNvGrpSpPr/>
          <p:nvPr/>
        </p:nvGrpSpPr>
        <p:grpSpPr>
          <a:xfrm>
            <a:off x="0" y="25400"/>
            <a:ext cx="12192001" cy="6860735"/>
            <a:chExt cx="12192001" cy="6860735"/>
          </a:xfrm>
        </p:grpSpPr>
        <p:pic>
          <p:nvPicPr>
            <p:cNvPr id="5" name="Picture 2" descr="KL Deemed to be University Logo">
              <a:extLst>
                <a:ext uri="{FF2B5EF4-FFF2-40B4-BE49-F238E27FC236}">
                  <a16:creationId xmlns:a16="http://schemas.microsoft.com/office/drawing/2014/main" xmlns=""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xmlns=""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xmlns=""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xmlns=""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xmlns=""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xmlns=""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xmlns=""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Rectangle 12"/>
          <p:cNvSpPr/>
          <p:nvPr/>
        </p:nvSpPr>
        <p:spPr>
          <a:xfrm>
            <a:off x="9014976" y="244725"/>
            <a:ext cx="950838" cy="461665"/>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z="2400" b="1" err="1" smtClean="0"/>
              <a:t>Trap.c</a:t>
            </a:r>
            <a:endParaRPr lang="te-IN" sz="2400" b="1"/>
          </a:p>
        </p:txBody>
      </p:sp>
      <p:sp>
        <p:nvSpPr>
          <p:cNvPr id="2" name="Rectangle 1"/>
          <p:cNvSpPr/>
          <p:nvPr/>
        </p:nvSpPr>
        <p:spPr>
          <a:xfrm>
            <a:off x="177800" y="475557"/>
            <a:ext cx="6096000" cy="5909310"/>
          </a:xfrm>
          <a:prstGeom prst="rect">
            <a:avLst/>
          </a:prstGeom>
        </p:spPr>
        <p:txBody>
          <a:bodyPr>
            <a:spAutoFit/>
          </a:bodyPr>
          <a:lstStyle>
            <a:defPPr>
              <a:defRPr lang="en-US"/>
            </a:defPPr>
          </a:lstStyle>
          <a:p>
            <a:pPr/>
            <a:r>
              <a:rPr lang="en-US"/>
              <a:t>3413 switch(tf−&gt;trapno){</a:t>
            </a:r>
          </a:p>
          <a:p>
            <a:pPr/>
            <a:r>
              <a:rPr lang="en-US"/>
              <a:t>3414 </a:t>
            </a:r>
            <a:r>
              <a:rPr lang="en-US" smtClean="0"/>
              <a:t>   case </a:t>
            </a:r>
            <a:r>
              <a:rPr lang="en-US"/>
              <a:t>T_IRQ0 + IRQ_TIMER:</a:t>
            </a:r>
          </a:p>
          <a:p>
            <a:pPr/>
            <a:r>
              <a:rPr lang="en-US"/>
              <a:t>3415 </a:t>
            </a:r>
            <a:r>
              <a:rPr lang="en-US" smtClean="0"/>
              <a:t>       if(cpuid</a:t>
            </a:r>
            <a:r>
              <a:rPr lang="en-US"/>
              <a:t>() == 0){</a:t>
            </a:r>
          </a:p>
          <a:p>
            <a:pPr/>
            <a:r>
              <a:rPr lang="en-US"/>
              <a:t>3416 </a:t>
            </a:r>
            <a:r>
              <a:rPr lang="en-US" smtClean="0"/>
              <a:t>            acquire</a:t>
            </a:r>
            <a:r>
              <a:rPr lang="en-US"/>
              <a:t>(&amp;tickslock);</a:t>
            </a:r>
          </a:p>
          <a:p>
            <a:pPr/>
            <a:r>
              <a:rPr lang="en-US"/>
              <a:t>3417 </a:t>
            </a:r>
            <a:r>
              <a:rPr lang="en-US" smtClean="0"/>
              <a:t>            ticks</a:t>
            </a:r>
            <a:r>
              <a:rPr lang="en-US"/>
              <a:t>++;</a:t>
            </a:r>
          </a:p>
          <a:p>
            <a:pPr/>
            <a:r>
              <a:rPr lang="en-US"/>
              <a:t>3418 </a:t>
            </a:r>
            <a:r>
              <a:rPr lang="en-US" smtClean="0"/>
              <a:t>            wakeup</a:t>
            </a:r>
            <a:r>
              <a:rPr lang="en-US"/>
              <a:t>(&amp;ticks);</a:t>
            </a:r>
          </a:p>
          <a:p>
            <a:pPr/>
            <a:r>
              <a:rPr lang="en-US"/>
              <a:t>3419 </a:t>
            </a:r>
            <a:r>
              <a:rPr lang="en-US" smtClean="0"/>
              <a:t>            release</a:t>
            </a:r>
            <a:r>
              <a:rPr lang="en-US"/>
              <a:t>(&amp;tickslock);</a:t>
            </a:r>
          </a:p>
          <a:p>
            <a:pPr/>
            <a:r>
              <a:rPr lang="en-US"/>
              <a:t>3420 </a:t>
            </a:r>
            <a:r>
              <a:rPr lang="en-US" smtClean="0"/>
              <a:t>          }</a:t>
            </a:r>
            <a:endParaRPr lang="en-US"/>
          </a:p>
          <a:p>
            <a:pPr/>
            <a:r>
              <a:rPr lang="en-US"/>
              <a:t>3421 </a:t>
            </a:r>
            <a:r>
              <a:rPr lang="en-US" smtClean="0"/>
              <a:t>        lapiceoi</a:t>
            </a:r>
            <a:r>
              <a:rPr lang="en-US"/>
              <a:t>();</a:t>
            </a:r>
          </a:p>
          <a:p>
            <a:pPr/>
            <a:r>
              <a:rPr lang="en-US"/>
              <a:t>3422 </a:t>
            </a:r>
            <a:r>
              <a:rPr lang="en-US" smtClean="0"/>
              <a:t>        break</a:t>
            </a:r>
            <a:r>
              <a:rPr lang="en-US"/>
              <a:t>;</a:t>
            </a:r>
          </a:p>
          <a:p>
            <a:pPr/>
            <a:r>
              <a:rPr lang="en-US"/>
              <a:t>3423 </a:t>
            </a:r>
            <a:r>
              <a:rPr lang="en-US" smtClean="0"/>
              <a:t>    case </a:t>
            </a:r>
            <a:r>
              <a:rPr lang="en-US"/>
              <a:t>T_IRQ0 + IRQ_IDE:</a:t>
            </a:r>
          </a:p>
          <a:p>
            <a:pPr/>
            <a:r>
              <a:rPr lang="en-US"/>
              <a:t>3424 </a:t>
            </a:r>
            <a:r>
              <a:rPr lang="en-US" smtClean="0"/>
              <a:t>         ideintr</a:t>
            </a:r>
            <a:r>
              <a:rPr lang="en-US"/>
              <a:t>();</a:t>
            </a:r>
          </a:p>
          <a:p>
            <a:pPr/>
            <a:r>
              <a:rPr lang="en-US"/>
              <a:t>3425 </a:t>
            </a:r>
            <a:r>
              <a:rPr lang="en-US" smtClean="0"/>
              <a:t>         lapiceoi</a:t>
            </a:r>
            <a:r>
              <a:rPr lang="en-US"/>
              <a:t>();</a:t>
            </a:r>
          </a:p>
          <a:p>
            <a:pPr/>
            <a:r>
              <a:rPr lang="en-US"/>
              <a:t>3426 </a:t>
            </a:r>
            <a:r>
              <a:rPr lang="en-US" smtClean="0"/>
              <a:t>         break</a:t>
            </a:r>
            <a:r>
              <a:rPr lang="en-US"/>
              <a:t>;</a:t>
            </a:r>
          </a:p>
          <a:p>
            <a:pPr/>
            <a:r>
              <a:rPr lang="en-US"/>
              <a:t>3427 </a:t>
            </a:r>
            <a:r>
              <a:rPr lang="en-US" smtClean="0"/>
              <a:t>    case </a:t>
            </a:r>
            <a:r>
              <a:rPr lang="en-US"/>
              <a:t>T_IRQ0 + IRQ_IDE+1:</a:t>
            </a:r>
          </a:p>
          <a:p>
            <a:pPr/>
            <a:r>
              <a:rPr lang="en-US"/>
              <a:t>3428 </a:t>
            </a:r>
            <a:r>
              <a:rPr lang="en-US" smtClean="0"/>
              <a:t>         // </a:t>
            </a:r>
            <a:r>
              <a:rPr lang="en-US" err="1"/>
              <a:t>Bochs generates spurious IDE1 interrupts.</a:t>
            </a:r>
          </a:p>
          <a:p>
            <a:pPr/>
            <a:r>
              <a:rPr lang="en-US"/>
              <a:t>3429 </a:t>
            </a:r>
            <a:r>
              <a:rPr lang="en-US" smtClean="0"/>
              <a:t>         break</a:t>
            </a:r>
            <a:r>
              <a:rPr lang="en-US"/>
              <a:t>;</a:t>
            </a:r>
          </a:p>
          <a:p>
            <a:pPr/>
            <a:r>
              <a:rPr lang="en-US"/>
              <a:t>3430 </a:t>
            </a:r>
            <a:r>
              <a:rPr lang="en-US" smtClean="0"/>
              <a:t>     case </a:t>
            </a:r>
            <a:r>
              <a:rPr lang="en-US"/>
              <a:t>T_IRQ0 + IRQ_KBD:</a:t>
            </a:r>
          </a:p>
          <a:p>
            <a:pPr/>
            <a:r>
              <a:rPr lang="en-US"/>
              <a:t>3431 </a:t>
            </a:r>
            <a:r>
              <a:rPr lang="en-US" smtClean="0"/>
              <a:t>          kbdintr</a:t>
            </a:r>
            <a:r>
              <a:rPr lang="en-US"/>
              <a:t>();</a:t>
            </a:r>
          </a:p>
          <a:p>
            <a:pPr/>
            <a:r>
              <a:rPr lang="en-US"/>
              <a:t>3432 </a:t>
            </a:r>
            <a:r>
              <a:rPr lang="en-US" smtClean="0"/>
              <a:t>          lapiceoi</a:t>
            </a:r>
            <a:r>
              <a:rPr lang="en-US"/>
              <a:t>();</a:t>
            </a:r>
          </a:p>
          <a:p>
            <a:pPr/>
            <a:r>
              <a:rPr lang="en-US"/>
              <a:t>3433 </a:t>
            </a:r>
            <a:r>
              <a:rPr lang="en-US" smtClean="0"/>
              <a:t>          break;</a:t>
            </a:r>
            <a:endParaRPr lang="en-US"/>
          </a:p>
        </p:txBody>
      </p:sp>
      <p:sp>
        <p:nvSpPr>
          <p:cNvPr id="14" name="Rectangle 13"/>
          <p:cNvSpPr/>
          <p:nvPr/>
        </p:nvSpPr>
        <p:spPr>
          <a:xfrm>
            <a:off x="5537199" y="298647"/>
            <a:ext cx="2997201"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z="2400" b="1" smtClean="0"/>
              <a:t>Hardware Traps</a:t>
            </a:r>
            <a:endParaRPr lang="te-IN" sz="2400" b="1"/>
          </a:p>
        </p:txBody>
      </p:sp>
      <p:sp>
        <p:nvSpPr>
          <p:cNvPr id="15" name="Rectangle 14"/>
          <p:cNvSpPr/>
          <p:nvPr/>
        </p:nvSpPr>
        <p:spPr>
          <a:xfrm>
            <a:off x="4382702" y="1030108"/>
            <a:ext cx="3971874"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mtClean="0"/>
              <a:t>Timer trap – which will be generated for time sharing systems</a:t>
            </a:r>
            <a:endParaRPr lang="te-IN"/>
          </a:p>
        </p:txBody>
      </p:sp>
      <p:sp>
        <p:nvSpPr>
          <p:cNvPr id="16" name="Rectangle 15"/>
          <p:cNvSpPr/>
          <p:nvPr/>
        </p:nvSpPr>
        <p:spPr>
          <a:xfrm>
            <a:off x="4054525" y="3849508"/>
            <a:ext cx="5630065"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mtClean="0"/>
              <a:t>IDE Trap – calls ideintr() – Will see in next session</a:t>
            </a:r>
            <a:endParaRPr lang="te-IN"/>
          </a:p>
        </p:txBody>
      </p:sp>
      <p:sp>
        <p:nvSpPr>
          <p:cNvPr id="17" name="Rectangle 16"/>
          <p:cNvSpPr/>
          <p:nvPr/>
        </p:nvSpPr>
        <p:spPr>
          <a:xfrm>
            <a:off x="3280967" y="5716408"/>
            <a:ext cx="2078433"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mtClean="0"/>
              <a:t>Keyboard trap </a:t>
            </a:r>
            <a:endParaRPr lang="te-IN"/>
          </a:p>
        </p:txBody>
      </p:sp>
      <p:sp>
        <p:nvSpPr>
          <p:cNvPr id="18" name="Rectangle 17"/>
          <p:cNvSpPr/>
          <p:nvPr/>
        </p:nvSpPr>
        <p:spPr>
          <a:xfrm>
            <a:off x="6228059" y="1676439"/>
            <a:ext cx="5216205"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when it's called for a time interrupt, does just two things: increment the ticks variable, and call wakeup. At the end of trap, xv6 calls yield. </a:t>
            </a:r>
            <a:endParaRPr lang="en-US" smtClean="0"/>
          </a:p>
          <a:p>
            <a:pPr/>
            <a:r>
              <a:rPr lang="en-US" smtClean="0"/>
              <a:t>May </a:t>
            </a:r>
            <a:r>
              <a:rPr lang="en-US"/>
              <a:t>cause the interrupt to return in a different process!</a:t>
            </a:r>
            <a:endParaRPr lang="te-IN"/>
          </a:p>
        </p:txBody>
      </p:sp>
    </p:spTree>
    <p:extLst>
      <p:ext uri="{BB962C8B-B14F-4D97-AF65-F5344CB8AC3E}">
        <p14:creationId xmlns:p14="http://schemas.microsoft.com/office/powerpoint/2010/main" val="3117664089"/>
      </p:ext>
    </p:extLst>
  </p:cSld>
  <p:clrMapOvr>
    <a:masterClrMapping/>
  </p:clrMapOvr>
  <p:transition/>
  <p:timing/>
</p:sld>
</file>

<file path=ppt/slides/slide8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xmlns="" id="{8D9418D7-E568-4431-BF4C-556A5367E483}"/>
              </a:ext>
            </a:extLst>
          </p:cNvPr>
          <p:cNvGrpSpPr/>
          <p:nvPr/>
        </p:nvGrpSpPr>
        <p:grpSpPr>
          <a:xfrm>
            <a:off x="0" y="25400"/>
            <a:ext cx="12192001" cy="6860735"/>
            <a:chExt cx="12192001" cy="6860735"/>
          </a:xfrm>
        </p:grpSpPr>
        <p:pic>
          <p:nvPicPr>
            <p:cNvPr id="5" name="Picture 2" descr="KL Deemed to be University Logo">
              <a:extLst>
                <a:ext uri="{FF2B5EF4-FFF2-40B4-BE49-F238E27FC236}">
                  <a16:creationId xmlns:a16="http://schemas.microsoft.com/office/drawing/2014/main" xmlns=""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xmlns=""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xmlns=""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xmlns=""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xmlns=""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xmlns=""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xmlns=""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Rectangle 12"/>
          <p:cNvSpPr/>
          <p:nvPr/>
        </p:nvSpPr>
        <p:spPr>
          <a:xfrm>
            <a:off x="9965814" y="265315"/>
            <a:ext cx="950838" cy="461665"/>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z="2400" b="1" err="1" smtClean="0"/>
              <a:t>Trap.c</a:t>
            </a:r>
            <a:endParaRPr lang="te-IN" sz="2400" b="1"/>
          </a:p>
        </p:txBody>
      </p:sp>
      <p:sp>
        <p:nvSpPr>
          <p:cNvPr id="3" name="Rectangle 2"/>
          <p:cNvSpPr/>
          <p:nvPr/>
        </p:nvSpPr>
        <p:spPr>
          <a:xfrm>
            <a:off x="254000" y="99689"/>
            <a:ext cx="7315200" cy="6740307"/>
          </a:xfrm>
          <a:prstGeom prst="rect">
            <a:avLst/>
          </a:prstGeom>
        </p:spPr>
        <p:txBody>
          <a:bodyPr wrap="square">
            <a:spAutoFit/>
          </a:bodyPr>
          <a:lstStyle>
            <a:defPPr>
              <a:defRPr lang="en-US"/>
            </a:defPPr>
          </a:lstStyle>
          <a:p>
            <a:pPr/>
            <a:r>
              <a:rPr lang="en-US"/>
              <a:t>3434 </a:t>
            </a:r>
            <a:r>
              <a:rPr lang="en-US" smtClean="0"/>
              <a:t>   case </a:t>
            </a:r>
            <a:r>
              <a:rPr lang="en-US"/>
              <a:t>T_IRQ0 + IRQ_COM1:</a:t>
            </a:r>
          </a:p>
          <a:p>
            <a:pPr/>
            <a:r>
              <a:rPr lang="en-US"/>
              <a:t>3435 </a:t>
            </a:r>
            <a:r>
              <a:rPr lang="en-US" smtClean="0"/>
              <a:t>        uartintr</a:t>
            </a:r>
            <a:r>
              <a:rPr lang="en-US"/>
              <a:t>();</a:t>
            </a:r>
          </a:p>
          <a:p>
            <a:pPr/>
            <a:r>
              <a:rPr lang="en-US"/>
              <a:t>3436 </a:t>
            </a:r>
            <a:r>
              <a:rPr lang="en-US" smtClean="0"/>
              <a:t>        lapiceoi</a:t>
            </a:r>
            <a:r>
              <a:rPr lang="en-US"/>
              <a:t>();</a:t>
            </a:r>
          </a:p>
          <a:p>
            <a:pPr/>
            <a:r>
              <a:rPr lang="en-US"/>
              <a:t>3437 </a:t>
            </a:r>
            <a:r>
              <a:rPr lang="en-US" smtClean="0"/>
              <a:t>        break</a:t>
            </a:r>
            <a:r>
              <a:rPr lang="en-US"/>
              <a:t>;</a:t>
            </a:r>
          </a:p>
          <a:p>
            <a:pPr/>
            <a:r>
              <a:rPr lang="en-US"/>
              <a:t>3438 </a:t>
            </a:r>
            <a:r>
              <a:rPr lang="en-US" smtClean="0"/>
              <a:t>    case </a:t>
            </a:r>
            <a:r>
              <a:rPr lang="en-US"/>
              <a:t>T_IRQ0 + 7:</a:t>
            </a:r>
          </a:p>
          <a:p>
            <a:pPr/>
            <a:r>
              <a:rPr lang="en-US"/>
              <a:t>3439 </a:t>
            </a:r>
            <a:r>
              <a:rPr lang="en-US" smtClean="0"/>
              <a:t>        case </a:t>
            </a:r>
            <a:r>
              <a:rPr lang="en-US"/>
              <a:t>T_IRQ0 + IRQ_SPURIOUS:</a:t>
            </a:r>
          </a:p>
          <a:p>
            <a:pPr/>
            <a:r>
              <a:rPr lang="en-US"/>
              <a:t>3440 </a:t>
            </a:r>
            <a:r>
              <a:rPr lang="en-US" smtClean="0"/>
              <a:t>        cprintf</a:t>
            </a:r>
            <a:r>
              <a:rPr lang="en-US"/>
              <a:t>("cpu%d: spurious interrupt at %x:%x\n",</a:t>
            </a:r>
          </a:p>
          <a:p>
            <a:pPr/>
            <a:r>
              <a:rPr lang="en-US"/>
              <a:t>3441 </a:t>
            </a:r>
            <a:r>
              <a:rPr lang="en-US" smtClean="0"/>
              <a:t>        cpuid</a:t>
            </a:r>
            <a:r>
              <a:rPr lang="en-US"/>
              <a:t>(), tf−&gt;cs, tf−&gt;eip);</a:t>
            </a:r>
          </a:p>
          <a:p>
            <a:pPr/>
            <a:r>
              <a:rPr lang="en-US"/>
              <a:t>3442 </a:t>
            </a:r>
            <a:r>
              <a:rPr lang="en-US" smtClean="0"/>
              <a:t>        lapiceoi</a:t>
            </a:r>
            <a:r>
              <a:rPr lang="en-US"/>
              <a:t>();</a:t>
            </a:r>
          </a:p>
          <a:p>
            <a:pPr/>
            <a:r>
              <a:rPr lang="en-US"/>
              <a:t>3443 </a:t>
            </a:r>
            <a:r>
              <a:rPr lang="en-US" smtClean="0"/>
              <a:t>        break;</a:t>
            </a:r>
          </a:p>
          <a:p>
            <a:pPr/>
            <a:r>
              <a:rPr lang="en-US"/>
              <a:t>3450 </a:t>
            </a:r>
            <a:r>
              <a:rPr lang="en-US" smtClean="0"/>
              <a:t>   default</a:t>
            </a:r>
            <a:r>
              <a:rPr lang="en-US"/>
              <a:t>:</a:t>
            </a:r>
          </a:p>
          <a:p>
            <a:pPr/>
            <a:r>
              <a:rPr lang="en-US"/>
              <a:t>3451 </a:t>
            </a:r>
            <a:r>
              <a:rPr lang="en-US" smtClean="0"/>
              <a:t>        if(myproc</a:t>
            </a:r>
            <a:r>
              <a:rPr lang="en-US"/>
              <a:t>() == 0 || (tf−&gt;cs&amp;3) == 0){</a:t>
            </a:r>
          </a:p>
          <a:p>
            <a:pPr/>
            <a:r>
              <a:rPr lang="en-US"/>
              <a:t>3452 </a:t>
            </a:r>
            <a:r>
              <a:rPr lang="en-US" smtClean="0"/>
              <a:t>             // </a:t>
            </a:r>
            <a:r>
              <a:rPr lang="en-US"/>
              <a:t>In kernel, it must be our mistake.</a:t>
            </a:r>
          </a:p>
          <a:p>
            <a:pPr/>
            <a:r>
              <a:rPr lang="en-US"/>
              <a:t>3453 </a:t>
            </a:r>
            <a:r>
              <a:rPr lang="en-US" smtClean="0"/>
              <a:t>            cprintf</a:t>
            </a:r>
            <a:r>
              <a:rPr lang="en-US"/>
              <a:t>("unexpected trap %d from cpu %d eip %x (cr2=0x%x)\n",</a:t>
            </a:r>
          </a:p>
          <a:p>
            <a:pPr/>
            <a:r>
              <a:rPr lang="en-US"/>
              <a:t>3454 </a:t>
            </a:r>
            <a:r>
              <a:rPr lang="en-US" smtClean="0"/>
              <a:t>            tf</a:t>
            </a:r>
            <a:r>
              <a:rPr lang="en-US"/>
              <a:t>−&gt;trapno, cpuid(), tf−&gt;eip, rcr2());</a:t>
            </a:r>
          </a:p>
          <a:p>
            <a:pPr/>
            <a:r>
              <a:rPr lang="en-US" smtClean="0"/>
              <a:t>3455             panic</a:t>
            </a:r>
            <a:r>
              <a:rPr lang="en-US"/>
              <a:t>("trap");</a:t>
            </a:r>
          </a:p>
          <a:p>
            <a:pPr/>
            <a:r>
              <a:rPr lang="te-IN"/>
              <a:t>3456 </a:t>
            </a:r>
            <a:r>
              <a:rPr lang="en-US" smtClean="0"/>
              <a:t>         </a:t>
            </a:r>
            <a:r>
              <a:rPr lang="te-IN" smtClean="0"/>
              <a:t>}</a:t>
            </a:r>
            <a:endParaRPr lang="te-IN"/>
          </a:p>
          <a:p>
            <a:pPr/>
            <a:r>
              <a:rPr lang="en-US"/>
              <a:t>3457 </a:t>
            </a:r>
            <a:r>
              <a:rPr lang="en-US" smtClean="0"/>
              <a:t>    // </a:t>
            </a:r>
            <a:r>
              <a:rPr lang="en-US"/>
              <a:t>In user space, assume process misbehaved.</a:t>
            </a:r>
          </a:p>
          <a:p>
            <a:pPr/>
            <a:r>
              <a:rPr lang="en-US"/>
              <a:t>3458 </a:t>
            </a:r>
            <a:r>
              <a:rPr lang="en-US" smtClean="0"/>
              <a:t>     cprintf</a:t>
            </a:r>
            <a:r>
              <a:rPr lang="en-US"/>
              <a:t>("pid %d %s: trap %d err %d on cpu %d "</a:t>
            </a:r>
          </a:p>
          <a:p>
            <a:pPr/>
            <a:r>
              <a:rPr lang="en-US"/>
              <a:t>3459 </a:t>
            </a:r>
            <a:r>
              <a:rPr lang="en-US" smtClean="0"/>
              <a:t>     "</a:t>
            </a:r>
            <a:r>
              <a:rPr lang="en-US" err="1"/>
              <a:t>eip 0x%x addr 0x%x−−kill proc\n",</a:t>
            </a:r>
          </a:p>
          <a:p>
            <a:pPr/>
            <a:r>
              <a:rPr lang="en-US"/>
              <a:t>3460 </a:t>
            </a:r>
            <a:r>
              <a:rPr lang="en-US" smtClean="0"/>
              <a:t>     myproc</a:t>
            </a:r>
            <a:r>
              <a:rPr lang="en-US"/>
              <a:t>()−&gt;pid, myproc()−&gt;name, tf−&gt;trapno,</a:t>
            </a:r>
          </a:p>
          <a:p>
            <a:pPr/>
            <a:r>
              <a:rPr lang="en-US"/>
              <a:t>3461 </a:t>
            </a:r>
            <a:r>
              <a:rPr lang="en-US" smtClean="0"/>
              <a:t>     tf</a:t>
            </a:r>
            <a:r>
              <a:rPr lang="en-US"/>
              <a:t>−&gt;err, cpuid(), tf−&gt;eip, rcr2());</a:t>
            </a:r>
          </a:p>
          <a:p>
            <a:pPr/>
            <a:r>
              <a:rPr lang="en-US"/>
              <a:t>3462 </a:t>
            </a:r>
            <a:r>
              <a:rPr lang="en-US" smtClean="0"/>
              <a:t>      myproc</a:t>
            </a:r>
            <a:r>
              <a:rPr lang="en-US"/>
              <a:t>()−&gt;killed = 1;</a:t>
            </a:r>
          </a:p>
          <a:p>
            <a:pPr/>
            <a:r>
              <a:rPr lang="te-IN"/>
              <a:t>3463 </a:t>
            </a:r>
            <a:r>
              <a:rPr lang="en-US" smtClean="0"/>
              <a:t>   </a:t>
            </a:r>
            <a:r>
              <a:rPr lang="te-IN" smtClean="0"/>
              <a:t>}</a:t>
            </a:r>
            <a:endParaRPr lang="en-US"/>
          </a:p>
        </p:txBody>
      </p:sp>
      <p:sp>
        <p:nvSpPr>
          <p:cNvPr id="14" name="Rectangle 13"/>
          <p:cNvSpPr/>
          <p:nvPr/>
        </p:nvSpPr>
        <p:spPr>
          <a:xfrm>
            <a:off x="3660825" y="475557"/>
            <a:ext cx="5630065"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mtClean="0"/>
              <a:t>COM Port trap</a:t>
            </a:r>
            <a:endParaRPr lang="te-IN"/>
          </a:p>
        </p:txBody>
      </p:sp>
      <p:sp>
        <p:nvSpPr>
          <p:cNvPr id="2" name="Rectangle 1"/>
          <p:cNvSpPr/>
          <p:nvPr/>
        </p:nvSpPr>
        <p:spPr>
          <a:xfrm>
            <a:off x="6115714" y="1619935"/>
            <a:ext cx="5189710"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A </a:t>
            </a:r>
            <a:r>
              <a:rPr lang="en-US" b="1"/>
              <a:t>spurious interrupt</a:t>
            </a:r>
            <a:r>
              <a:rPr lang="en-US"/>
              <a:t> is an invalid, short-duration signal on an interrupt input</a:t>
            </a:r>
            <a:endParaRPr lang="te-IN"/>
          </a:p>
        </p:txBody>
      </p:sp>
      <p:sp>
        <p:nvSpPr>
          <p:cNvPr id="15" name="Rectangle 14"/>
          <p:cNvSpPr/>
          <p:nvPr/>
        </p:nvSpPr>
        <p:spPr>
          <a:xfrm>
            <a:off x="8016364" y="3258235"/>
            <a:ext cx="2424869"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mtClean="0"/>
              <a:t>If Problem with kernel</a:t>
            </a:r>
            <a:endParaRPr lang="te-IN"/>
          </a:p>
        </p:txBody>
      </p:sp>
      <p:sp>
        <p:nvSpPr>
          <p:cNvPr id="16" name="Rectangle 15"/>
          <p:cNvSpPr/>
          <p:nvPr/>
        </p:nvSpPr>
        <p:spPr>
          <a:xfrm>
            <a:off x="6096000" y="5175935"/>
            <a:ext cx="3365500"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mtClean="0"/>
              <a:t>User process misbehave – Kill the process</a:t>
            </a:r>
            <a:endParaRPr lang="te-IN"/>
          </a:p>
        </p:txBody>
      </p:sp>
    </p:spTree>
    <p:extLst>
      <p:ext uri="{BB962C8B-B14F-4D97-AF65-F5344CB8AC3E}">
        <p14:creationId xmlns:p14="http://schemas.microsoft.com/office/powerpoint/2010/main" val="1175160725"/>
      </p:ext>
    </p:extLst>
  </p:cSld>
  <p:clrMapOvr>
    <a:masterClrMapping/>
  </p:clrMapOvr>
  <p:transition/>
  <p:timing/>
</p:sld>
</file>

<file path=ppt/slides/slide8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xmlns="" id="{8D9418D7-E568-4431-BF4C-556A5367E483}"/>
              </a:ext>
            </a:extLst>
          </p:cNvPr>
          <p:cNvGrpSpPr/>
          <p:nvPr/>
        </p:nvGrpSpPr>
        <p:grpSpPr>
          <a:xfrm>
            <a:off x="0" y="25400"/>
            <a:ext cx="12192001" cy="6860735"/>
            <a:chExt cx="12192001" cy="6860735"/>
          </a:xfrm>
        </p:grpSpPr>
        <p:pic>
          <p:nvPicPr>
            <p:cNvPr id="5" name="Picture 2" descr="KL Deemed to be University Logo">
              <a:extLst>
                <a:ext uri="{FF2B5EF4-FFF2-40B4-BE49-F238E27FC236}">
                  <a16:creationId xmlns:a16="http://schemas.microsoft.com/office/drawing/2014/main" xmlns=""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xmlns=""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xmlns=""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xmlns=""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xmlns=""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xmlns=""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xmlns=""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Rectangle 12"/>
          <p:cNvSpPr/>
          <p:nvPr/>
        </p:nvSpPr>
        <p:spPr>
          <a:xfrm>
            <a:off x="9014976" y="244725"/>
            <a:ext cx="950838" cy="461665"/>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z="2400" b="1" err="1" smtClean="0"/>
              <a:t>Trap.c</a:t>
            </a:r>
            <a:endParaRPr lang="te-IN" sz="2400" b="1"/>
          </a:p>
        </p:txBody>
      </p:sp>
      <p:sp>
        <p:nvSpPr>
          <p:cNvPr id="2" name="Rectangle 1"/>
          <p:cNvSpPr/>
          <p:nvPr/>
        </p:nvSpPr>
        <p:spPr>
          <a:xfrm>
            <a:off x="241300" y="1237255"/>
            <a:ext cx="8293100" cy="4524315"/>
          </a:xfrm>
          <a:prstGeom prst="rect">
            <a:avLst/>
          </a:prstGeom>
        </p:spPr>
        <p:txBody>
          <a:bodyPr wrap="square">
            <a:spAutoFit/>
          </a:bodyPr>
          <a:lstStyle>
            <a:defPPr>
              <a:defRPr lang="en-US"/>
            </a:defPPr>
          </a:lstStyle>
          <a:p>
            <a:pPr/>
            <a:r>
              <a:rPr lang="en-US"/>
              <a:t>3465 // Force process exit if it has been killed and is in user space.</a:t>
            </a:r>
          </a:p>
          <a:p>
            <a:pPr/>
            <a:r>
              <a:rPr lang="en-US"/>
              <a:t>3466 // (If it is still executing in the kernel, let it keep running</a:t>
            </a:r>
          </a:p>
          <a:p>
            <a:pPr/>
            <a:r>
              <a:rPr lang="en-US"/>
              <a:t>3467 // until it gets to the regular system call return.)</a:t>
            </a:r>
          </a:p>
          <a:p>
            <a:pPr/>
            <a:r>
              <a:rPr lang="en-US"/>
              <a:t>3468 if(myproc() &amp;&amp; myproc()−&gt;killed &amp;&amp; (tf−&gt;cs&amp;3) == DPL_USER)</a:t>
            </a:r>
          </a:p>
          <a:p>
            <a:pPr/>
            <a:r>
              <a:rPr lang="en-US"/>
              <a:t>3469 </a:t>
            </a:r>
            <a:r>
              <a:rPr lang="en-US" smtClean="0"/>
              <a:t>    exit</a:t>
            </a:r>
            <a:r>
              <a:rPr lang="en-US"/>
              <a:t>();</a:t>
            </a:r>
          </a:p>
          <a:p>
            <a:pPr/>
            <a:r>
              <a:rPr lang="en-US"/>
              <a:t>3470</a:t>
            </a:r>
          </a:p>
          <a:p>
            <a:pPr/>
            <a:r>
              <a:rPr lang="en-US"/>
              <a:t>3471 // Force process to give up CPU on clock tick.</a:t>
            </a:r>
          </a:p>
          <a:p>
            <a:pPr/>
            <a:r>
              <a:rPr lang="en-US"/>
              <a:t>3472 // If interrupts were on while locks held, would need to check nlock.</a:t>
            </a:r>
          </a:p>
          <a:p>
            <a:pPr/>
            <a:r>
              <a:rPr lang="en-US"/>
              <a:t>3473 if(myproc() &amp;&amp; myproc()−&gt;state == RUNNING &amp;&amp;</a:t>
            </a:r>
          </a:p>
          <a:p>
            <a:pPr/>
            <a:r>
              <a:rPr lang="en-US"/>
              <a:t>3474 </a:t>
            </a:r>
            <a:r>
              <a:rPr lang="en-US" smtClean="0"/>
              <a:t>    tf</a:t>
            </a:r>
            <a:r>
              <a:rPr lang="en-US"/>
              <a:t>−&gt;trapno == T_IRQ0+IRQ_TIMER)</a:t>
            </a:r>
          </a:p>
          <a:p>
            <a:pPr/>
            <a:r>
              <a:rPr lang="en-US"/>
              <a:t>3475 </a:t>
            </a:r>
            <a:r>
              <a:rPr lang="en-US" smtClean="0"/>
              <a:t>    yield</a:t>
            </a:r>
            <a:r>
              <a:rPr lang="en-US"/>
              <a:t>();</a:t>
            </a:r>
          </a:p>
          <a:p>
            <a:pPr/>
            <a:r>
              <a:rPr lang="en-US"/>
              <a:t>3476</a:t>
            </a:r>
          </a:p>
          <a:p>
            <a:pPr/>
            <a:r>
              <a:rPr lang="en-US"/>
              <a:t>3477 // Check if the process has been killed since we yielded</a:t>
            </a:r>
          </a:p>
          <a:p>
            <a:pPr/>
            <a:r>
              <a:rPr lang="en-US"/>
              <a:t>3478 if(myproc() &amp;&amp; myproc()−&gt;killed &amp;&amp; (tf−&gt;cs&amp;3) == DPL_USER)</a:t>
            </a:r>
          </a:p>
          <a:p>
            <a:pPr/>
            <a:r>
              <a:rPr lang="en-US"/>
              <a:t>3479 </a:t>
            </a:r>
            <a:r>
              <a:rPr lang="en-US" smtClean="0"/>
              <a:t>    exit</a:t>
            </a:r>
            <a:r>
              <a:rPr lang="en-US"/>
              <a:t>();</a:t>
            </a:r>
          </a:p>
          <a:p>
            <a:pPr/>
            <a:r>
              <a:rPr lang="en-US"/>
              <a:t>3480 }</a:t>
            </a:r>
            <a:endParaRPr lang="te-IN"/>
          </a:p>
        </p:txBody>
      </p:sp>
      <p:sp>
        <p:nvSpPr>
          <p:cNvPr id="16" name="Rectangle 15"/>
          <p:cNvSpPr/>
          <p:nvPr/>
        </p:nvSpPr>
        <p:spPr>
          <a:xfrm>
            <a:off x="2663058" y="4053410"/>
            <a:ext cx="4071884"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Gives up the CPU from a running process.</a:t>
            </a:r>
            <a:endParaRPr lang="te-IN"/>
          </a:p>
        </p:txBody>
      </p:sp>
      <p:sp>
        <p:nvSpPr>
          <p:cNvPr id="17" name="Rectangle 16"/>
          <p:cNvSpPr/>
          <p:nvPr/>
        </p:nvSpPr>
        <p:spPr>
          <a:xfrm>
            <a:off x="6943767" y="1581835"/>
            <a:ext cx="5154729"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 if process is user-process, and killed, and is not in the middle of a system-call, exit (and don't return to alltraps)</a:t>
            </a:r>
            <a:endParaRPr lang="te-IN"/>
          </a:p>
        </p:txBody>
      </p:sp>
      <p:sp>
        <p:nvSpPr>
          <p:cNvPr id="18" name="Rectangle 17"/>
          <p:cNvSpPr/>
          <p:nvPr/>
        </p:nvSpPr>
        <p:spPr>
          <a:xfrm>
            <a:off x="6880267" y="3545747"/>
            <a:ext cx="5248234"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if process is running, and we had a timer-interrupt, and the process ran for long enough already, yield CPU back to scheduler</a:t>
            </a:r>
            <a:endParaRPr lang="te-IN"/>
          </a:p>
        </p:txBody>
      </p:sp>
      <p:sp>
        <p:nvSpPr>
          <p:cNvPr id="19" name="Rectangle 18"/>
          <p:cNvSpPr/>
          <p:nvPr/>
        </p:nvSpPr>
        <p:spPr>
          <a:xfrm>
            <a:off x="4347991" y="5252135"/>
            <a:ext cx="6096000" cy="646331"/>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after previous yield, if process was killed (and not in middle of system-call), exit</a:t>
            </a:r>
            <a:endParaRPr lang="te-IN"/>
          </a:p>
        </p:txBody>
      </p:sp>
    </p:spTree>
    <p:extLst>
      <p:ext uri="{BB962C8B-B14F-4D97-AF65-F5344CB8AC3E}">
        <p14:creationId xmlns:p14="http://schemas.microsoft.com/office/powerpoint/2010/main" val="1500268411"/>
      </p:ext>
    </p:extLst>
  </p:cSld>
  <p:clrMapOvr>
    <a:masterClrMapping/>
  </p:clrMapOvr>
  <p:transition/>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 name="Title 4">
            <a:extLst>
              <a:ext uri="{FF2B5EF4-FFF2-40B4-BE49-F238E27FC236}">
                <a16:creationId xmlns:a16="http://schemas.microsoft.com/office/drawing/2014/main" id="{5F143494-C438-4F85-8563-F756FD09FA89}"/>
              </a:ext>
            </a:extLst>
          </p:cNvPr>
          <p:cNvSpPr>
            <a:spLocks noGrp="1"/>
          </p:cNvSpPr>
          <p:nvPr>
            <p:ph type="title"/>
          </p:nvPr>
        </p:nvSpPr>
        <p:spPr>
          <a:xfrm>
            <a:off x="176271" y="208308"/>
            <a:ext cx="10636784" cy="1325563"/>
          </a:xfrm>
        </p:spPr>
        <p:txBody>
          <a:bodyPr/>
          <a:lstStyle>
            <a:defPPr/>
          </a:lstStyle>
          <a:p>
            <a:pPr algn="l"/>
            <a:r>
              <a:rPr lang="en-US" b="1" i="0">
                <a:solidFill>
                  <a:srgbClr val="000000"/>
                </a:solidFill>
                <a:effectLst/>
              </a:rPr>
              <a:t>I/O Ports</a:t>
            </a:r>
          </a:p>
        </p:txBody>
      </p:sp>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grpSp>
        <p:nvGrpSpPr>
          <p:cNvPr id="17" name="Group 16">
            <a:extLst>
              <a:ext uri="{FF2B5EF4-FFF2-40B4-BE49-F238E27FC236}">
                <a16:creationId xmlns:a16="http://schemas.microsoft.com/office/drawing/2014/main" id="{C176CB4C-DF9D-4599-AA4A-51772E3049C8}"/>
              </a:ext>
            </a:extLst>
          </p:cNvPr>
          <p:cNvGrpSpPr/>
          <p:nvPr/>
        </p:nvGrpSpPr>
        <p:grpSpPr>
          <a:xfrm>
            <a:off x="279509" y="4314452"/>
            <a:ext cx="6097920" cy="2346167"/>
            <a:chOff x="6096000" y="4014450"/>
            <a:chExt cx="6097920" cy="2346167"/>
          </a:xfrm>
        </p:grpSpPr>
        <p:sp>
          <p:nvSpPr>
            <p:cNvPr id="18" name="Rectangle 17">
              <a:extLst>
                <a:ext uri="{FF2B5EF4-FFF2-40B4-BE49-F238E27FC236}">
                  <a16:creationId xmlns:a16="http://schemas.microsoft.com/office/drawing/2014/main" id="{1054521F-CAC1-4ECC-ABBF-92F4804892BF}"/>
                </a:ext>
              </a:extLst>
            </p:cNvPr>
            <p:cNvSpPr/>
            <p:nvPr/>
          </p:nvSpPr>
          <p:spPr>
            <a:xfrm>
              <a:off x="6096000" y="5472332"/>
              <a:ext cx="3652911" cy="7046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t>Low Memory (640KB) –</a:t>
              </a:r>
            </a:p>
            <a:p>
              <a:pPr algn="ctr"/>
              <a:r>
                <a:rPr lang="en-US"/>
                <a:t>DOS Memory</a:t>
              </a:r>
            </a:p>
          </p:txBody>
        </p:sp>
        <p:sp>
          <p:nvSpPr>
            <p:cNvPr id="19" name="Rectangle 18">
              <a:extLst>
                <a:ext uri="{FF2B5EF4-FFF2-40B4-BE49-F238E27FC236}">
                  <a16:creationId xmlns:a16="http://schemas.microsoft.com/office/drawing/2014/main" id="{A161A407-57EE-4B27-A99E-8DA55A1B7E9D}"/>
                </a:ext>
              </a:extLst>
            </p:cNvPr>
            <p:cNvSpPr/>
            <p:nvPr/>
          </p:nvSpPr>
          <p:spPr>
            <a:xfrm>
              <a:off x="6096000" y="5050302"/>
              <a:ext cx="3652911" cy="409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t>VGA Display</a:t>
              </a:r>
            </a:p>
          </p:txBody>
        </p:sp>
        <p:sp>
          <p:nvSpPr>
            <p:cNvPr id="20" name="Rectangle 19">
              <a:extLst>
                <a:ext uri="{FF2B5EF4-FFF2-40B4-BE49-F238E27FC236}">
                  <a16:creationId xmlns:a16="http://schemas.microsoft.com/office/drawing/2014/main" id="{B246CC83-87B3-4357-A622-B1A11EAA0BB9}"/>
                </a:ext>
              </a:extLst>
            </p:cNvPr>
            <p:cNvSpPr/>
            <p:nvPr/>
          </p:nvSpPr>
          <p:spPr>
            <a:xfrm>
              <a:off x="6096000" y="4638917"/>
              <a:ext cx="3652911" cy="40904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solidFill>
                    <a:schemeClr val="tx1"/>
                  </a:solidFill>
                </a:rPr>
                <a:t>16 Bit Devices Expansion ROM</a:t>
              </a:r>
            </a:p>
          </p:txBody>
        </p:sp>
        <p:sp>
          <p:nvSpPr>
            <p:cNvPr id="21" name="Rectangle 20">
              <a:extLst>
                <a:ext uri="{FF2B5EF4-FFF2-40B4-BE49-F238E27FC236}">
                  <a16:creationId xmlns:a16="http://schemas.microsoft.com/office/drawing/2014/main" id="{38FB7474-8B22-4E41-BD4E-ED8BAC566B33}"/>
                </a:ext>
              </a:extLst>
            </p:cNvPr>
            <p:cNvSpPr/>
            <p:nvPr/>
          </p:nvSpPr>
          <p:spPr>
            <a:xfrm>
              <a:off x="6096000" y="4214636"/>
              <a:ext cx="3652911" cy="409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solidFill>
                    <a:schemeClr val="tx1"/>
                  </a:solidFill>
                </a:rPr>
                <a:t>BIOS ROM</a:t>
              </a:r>
            </a:p>
          </p:txBody>
        </p:sp>
        <p:sp>
          <p:nvSpPr>
            <p:cNvPr id="24" name="TextBox 23">
              <a:extLst>
                <a:ext uri="{FF2B5EF4-FFF2-40B4-BE49-F238E27FC236}">
                  <a16:creationId xmlns:a16="http://schemas.microsoft.com/office/drawing/2014/main" id="{B93E28A9-57E0-48D1-B5F5-2F4FC1A54B7A}"/>
                </a:ext>
              </a:extLst>
            </p:cNvPr>
            <p:cNvSpPr txBox="1"/>
            <p:nvPr/>
          </p:nvSpPr>
          <p:spPr>
            <a:xfrm>
              <a:off x="9816593" y="5991285"/>
              <a:ext cx="1992923" cy="369332"/>
            </a:xfrm>
            <a:prstGeom prst="rect">
              <a:avLst/>
            </a:prstGeom>
            <a:noFill/>
          </p:spPr>
          <p:txBody>
            <a:bodyPr wrap="square" rtlCol="0">
              <a:spAutoFit/>
            </a:bodyPr>
            <a:lstStyle>
              <a:defPPr>
                <a:defRPr lang="en-US"/>
              </a:defPPr>
            </a:lstStyle>
            <a:p>
              <a:pPr/>
              <a:r>
                <a:rPr lang="en-US"/>
                <a:t>0x00000000</a:t>
              </a:r>
            </a:p>
          </p:txBody>
        </p:sp>
        <p:sp>
          <p:nvSpPr>
            <p:cNvPr id="25" name="TextBox 24">
              <a:extLst>
                <a:ext uri="{FF2B5EF4-FFF2-40B4-BE49-F238E27FC236}">
                  <a16:creationId xmlns:a16="http://schemas.microsoft.com/office/drawing/2014/main" id="{605F3DBA-E232-40D4-89D9-CF88649C364D}"/>
                </a:ext>
              </a:extLst>
            </p:cNvPr>
            <p:cNvSpPr txBox="1"/>
            <p:nvPr/>
          </p:nvSpPr>
          <p:spPr>
            <a:xfrm>
              <a:off x="9853882" y="5311327"/>
              <a:ext cx="2338118" cy="369332"/>
            </a:xfrm>
            <a:prstGeom prst="rect">
              <a:avLst/>
            </a:prstGeom>
            <a:noFill/>
          </p:spPr>
          <p:txBody>
            <a:bodyPr wrap="square" rtlCol="0">
              <a:spAutoFit/>
            </a:bodyPr>
            <a:lstStyle>
              <a:defPPr>
                <a:defRPr lang="en-US"/>
              </a:defPPr>
            </a:lstStyle>
            <a:p>
              <a:pPr/>
              <a:r>
                <a:rPr lang="en-US"/>
                <a:t>0x000A0000 (640 KB)</a:t>
              </a:r>
            </a:p>
          </p:txBody>
        </p:sp>
        <p:sp>
          <p:nvSpPr>
            <p:cNvPr id="26" name="TextBox 25">
              <a:extLst>
                <a:ext uri="{FF2B5EF4-FFF2-40B4-BE49-F238E27FC236}">
                  <a16:creationId xmlns:a16="http://schemas.microsoft.com/office/drawing/2014/main" id="{8E8A438D-AF3E-486C-85B5-803FF9626596}"/>
                </a:ext>
              </a:extLst>
            </p:cNvPr>
            <p:cNvSpPr txBox="1"/>
            <p:nvPr/>
          </p:nvSpPr>
          <p:spPr>
            <a:xfrm>
              <a:off x="9853882" y="4863292"/>
              <a:ext cx="2338118" cy="369332"/>
            </a:xfrm>
            <a:prstGeom prst="rect">
              <a:avLst/>
            </a:prstGeom>
            <a:noFill/>
          </p:spPr>
          <p:txBody>
            <a:bodyPr wrap="square" rtlCol="0">
              <a:spAutoFit/>
            </a:bodyPr>
            <a:lstStyle>
              <a:defPPr>
                <a:defRPr lang="en-US"/>
              </a:defPPr>
            </a:lstStyle>
            <a:p>
              <a:pPr/>
              <a:r>
                <a:rPr lang="en-US"/>
                <a:t>0x000C0000 (768 KB)</a:t>
              </a:r>
            </a:p>
          </p:txBody>
        </p:sp>
        <p:sp>
          <p:nvSpPr>
            <p:cNvPr id="27" name="TextBox 26">
              <a:extLst>
                <a:ext uri="{FF2B5EF4-FFF2-40B4-BE49-F238E27FC236}">
                  <a16:creationId xmlns:a16="http://schemas.microsoft.com/office/drawing/2014/main" id="{124EB91B-EA31-414A-87AB-DF0FCE2D89D2}"/>
                </a:ext>
              </a:extLst>
            </p:cNvPr>
            <p:cNvSpPr txBox="1"/>
            <p:nvPr/>
          </p:nvSpPr>
          <p:spPr>
            <a:xfrm>
              <a:off x="9855802" y="4439011"/>
              <a:ext cx="2338118" cy="369332"/>
            </a:xfrm>
            <a:prstGeom prst="rect">
              <a:avLst/>
            </a:prstGeom>
            <a:noFill/>
          </p:spPr>
          <p:txBody>
            <a:bodyPr wrap="square" rtlCol="0">
              <a:spAutoFit/>
            </a:bodyPr>
            <a:lstStyle>
              <a:defPPr>
                <a:defRPr lang="en-US"/>
              </a:defPPr>
            </a:lstStyle>
            <a:p>
              <a:pPr/>
              <a:r>
                <a:rPr lang="en-US"/>
                <a:t>0x000F0000 (960 KB)</a:t>
              </a:r>
            </a:p>
          </p:txBody>
        </p:sp>
        <p:sp>
          <p:nvSpPr>
            <p:cNvPr id="28" name="TextBox 27">
              <a:extLst>
                <a:ext uri="{FF2B5EF4-FFF2-40B4-BE49-F238E27FC236}">
                  <a16:creationId xmlns:a16="http://schemas.microsoft.com/office/drawing/2014/main" id="{335C5978-4F66-487D-BAB0-B9A27072D6CB}"/>
                </a:ext>
              </a:extLst>
            </p:cNvPr>
            <p:cNvSpPr txBox="1"/>
            <p:nvPr/>
          </p:nvSpPr>
          <p:spPr>
            <a:xfrm>
              <a:off x="9853882" y="4014450"/>
              <a:ext cx="2338118" cy="369332"/>
            </a:xfrm>
            <a:prstGeom prst="rect">
              <a:avLst/>
            </a:prstGeom>
            <a:noFill/>
          </p:spPr>
          <p:txBody>
            <a:bodyPr wrap="square" rtlCol="0">
              <a:spAutoFit/>
            </a:bodyPr>
            <a:lstStyle>
              <a:defPPr>
                <a:defRPr lang="en-US"/>
              </a:defPPr>
            </a:lstStyle>
            <a:p>
              <a:pPr/>
              <a:r>
                <a:rPr lang="en-US"/>
                <a:t>0x00100000 (1 MB)</a:t>
              </a:r>
            </a:p>
          </p:txBody>
        </p:sp>
      </p:grpSp>
      <p:sp>
        <p:nvSpPr>
          <p:cNvPr id="31" name="TextBox 30">
            <a:extLst>
              <a:ext uri="{FF2B5EF4-FFF2-40B4-BE49-F238E27FC236}">
                <a16:creationId xmlns:a16="http://schemas.microsoft.com/office/drawing/2014/main" id="{586EF4C4-78CB-4D5C-80B0-2DF2BD71B898}"/>
              </a:ext>
            </a:extLst>
          </p:cNvPr>
          <p:cNvSpPr txBox="1"/>
          <p:nvPr/>
        </p:nvSpPr>
        <p:spPr>
          <a:xfrm>
            <a:off x="279509" y="1327084"/>
            <a:ext cx="6197304" cy="2539157"/>
          </a:xfrm>
          <a:prstGeom prst="rect">
            <a:avLst/>
          </a:prstGeom>
          <a:noFill/>
        </p:spPr>
        <p:txBody>
          <a:bodyPr wrap="square">
            <a:spAutoFit/>
          </a:bodyPr>
          <a:lstStyle>
            <a:defPPr>
              <a:defRPr lang="en-US"/>
            </a:defPPr>
          </a:lstStyle>
          <a:p>
            <a:pPr marL="25400">
              <a:lnSpc>
                <a:spcPct val="100000"/>
              </a:lnSpc>
              <a:spcBef>
                <a:spcPts val="710"/>
              </a:spcBef>
            </a:pPr>
            <a:r>
              <a:rPr lang="en-US" sz="2400" spc="-10">
                <a:cs typeface="Liberation Sans"/>
              </a:rPr>
              <a:t>Range </a:t>
            </a:r>
            <a:r>
              <a:rPr lang="en-US" sz="2400">
                <a:cs typeface="Liberation Sans"/>
              </a:rPr>
              <a:t>: 0 to</a:t>
            </a:r>
            <a:r>
              <a:rPr lang="en-US" sz="2400" spc="-5">
                <a:cs typeface="Liberation Sans"/>
              </a:rPr>
              <a:t> </a:t>
            </a:r>
            <a:r>
              <a:rPr lang="en-US" sz="2400">
                <a:cs typeface="Liberation Sans"/>
              </a:rPr>
              <a:t>2</a:t>
            </a:r>
            <a:r>
              <a:rPr lang="en-US" sz="2400" baseline="15873">
                <a:cs typeface="Liberation Sans"/>
              </a:rPr>
              <a:t>16</a:t>
            </a:r>
            <a:r>
              <a:rPr lang="en-US" sz="2400">
                <a:cs typeface="Liberation Sans"/>
              </a:rPr>
              <a:t>-1</a:t>
            </a:r>
          </a:p>
          <a:p>
            <a:pPr marL="25400">
              <a:lnSpc>
                <a:spcPct val="100000"/>
              </a:lnSpc>
              <a:spcBef>
                <a:spcPts val="610"/>
              </a:spcBef>
            </a:pPr>
            <a:r>
              <a:rPr lang="en-US" sz="2400" spc="-5">
                <a:cs typeface="Liberation Sans"/>
              </a:rPr>
              <a:t>Used </a:t>
            </a:r>
            <a:r>
              <a:rPr lang="en-US" sz="2400">
                <a:cs typeface="Liberation Sans"/>
              </a:rPr>
              <a:t>to </a:t>
            </a:r>
            <a:r>
              <a:rPr lang="en-US" sz="2400" spc="-5">
                <a:cs typeface="Liberation Sans"/>
              </a:rPr>
              <a:t>access</a:t>
            </a:r>
            <a:r>
              <a:rPr lang="en-US" sz="2400" spc="-10">
                <a:cs typeface="Liberation Sans"/>
              </a:rPr>
              <a:t> devices</a:t>
            </a:r>
          </a:p>
          <a:p>
            <a:pPr marL="25400">
              <a:lnSpc>
                <a:spcPct val="100000"/>
              </a:lnSpc>
              <a:spcBef>
                <a:spcPts val="610"/>
              </a:spcBef>
            </a:pPr>
            <a:r>
              <a:rPr lang="en-US" sz="2400" b="0" i="0">
                <a:effectLst/>
              </a:rPr>
              <a:t>All configured ports on the system must be unique. </a:t>
            </a:r>
          </a:p>
          <a:p>
            <a:pPr marL="25400">
              <a:lnSpc>
                <a:spcPct val="100000"/>
              </a:lnSpc>
              <a:spcBef>
                <a:spcPts val="610"/>
              </a:spcBef>
            </a:pPr>
            <a:r>
              <a:rPr lang="en-US" sz="2400" b="0" i="0">
                <a:effectLst/>
              </a:rPr>
              <a:t>Some devices always have default I/O port assigned. </a:t>
            </a:r>
            <a:endParaRPr lang="en-US" sz="2400">
              <a:cs typeface="Liberation Sans"/>
            </a:endParaRPr>
          </a:p>
        </p:txBody>
      </p:sp>
      <p:pic>
        <p:nvPicPr>
          <p:cNvPr id="35" name="Picture 34">
            <a:extLst>
              <a:ext uri="{FF2B5EF4-FFF2-40B4-BE49-F238E27FC236}">
                <a16:creationId xmlns:a16="http://schemas.microsoft.com/office/drawing/2014/main" id="{5DE22F84-0102-4251-9FE3-8C526A9A878A}"/>
              </a:ext>
            </a:extLst>
          </p:cNvPr>
          <p:cNvPicPr>
            <a:picLocks noChangeAspect="1"/>
          </p:cNvPicPr>
          <p:nvPr/>
        </p:nvPicPr>
        <p:blipFill>
          <a:blip r:embed="rId3"/>
          <a:srcRect r="62460" b="7278"/>
          <a:stretch>
            <a:fillRect/>
          </a:stretch>
        </p:blipFill>
        <p:spPr>
          <a:xfrm>
            <a:off x="6467465" y="160360"/>
            <a:ext cx="4576808" cy="6355779"/>
          </a:xfrm>
          <a:prstGeom prst="rect">
            <a:avLst/>
          </a:prstGeom>
        </p:spPr>
      </p:pic>
      <p:pic>
        <p:nvPicPr>
          <p:cNvPr id="36" name="Picture 35">
            <a:extLst>
              <a:ext uri="{FF2B5EF4-FFF2-40B4-BE49-F238E27FC236}">
                <a16:creationId xmlns:a16="http://schemas.microsoft.com/office/drawing/2014/main" id="{40A90110-445E-4447-9C5E-55D538A8F19F}"/>
              </a:ext>
            </a:extLst>
          </p:cNvPr>
          <p:cNvPicPr>
            <a:picLocks noChangeAspect="1"/>
          </p:cNvPicPr>
          <p:nvPr/>
        </p:nvPicPr>
        <p:blipFill>
          <a:blip r:embed="rId4"/>
          <a:srcRect r="53098" b="9525"/>
          <a:stretch>
            <a:fillRect/>
          </a:stretch>
        </p:blipFill>
        <p:spPr>
          <a:xfrm>
            <a:off x="6432855" y="219325"/>
            <a:ext cx="5718313" cy="6201707"/>
          </a:xfrm>
          <a:prstGeom prst="rect">
            <a:avLst/>
          </a:prstGeom>
        </p:spPr>
      </p:pic>
    </p:spTree>
    <p:extLst>
      <p:ext uri="{BB962C8B-B14F-4D97-AF65-F5344CB8AC3E}">
        <p14:creationId xmlns:p14="http://schemas.microsoft.com/office/powerpoint/2010/main" val="35106200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ppt_x"/>
                                          </p:val>
                                        </p:tav>
                                        <p:tav tm="100000">
                                          <p:val>
                                            <p:strVal val="#ppt_x"/>
                                          </p:val>
                                        </p:tav>
                                      </p:tavLst>
                                    </p:anim>
                                    <p:anim calcmode="lin" valueType="num">
                                      <p:cBhvr additive="base">
                                        <p:cTn id="1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9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xmlns="" id="{8D9418D7-E568-4431-BF4C-556A5367E483}"/>
              </a:ext>
            </a:extLst>
          </p:cNvPr>
          <p:cNvGrpSpPr/>
          <p:nvPr/>
        </p:nvGrpSpPr>
        <p:grpSpPr>
          <a:xfrm>
            <a:off x="0" y="25400"/>
            <a:ext cx="12192001" cy="6860735"/>
            <a:chExt cx="12192001" cy="6860735"/>
          </a:xfrm>
        </p:grpSpPr>
        <p:pic>
          <p:nvPicPr>
            <p:cNvPr id="5" name="Picture 2" descr="KL Deemed to be University Logo">
              <a:extLst>
                <a:ext uri="{FF2B5EF4-FFF2-40B4-BE49-F238E27FC236}">
                  <a16:creationId xmlns:a16="http://schemas.microsoft.com/office/drawing/2014/main" xmlns=""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xmlns=""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xmlns=""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xmlns=""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xmlns=""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xmlns=""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xmlns=""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Rectangle 12"/>
          <p:cNvSpPr/>
          <p:nvPr/>
        </p:nvSpPr>
        <p:spPr>
          <a:xfrm>
            <a:off x="9014976" y="244725"/>
            <a:ext cx="2040623" cy="461665"/>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sz="2400" b="1"/>
              <a:t>xv6/trapasm.S</a:t>
            </a:r>
            <a:endParaRPr lang="te-IN" sz="2400" b="1"/>
          </a:p>
        </p:txBody>
      </p:sp>
      <p:sp>
        <p:nvSpPr>
          <p:cNvPr id="14" name="Rectangle 13"/>
          <p:cNvSpPr/>
          <p:nvPr/>
        </p:nvSpPr>
        <p:spPr>
          <a:xfrm>
            <a:off x="99912" y="1529140"/>
            <a:ext cx="4584700" cy="3139321"/>
          </a:xfrm>
          <a:prstGeom prst="rect">
            <a:avLst/>
          </a:prstGeom>
        </p:spPr>
        <p:txBody>
          <a:bodyPr wrap="square">
            <a:spAutoFit/>
          </a:bodyPr>
          <a:lstStyle>
            <a:defPPr>
              <a:defRPr lang="en-US"/>
            </a:defPPr>
          </a:lstStyle>
          <a:p>
            <a:pPr/>
            <a:r>
              <a:rPr lang="en-US"/>
              <a:t>3321</a:t>
            </a:r>
          </a:p>
          <a:p>
            <a:pPr/>
            <a:r>
              <a:rPr lang="en-US"/>
              <a:t>3322 # Return falls through to trapret...</a:t>
            </a:r>
          </a:p>
          <a:p>
            <a:pPr/>
            <a:r>
              <a:rPr lang="en-US" b="1"/>
              <a:t>3323 .globl trapret</a:t>
            </a:r>
            <a:endParaRPr lang="en-US" b="1"/>
          </a:p>
          <a:p>
            <a:pPr/>
            <a:r>
              <a:rPr lang="en-US"/>
              <a:t>3324 trapret:</a:t>
            </a:r>
          </a:p>
          <a:p>
            <a:pPr/>
            <a:r>
              <a:rPr lang="en-US"/>
              <a:t>3325 </a:t>
            </a:r>
            <a:r>
              <a:rPr lang="en-US" smtClean="0"/>
              <a:t>  popal</a:t>
            </a:r>
            <a:endParaRPr lang="en-US"/>
          </a:p>
          <a:p>
            <a:pPr/>
            <a:r>
              <a:rPr lang="en-US"/>
              <a:t>3326 </a:t>
            </a:r>
            <a:r>
              <a:rPr lang="en-US" smtClean="0"/>
              <a:t>  popl </a:t>
            </a:r>
            <a:r>
              <a:rPr lang="en-US"/>
              <a:t>%gs</a:t>
            </a:r>
            <a:endParaRPr lang="en-US"/>
          </a:p>
          <a:p>
            <a:pPr/>
            <a:r>
              <a:rPr lang="en-US"/>
              <a:t>3327 </a:t>
            </a:r>
            <a:r>
              <a:rPr lang="en-US" smtClean="0"/>
              <a:t>  popl </a:t>
            </a:r>
            <a:r>
              <a:rPr lang="en-US"/>
              <a:t>%fs</a:t>
            </a:r>
          </a:p>
          <a:p>
            <a:pPr/>
            <a:r>
              <a:rPr lang="en-US"/>
              <a:t>3328 </a:t>
            </a:r>
            <a:r>
              <a:rPr lang="en-US" smtClean="0"/>
              <a:t>  popl </a:t>
            </a:r>
            <a:r>
              <a:rPr lang="en-US"/>
              <a:t>%es</a:t>
            </a:r>
            <a:endParaRPr lang="en-US"/>
          </a:p>
          <a:p>
            <a:pPr/>
            <a:r>
              <a:rPr lang="en-US"/>
              <a:t>3329 </a:t>
            </a:r>
            <a:r>
              <a:rPr lang="en-US" smtClean="0"/>
              <a:t>  popl </a:t>
            </a:r>
            <a:r>
              <a:rPr lang="en-US"/>
              <a:t>%ds</a:t>
            </a:r>
          </a:p>
          <a:p>
            <a:pPr/>
            <a:r>
              <a:rPr lang="en-US"/>
              <a:t>3330 </a:t>
            </a:r>
            <a:r>
              <a:rPr lang="en-US" smtClean="0"/>
              <a:t>  addl </a:t>
            </a:r>
            <a:r>
              <a:rPr lang="en-US"/>
              <a:t>$0x8, %esp # trapno and errcode</a:t>
            </a:r>
            <a:endParaRPr lang="en-US"/>
          </a:p>
          <a:p>
            <a:pPr/>
            <a:r>
              <a:rPr lang="en-US"/>
              <a:t>3331 </a:t>
            </a:r>
            <a:r>
              <a:rPr lang="en-US" smtClean="0"/>
              <a:t>  iret</a:t>
            </a:r>
            <a:endParaRPr lang="te-IN"/>
          </a:p>
        </p:txBody>
      </p:sp>
      <p:graphicFrame>
        <p:nvGraphicFramePr>
          <p:cNvPr id="45" name="object 25"/>
          <p:cNvGraphicFramePr>
            <a:graphicFrameLocks noGrp="1"/>
          </p:cNvGraphicFramePr>
          <p:nvPr>
            <p:extLst>
              <p:ext uri="{D42A27DB-BD31-4B8C-83A1-F6EECF244321}">
                <p14:modId xmlns:p14="http://schemas.microsoft.com/office/powerpoint/2010/main" val="4282637781"/>
              </p:ext>
            </p:extLst>
          </p:nvPr>
        </p:nvGraphicFramePr>
        <p:xfrm>
          <a:off x="7795776" y="1236243"/>
          <a:ext cx="2438400" cy="4495800"/>
        </p:xfrm>
        <a:graphic>
          <a:graphicData uri="http://schemas.openxmlformats.org/drawingml/2006/table">
            <a:tbl>
              <a:tblPr firstRow="1" bandRow="1">
                <a:tableStyleId>{2D5ABB26-0587-4C30-8999-92F81FD0307C}</a:tableStyleId>
              </a:tblPr>
              <a:tblGrid>
                <a:gridCol w="1371600"/>
                <a:gridCol w="1066800"/>
              </a:tblGrid>
              <a:tr h="228600">
                <a:tc>
                  <a:txBody>
                    <a:bodyPr vert="horz" wrap="square"/>
                    <a:lstStyle>
                      <a:defPPr/>
                    </a:lstStyle>
                    <a:p>
                      <a:pPr algn="ctr">
                        <a:lnSpc>
                          <a:spcPts val="1700"/>
                        </a:lnSpc>
                      </a:pPr>
                      <a:r>
                        <a:rPr sz="1600">
                          <a:latin typeface="Liberation Sans"/>
                          <a:cs typeface="Liberation Sans"/>
                        </a:rPr>
                        <a:t>SS</a:t>
                      </a: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tc rowSpan="5">
                  <a:txBody>
                    <a:bodyPr vert="horz" wrap="square"/>
                    <a:lstStyle>
                      <a:defPPr/>
                    </a:lstStyle>
                    <a:p>
                      <a:pPr>
                        <a:lnSpc>
                          <a:spcPct val="100000"/>
                        </a:lnSpc>
                      </a:pPr>
                      <a:r>
                        <a:rPr lang="en-US" sz="1800" err="1" smtClean="0">
                          <a:latin typeface="Times New Roman"/>
                          <a:cs typeface="Times New Roman"/>
                        </a:rPr>
                        <a:t>Trapframe</a:t>
                      </a:r>
                      <a:endParaRPr sz="1800">
                        <a:latin typeface="Times New Roman"/>
                        <a:cs typeface="Times New Roman"/>
                      </a:endParaRPr>
                    </a:p>
                  </a:txBody>
                  <a:tcPr marL="0" marR="0" marT="0" marB="0">
                    <a:lnL w="9525">
                      <a:solidFill>
                        <a:srgbClr val="000000"/>
                      </a:solidFill>
                      <a:prstDash val="solid"/>
                    </a:lnL>
                    <a:lnB w="9525">
                      <a:solidFill>
                        <a:srgbClr val="000000"/>
                      </a:solidFill>
                      <a:prstDash val="solid"/>
                    </a:lnB>
                  </a:tcPr>
                </a:tc>
              </a:tr>
              <a:tr h="228600">
                <a:tc>
                  <a:txBody>
                    <a:bodyPr vert="horz" wrap="square"/>
                    <a:lstStyle>
                      <a:defPPr/>
                    </a:lstStyle>
                    <a:p>
                      <a:pPr algn="ctr">
                        <a:lnSpc>
                          <a:spcPts val="1700"/>
                        </a:lnSpc>
                      </a:pPr>
                      <a:r>
                        <a:rPr sz="1600">
                          <a:latin typeface="Liberation Sans"/>
                          <a:cs typeface="Liberation Sans"/>
                        </a:rPr>
                        <a:t>ESP</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99CC00"/>
                    </a:solidFill>
                  </a:tcPr>
                </a:tc>
                <a:tc vMerge="1">
                  <a:txBody>
                    <a:bodyPr vert="horz" wrap="square"/>
                    <a:lstStyle>
                      <a:defPPr/>
                    </a:lstStyle>
                    <a:p>
                      <a:pPr/>
                      <a:endParaRPr/>
                    </a:p>
                  </a:txBody>
                  <a:tcPr marL="0" marR="0" marT="0" marB="0">
                    <a:lnL w="9525">
                      <a:solidFill>
                        <a:srgbClr val="000000"/>
                      </a:solidFill>
                      <a:prstDash val="solid"/>
                    </a:lnL>
                    <a:lnB w="9525">
                      <a:solidFill>
                        <a:srgbClr val="000000"/>
                      </a:solidFill>
                      <a:prstDash val="solid"/>
                    </a:lnB>
                  </a:tcPr>
                </a:tc>
              </a:tr>
              <a:tr h="228600">
                <a:tc>
                  <a:txBody>
                    <a:bodyPr vert="horz" wrap="square"/>
                    <a:lstStyle>
                      <a:defPPr/>
                    </a:lstStyle>
                    <a:p>
                      <a:pPr algn="ctr">
                        <a:lnSpc>
                          <a:spcPts val="1700"/>
                        </a:lnSpc>
                      </a:pPr>
                      <a:r>
                        <a:rPr sz="1600" spc="-5">
                          <a:latin typeface="Liberation Sans"/>
                          <a:cs typeface="Liberation Sans"/>
                        </a:rPr>
                        <a:t>EFLAGS</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tc vMerge="1">
                  <a:txBody>
                    <a:bodyPr vert="horz" wrap="square"/>
                    <a:lstStyle>
                      <a:defPPr/>
                    </a:lstStyle>
                    <a:p>
                      <a:pPr/>
                      <a:endParaRPr/>
                    </a:p>
                  </a:txBody>
                  <a:tcPr marL="0" marR="0" marT="0" marB="0">
                    <a:lnL w="9525">
                      <a:solidFill>
                        <a:srgbClr val="000000"/>
                      </a:solidFill>
                      <a:prstDash val="solid"/>
                    </a:lnL>
                    <a:lnB w="9525">
                      <a:solidFill>
                        <a:srgbClr val="000000"/>
                      </a:solidFill>
                      <a:prstDash val="solid"/>
                    </a:lnB>
                  </a:tcPr>
                </a:tc>
              </a:tr>
              <a:tr h="228600">
                <a:tc>
                  <a:txBody>
                    <a:bodyPr vert="horz" wrap="square"/>
                    <a:lstStyle>
                      <a:defPPr/>
                    </a:lstStyle>
                    <a:p>
                      <a:pPr algn="ctr">
                        <a:lnSpc>
                          <a:spcPts val="1700"/>
                        </a:lnSpc>
                      </a:pPr>
                      <a:r>
                        <a:rPr sz="1600" spc="-5">
                          <a:latin typeface="Liberation Sans"/>
                          <a:cs typeface="Liberation Sans"/>
                        </a:rPr>
                        <a:t>CS</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tc vMerge="1">
                  <a:txBody>
                    <a:bodyPr vert="horz" wrap="square"/>
                    <a:lstStyle>
                      <a:defPPr/>
                    </a:lstStyle>
                    <a:p>
                      <a:pPr/>
                      <a:endParaRPr/>
                    </a:p>
                  </a:txBody>
                  <a:tcPr marL="0" marR="0" marT="0" marB="0">
                    <a:lnL w="9525">
                      <a:solidFill>
                        <a:srgbClr val="000000"/>
                      </a:solidFill>
                      <a:prstDash val="solid"/>
                    </a:lnL>
                    <a:lnB w="9525">
                      <a:solidFill>
                        <a:srgbClr val="000000"/>
                      </a:solidFill>
                      <a:prstDash val="solid"/>
                    </a:lnB>
                  </a:tcPr>
                </a:tc>
              </a:tr>
              <a:tr h="228600">
                <a:tc>
                  <a:txBody>
                    <a:bodyPr vert="horz" wrap="square"/>
                    <a:lstStyle>
                      <a:defPPr/>
                    </a:lstStyle>
                    <a:p>
                      <a:pPr algn="ctr">
                        <a:lnSpc>
                          <a:spcPts val="1700"/>
                        </a:lnSpc>
                      </a:pPr>
                      <a:r>
                        <a:rPr sz="1600" spc="-5">
                          <a:latin typeface="Liberation Sans"/>
                          <a:cs typeface="Liberation Sans"/>
                        </a:rPr>
                        <a:t>EIP</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BADFE2"/>
                    </a:solidFill>
                  </a:tcPr>
                </a:tc>
                <a:tc vMerge="1">
                  <a:txBody>
                    <a:bodyPr vert="horz" wrap="square"/>
                    <a:lstStyle>
                      <a:defPPr/>
                    </a:lstStyle>
                    <a:p>
                      <a:pPr/>
                      <a:endParaRPr/>
                    </a:p>
                  </a:txBody>
                  <a:tcPr marL="0" marR="0" marT="0" marB="0">
                    <a:lnL w="9525">
                      <a:solidFill>
                        <a:srgbClr val="000000"/>
                      </a:solidFill>
                      <a:prstDash val="solid"/>
                    </a:lnL>
                    <a:lnB w="9525">
                      <a:solidFill>
                        <a:srgbClr val="000000"/>
                      </a:solidFill>
                      <a:prstDash val="solid"/>
                    </a:lnB>
                  </a:tcPr>
                </a:tc>
              </a:tr>
              <a:tr h="228600">
                <a:tc>
                  <a:txBody>
                    <a:bodyPr vert="horz" wrap="square"/>
                    <a:lstStyle>
                      <a:defPPr/>
                    </a:lstStyle>
                    <a:p>
                      <a:pPr algn="ctr">
                        <a:lnSpc>
                          <a:spcPts val="1700"/>
                        </a:lnSpc>
                      </a:pPr>
                      <a:r>
                        <a:rPr sz="1600" spc="-5">
                          <a:latin typeface="Liberation Sans"/>
                          <a:cs typeface="Liberation Sans"/>
                        </a:rPr>
                        <a:t>Error</a:t>
                      </a:r>
                      <a:r>
                        <a:rPr sz="1600" spc="-35">
                          <a:latin typeface="Liberation Sans"/>
                          <a:cs typeface="Liberation Sans"/>
                        </a:rPr>
                        <a:t> </a:t>
                      </a:r>
                      <a:r>
                        <a:rPr sz="1600" spc="-5">
                          <a:latin typeface="Liberation Sans"/>
                          <a:cs typeface="Liberation Sans"/>
                        </a:rPr>
                        <a:t>Code</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58B3BA"/>
                    </a:solidFill>
                  </a:tcPr>
                </a:tc>
                <a:tc rowSpan="12">
                  <a:txBody>
                    <a:bodyPr vert="horz" wrap="square"/>
                    <a:lstStyle>
                      <a:defPPr/>
                    </a:lstStyle>
                    <a:p>
                      <a:pPr>
                        <a:lnSpc>
                          <a:spcPct val="100000"/>
                        </a:lnSpc>
                      </a:pPr>
                      <a:endParaRPr sz="1800">
                        <a:latin typeface="Times New Roman"/>
                        <a:cs typeface="Times New Roman"/>
                      </a:endParaRPr>
                    </a:p>
                  </a:txBody>
                  <a:tcPr marL="0" marR="0" marT="0" marB="0">
                    <a:lnL w="9525">
                      <a:solidFill>
                        <a:srgbClr val="000000"/>
                      </a:solidFill>
                      <a:prstDash val="solid"/>
                    </a:lnL>
                    <a:lnT w="9525">
                      <a:solidFill>
                        <a:srgbClr val="000000"/>
                      </a:solidFill>
                      <a:prstDash val="solid"/>
                    </a:lnT>
                  </a:tcPr>
                </a:tc>
              </a:tr>
              <a:tr h="228600">
                <a:tc>
                  <a:txBody>
                    <a:bodyPr vert="horz" wrap="square"/>
                    <a:lstStyle>
                      <a:defPPr/>
                    </a:lstStyle>
                    <a:p>
                      <a:pPr marL="635" algn="ctr">
                        <a:lnSpc>
                          <a:spcPts val="1700"/>
                        </a:lnSpc>
                      </a:pPr>
                      <a:r>
                        <a:rPr sz="1600" spc="-25">
                          <a:latin typeface="Liberation Sans"/>
                          <a:cs typeface="Liberation Sans"/>
                        </a:rPr>
                        <a:t>Trap</a:t>
                      </a:r>
                      <a:r>
                        <a:rPr sz="1600" spc="-30">
                          <a:latin typeface="Liberation Sans"/>
                          <a:cs typeface="Liberation Sans"/>
                        </a:rPr>
                        <a:t> </a:t>
                      </a:r>
                      <a:r>
                        <a:rPr sz="1600" spc="-5">
                          <a:latin typeface="Liberation Sans"/>
                          <a:cs typeface="Liberation Sans"/>
                        </a:rPr>
                        <a:t>Number</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BFF"/>
                    </a:solidFill>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r h="228600">
                <a:tc>
                  <a:txBody>
                    <a:bodyPr vert="horz" wrap="square"/>
                    <a:lstStyle>
                      <a:defPPr/>
                    </a:lstStyle>
                    <a:p>
                      <a:pPr algn="ctr">
                        <a:lnSpc>
                          <a:spcPts val="1700"/>
                        </a:lnSpc>
                      </a:pPr>
                      <a:r>
                        <a:rPr sz="1600" spc="-5">
                          <a:latin typeface="Liberation Sans"/>
                          <a:cs typeface="Liberation Sans"/>
                        </a:rPr>
                        <a:t>ds</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BFF"/>
                    </a:solidFill>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r h="228600">
                <a:tc>
                  <a:txBody>
                    <a:bodyPr vert="horz" wrap="square"/>
                    <a:lstStyle>
                      <a:defPPr/>
                    </a:lstStyle>
                    <a:p>
                      <a:pPr algn="ctr">
                        <a:lnSpc>
                          <a:spcPts val="1700"/>
                        </a:lnSpc>
                      </a:pPr>
                      <a:r>
                        <a:rPr sz="1600" spc="-5">
                          <a:latin typeface="Liberation Sans"/>
                          <a:cs typeface="Liberation Sans"/>
                        </a:rPr>
                        <a:t>es</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BFF"/>
                    </a:solidFill>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r h="228600">
                <a:tc>
                  <a:txBody>
                    <a:bodyPr vert="horz" wrap="square"/>
                    <a:lstStyle>
                      <a:defPPr/>
                    </a:lstStyle>
                    <a:p>
                      <a:pPr algn="ctr">
                        <a:lnSpc>
                          <a:spcPts val="1700"/>
                        </a:lnSpc>
                      </a:pPr>
                      <a:r>
                        <a:rPr sz="1600">
                          <a:latin typeface="Liberation Sans"/>
                          <a:cs typeface="Liberation Sans"/>
                        </a:rPr>
                        <a:t>…</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BFF"/>
                    </a:solidFill>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r h="228600">
                <a:tc>
                  <a:txBody>
                    <a:bodyPr vert="horz" wrap="square"/>
                    <a:lstStyle>
                      <a:defPPr/>
                    </a:lstStyle>
                    <a:p>
                      <a:pPr marL="635" algn="ctr">
                        <a:lnSpc>
                          <a:spcPts val="1700"/>
                        </a:lnSpc>
                      </a:pPr>
                      <a:r>
                        <a:rPr sz="1600" spc="-10">
                          <a:latin typeface="Liberation Sans"/>
                          <a:cs typeface="Liberation Sans"/>
                        </a:rPr>
                        <a:t>eax</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BFF"/>
                    </a:solidFill>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r h="228600">
                <a:tc>
                  <a:txBody>
                    <a:bodyPr vert="horz" wrap="square"/>
                    <a:lstStyle>
                      <a:defPPr/>
                    </a:lstStyle>
                    <a:p>
                      <a:pPr marL="635" algn="ctr">
                        <a:lnSpc>
                          <a:spcPts val="1700"/>
                        </a:lnSpc>
                      </a:pPr>
                      <a:r>
                        <a:rPr sz="1600" spc="-5">
                          <a:latin typeface="Liberation Sans"/>
                          <a:cs typeface="Liberation Sans"/>
                        </a:rPr>
                        <a:t>ecx</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BFF"/>
                    </a:solidFill>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r h="228600">
                <a:tc>
                  <a:txBody>
                    <a:bodyPr vert="horz" wrap="square"/>
                    <a:lstStyle>
                      <a:defPPr/>
                    </a:lstStyle>
                    <a:p>
                      <a:pPr algn="ctr">
                        <a:lnSpc>
                          <a:spcPts val="1700"/>
                        </a:lnSpc>
                      </a:pPr>
                      <a:r>
                        <a:rPr sz="1600">
                          <a:latin typeface="Liberation Sans"/>
                          <a:cs typeface="Liberation Sans"/>
                        </a:rPr>
                        <a:t>…</a:t>
                      </a: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BFF"/>
                    </a:solidFill>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r h="228600">
                <a:tc>
                  <a:txBody>
                    <a:bodyPr vert="horz" wrap="square"/>
                    <a:lstStyle>
                      <a:defPPr/>
                    </a:lstStyle>
                    <a:p>
                      <a:pPr algn="ctr">
                        <a:lnSpc>
                          <a:spcPts val="1700"/>
                        </a:lnSpc>
                      </a:pPr>
                      <a:r>
                        <a:rPr sz="1600">
                          <a:latin typeface="Liberation Sans"/>
                          <a:cs typeface="Liberation Sans"/>
                        </a:rPr>
                        <a:t>esi</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BFF"/>
                    </a:solidFill>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r h="228600">
                <a:tc>
                  <a:txBody>
                    <a:bodyPr vert="horz" wrap="square"/>
                    <a:lstStyle>
                      <a:defPPr/>
                    </a:lstStyle>
                    <a:p>
                      <a:pPr algn="ctr">
                        <a:lnSpc>
                          <a:spcPts val="1700"/>
                        </a:lnSpc>
                      </a:pPr>
                      <a:r>
                        <a:rPr sz="1600" spc="-5">
                          <a:latin typeface="Liberation Sans"/>
                          <a:cs typeface="Liberation Sans"/>
                        </a:rPr>
                        <a:t>edi</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BFF"/>
                    </a:solidFill>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r h="228600">
                <a:tc>
                  <a:txBody>
                    <a:bodyPr vert="horz" wrap="square"/>
                    <a:lstStyle>
                      <a:defPPr/>
                    </a:lstStyle>
                    <a:p>
                      <a:pPr algn="ctr">
                        <a:lnSpc>
                          <a:spcPts val="1700"/>
                        </a:lnSpc>
                      </a:pPr>
                      <a:r>
                        <a:rPr sz="1600" spc="-5">
                          <a:latin typeface="Liberation Sans"/>
                          <a:cs typeface="Liberation Sans"/>
                        </a:rPr>
                        <a:t>esp</a:t>
                      </a:r>
                      <a:endParaRPr sz="1600">
                        <a:latin typeface="Liberation Sans"/>
                        <a:cs typeface="Liberation Sans"/>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CCEBFF"/>
                    </a:solidFill>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r h="838200">
                <a:tc>
                  <a:txBody>
                    <a:bodyPr vert="horz" wrap="square"/>
                    <a:lstStyle>
                      <a:defPPr/>
                    </a:lstStyle>
                    <a:p>
                      <a:pPr>
                        <a:lnSpc>
                          <a:spcPct val="100000"/>
                        </a:lnSpc>
                        <a:spcBef>
                          <a:spcPts val="40"/>
                        </a:spcBef>
                      </a:pPr>
                      <a:endParaRPr sz="2000">
                        <a:latin typeface="Times New Roman"/>
                        <a:cs typeface="Times New Roman"/>
                      </a:endParaRPr>
                    </a:p>
                    <a:p>
                      <a:pPr algn="ctr">
                        <a:lnSpc>
                          <a:spcPct val="100000"/>
                        </a:lnSpc>
                      </a:pPr>
                      <a:r>
                        <a:rPr sz="1600" spc="-10">
                          <a:latin typeface="Liberation Sans"/>
                          <a:cs typeface="Liberation Sans"/>
                        </a:rPr>
                        <a:t>(empty)</a:t>
                      </a:r>
                      <a:endParaRPr sz="1600">
                        <a:latin typeface="Liberation Sans"/>
                        <a:cs typeface="Liberation Sans"/>
                      </a:endParaRPr>
                    </a:p>
                  </a:txBody>
                  <a:tcPr marL="0" marR="0" marT="508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vMerge="1">
                  <a:txBody>
                    <a:bodyPr vert="horz" wrap="square"/>
                    <a:lstStyle>
                      <a:defPPr/>
                    </a:lstStyle>
                    <a:p>
                      <a:pPr/>
                      <a:endParaRPr/>
                    </a:p>
                  </a:txBody>
                  <a:tcPr marL="0" marR="0" marT="0" marB="0">
                    <a:lnL w="9525">
                      <a:solidFill>
                        <a:srgbClr val="000000"/>
                      </a:solidFill>
                      <a:prstDash val="solid"/>
                    </a:lnL>
                    <a:lnT w="9525">
                      <a:solidFill>
                        <a:srgbClr val="000000"/>
                      </a:solidFill>
                      <a:prstDash val="solid"/>
                    </a:lnT>
                  </a:tcPr>
                </a:tc>
              </a:tr>
            </a:tbl>
          </a:graphicData>
        </a:graphic>
      </p:graphicFrame>
      <p:sp>
        <p:nvSpPr>
          <p:cNvPr id="15" name="Rectangle 14"/>
          <p:cNvSpPr/>
          <p:nvPr/>
        </p:nvSpPr>
        <p:spPr>
          <a:xfrm>
            <a:off x="3411154" y="3244334"/>
            <a:ext cx="2546916"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pop registers and call iret</a:t>
            </a:r>
            <a:endParaRPr lang="te-IN"/>
          </a:p>
        </p:txBody>
      </p:sp>
      <p:sp>
        <p:nvSpPr>
          <p:cNvPr id="16" name="Rectangle 15"/>
          <p:cNvSpPr/>
          <p:nvPr/>
        </p:nvSpPr>
        <p:spPr>
          <a:xfrm>
            <a:off x="800100" y="4873536"/>
            <a:ext cx="570230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US"/>
              <a:t>An operating system can use the </a:t>
            </a:r>
            <a:r>
              <a:rPr lang="en-US" b="1" err="1"/>
              <a:t>iret</a:t>
            </a:r>
            <a:r>
              <a:rPr lang="en-US"/>
              <a:t> instruction to return from an int instruction. It pops the saved values during the int instruction from the stack, and resumes</a:t>
            </a:r>
          </a:p>
          <a:p>
            <a:pPr/>
            <a:r>
              <a:rPr lang="en-US"/>
              <a:t>execution at the saved %eip.</a:t>
            </a:r>
          </a:p>
        </p:txBody>
      </p:sp>
    </p:spTree>
    <p:extLst>
      <p:ext uri="{BB962C8B-B14F-4D97-AF65-F5344CB8AC3E}">
        <p14:creationId xmlns:p14="http://schemas.microsoft.com/office/powerpoint/2010/main" val="1560049327"/>
      </p:ext>
    </p:extLst>
  </p:cSld>
  <p:clrMapOvr>
    <a:masterClrMapping/>
  </p:clrMapOvr>
  <p:transition/>
  <p:timing/>
</p:sld>
</file>

<file path=ppt/slides/slide9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a:extLst>
              <a:ext uri="{FF2B5EF4-FFF2-40B4-BE49-F238E27FC236}">
                <a16:creationId xmlns="" xmlns:a16="http://schemas.microsoft.com/office/drawing/2014/main" id="{E6F8D17B-9457-4A2D-98CD-889C5DFA895C}"/>
              </a:ext>
            </a:extLst>
          </p:cNvPr>
          <p:cNvSpPr/>
          <p:nvPr/>
        </p:nvSpPr>
        <p:spPr>
          <a:xfrm>
            <a:off x="0" y="1446028"/>
            <a:ext cx="12192000" cy="4040372"/>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 name="Title 1">
            <a:extLst>
              <a:ext uri="{FF2B5EF4-FFF2-40B4-BE49-F238E27FC236}">
                <a16:creationId xmlns="" xmlns:a16="http://schemas.microsoft.com/office/drawing/2014/main" id="{6B46DE73-3A40-4B12-8697-E0C74FE3CF0C}"/>
              </a:ext>
            </a:extLst>
          </p:cNvPr>
          <p:cNvSpPr>
            <a:spLocks noGrp="1"/>
          </p:cNvSpPr>
          <p:nvPr>
            <p:ph type="ctrTitle"/>
          </p:nvPr>
        </p:nvSpPr>
        <p:spPr>
          <a:xfrm>
            <a:off x="0" y="2861021"/>
            <a:ext cx="12192000" cy="1907927"/>
          </a:xfrm>
        </p:spPr>
        <p:txBody>
          <a:bodyPr>
            <a:noAutofit/>
          </a:bodyPr>
          <a:lstStyle>
            <a:defPPr/>
          </a:lstStyle>
          <a:p>
            <a:pPr>
              <a:lnSpc>
                <a:spcPct val="150000"/>
              </a:lnSpc>
              <a:spcBef>
                <a:spcPts val="600"/>
              </a:spcBef>
              <a:spcAft>
                <a:spcPts val="600"/>
              </a:spcAft>
            </a:pPr>
            <a:br>
              <a:rPr lang="en-US" sz="7200" b="1" spc="50">
                <a:ln w="0"/>
                <a:solidFill>
                  <a:schemeClr val="bg1"/>
                </a:solidFill>
                <a:effectLst>
                  <a:innerShdw blurRad="63500" dist="50800" dir="13500000">
                    <a:srgbClr val="000000">
                      <a:alpha val="50000"/>
                    </a:srgbClr>
                  </a:innerShdw>
                </a:effectLst>
              </a:rPr>
            </a:br>
            <a:r>
              <a:rPr lang="en-US" sz="4800" b="1" i="0" u="none" strike="noStrike" spc="50">
                <a:ln w="0"/>
                <a:solidFill>
                  <a:schemeClr val="bg1"/>
                </a:solidFill>
                <a:effectLst>
                  <a:innerShdw blurRad="63500" dist="50800" dir="13500000">
                    <a:srgbClr val="000000">
                      <a:alpha val="50000"/>
                    </a:srgbClr>
                  </a:innerShdw>
                </a:effectLst>
                <a:latin typeface="Calibri" panose="020f0502020204030204" pitchFamily="34" charset="0"/>
              </a:rPr>
              <a:t>Operating Systems Design</a:t>
            </a:r>
            <a: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t>​</a:t>
            </a:r>
            <a:b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br>
            <a:r>
              <a:rPr lang="en-US" sz="4400" b="1" spc="50">
                <a:ln w="0"/>
                <a:solidFill>
                  <a:schemeClr val="bg1"/>
                </a:solidFill>
                <a:effectLst>
                  <a:innerShdw blurRad="63500" dist="50800" dir="13500000">
                    <a:srgbClr val="000000">
                      <a:alpha val="50000"/>
                    </a:srgbClr>
                  </a:innerShdw>
                </a:effectLst>
                <a:latin typeface="+mn-lt"/>
              </a:rPr>
              <a:t>Session </a:t>
            </a:r>
            <a:r>
              <a:rPr lang="en-US" sz="4400" b="1" spc="50" smtClean="0">
                <a:ln w="0"/>
                <a:solidFill>
                  <a:schemeClr val="bg1"/>
                </a:solidFill>
                <a:effectLst>
                  <a:innerShdw blurRad="63500" dist="50800" dir="13500000">
                    <a:srgbClr val="000000">
                      <a:alpha val="50000"/>
                    </a:srgbClr>
                  </a:innerShdw>
                </a:effectLst>
                <a:latin typeface="+mn-lt"/>
              </a:rPr>
              <a:t>24: Device Drivers</a:t>
            </a:r>
            <a:endParaRPr lang="en-US" sz="3600" b="1" spc="50">
              <a:ln w="0"/>
              <a:solidFill>
                <a:schemeClr val="bg1"/>
              </a:solidFill>
              <a:effectLst>
                <a:innerShdw blurRad="63500" dist="50800" dir="13500000">
                  <a:srgbClr val="000000">
                    <a:alpha val="50000"/>
                  </a:srgbClr>
                </a:innerShdw>
              </a:effectLst>
              <a:latin typeface="+mn-lt"/>
            </a:endParaRPr>
          </a:p>
        </p:txBody>
      </p:sp>
      <p:sp>
        <p:nvSpPr>
          <p:cNvPr id="12" name="TextBox 11">
            <a:extLst>
              <a:ext uri="{FF2B5EF4-FFF2-40B4-BE49-F238E27FC236}">
                <a16:creationId xmlns="" xmlns:a16="http://schemas.microsoft.com/office/drawing/2014/main" id="{3854C4E1-D9BB-4CEF-B300-13701DFDCF8E}"/>
              </a:ext>
            </a:extLst>
          </p:cNvPr>
          <p:cNvSpPr txBox="1"/>
          <p:nvPr/>
        </p:nvSpPr>
        <p:spPr>
          <a:xfrm>
            <a:off x="0" y="1876396"/>
            <a:ext cx="12192000" cy="769441"/>
          </a:xfrm>
          <a:prstGeom prst="rect">
            <a:avLst/>
          </a:prstGeom>
          <a:noFill/>
        </p:spPr>
        <p:txBody>
          <a:bodyPr wrap="square">
            <a:spAutoFit/>
          </a:bodyPr>
          <a:lstStyle>
            <a:defPPr>
              <a:defRPr lang="en-US"/>
            </a:defPPr>
          </a:lstStyle>
          <a:p>
            <a:pPr algn="ctr"/>
            <a:r>
              <a:rPr lang="en-IN" sz="4400" b="1" spc="50">
                <a:ln w="0"/>
                <a:solidFill>
                  <a:schemeClr val="bg1"/>
                </a:solidFill>
                <a:effectLst>
                  <a:innerShdw blurRad="63500" dist="50800" dir="13500000">
                    <a:srgbClr val="000000">
                      <a:alpha val="50000"/>
                    </a:srgbClr>
                  </a:innerShdw>
                </a:effectLst>
              </a:rPr>
              <a:t>19CS2106R​</a:t>
            </a:r>
          </a:p>
        </p:txBody>
      </p:sp>
      <p:sp>
        <p:nvSpPr>
          <p:cNvPr id="14" name="TextBox 13">
            <a:extLst>
              <a:ext uri="{FF2B5EF4-FFF2-40B4-BE49-F238E27FC236}">
                <a16:creationId xmlns="" xmlns:a16="http://schemas.microsoft.com/office/drawing/2014/main" id="{84BAEC50-F360-44B5-9CD6-F2332A6A95AB}"/>
              </a:ext>
            </a:extLst>
          </p:cNvPr>
          <p:cNvSpPr txBox="1"/>
          <p:nvPr/>
        </p:nvSpPr>
        <p:spPr>
          <a:xfrm>
            <a:off x="2525086" y="6048017"/>
            <a:ext cx="6962163" cy="369332"/>
          </a:xfrm>
          <a:prstGeom prst="rect">
            <a:avLst/>
          </a:prstGeom>
          <a:noFill/>
        </p:spPr>
        <p:txBody>
          <a:bodyPr wrap="square">
            <a:spAutoFit/>
          </a:bodyPr>
          <a:lstStyle>
            <a:defPPr>
              <a:defRPr lang="en-US"/>
            </a:defPPr>
          </a:lstStyle>
          <a:p>
            <a:pPr algn="ctr"/>
            <a:r>
              <a:rPr lang="en-US" b="0" i="0">
                <a:solidFill>
                  <a:srgbClr val="898989"/>
                </a:solidFill>
                <a:effectLst/>
                <a:latin typeface="Calibri" panose="020f0502020204030204" pitchFamily="34" charset="0"/>
              </a:rPr>
              <a:t>© 2020 KL University </a:t>
            </a:r>
            <a:endParaRPr lang="en-IN"/>
          </a:p>
        </p:txBody>
      </p:sp>
      <p:pic>
        <p:nvPicPr>
          <p:cNvPr id="1026" name="Picture 2" descr="KL Deemed to be University Logo">
            <a:extLst>
              <a:ext uri="{FF2B5EF4-FFF2-40B4-BE49-F238E27FC236}">
                <a16:creationId xmlns="" xmlns:a16="http://schemas.microsoft.com/office/drawing/2014/main" id="{B40BD21A-190E-4213-8A75-AE891938F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8755"/>
          <a:stretch>
            <a:fillRect/>
          </a:stretch>
        </p:blipFill>
        <p:spPr bwMode="auto">
          <a:xfrm>
            <a:off x="4879800" y="201699"/>
            <a:ext cx="2432399" cy="102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755058"/>
      </p:ext>
    </p:extLst>
  </p:cSld>
  <p:clrMapOvr>
    <a:masterClrMapping/>
  </p:clrMapOvr>
  <p:transition/>
  <p:timing/>
</p:sld>
</file>

<file path=ppt/slides/slide9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 name="Rectangle 10">
            <a:extLst>
              <a:ext uri="{FF2B5EF4-FFF2-40B4-BE49-F238E27FC236}">
                <a16:creationId xmlns="" xmlns:a16="http://schemas.microsoft.com/office/drawing/2014/main" id="{0E309118-9194-4F8F-97C8-FD164DB1AF4D}"/>
              </a:ext>
            </a:extLst>
          </p:cNvPr>
          <p:cNvSpPr/>
          <p:nvPr/>
        </p:nvSpPr>
        <p:spPr>
          <a:xfrm>
            <a:off x="670651" y="2686280"/>
            <a:ext cx="10850697"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5" name="Title 4">
            <a:extLst>
              <a:ext uri="{FF2B5EF4-FFF2-40B4-BE49-F238E27FC236}">
                <a16:creationId xmlns="" xmlns:a16="http://schemas.microsoft.com/office/drawing/2014/main" id="{5F143494-C438-4F85-8563-F756FD09FA89}"/>
              </a:ext>
            </a:extLst>
          </p:cNvPr>
          <p:cNvSpPr>
            <a:spLocks noGrp="1"/>
          </p:cNvSpPr>
          <p:nvPr>
            <p:ph type="title"/>
          </p:nvPr>
        </p:nvSpPr>
        <p:spPr>
          <a:xfrm>
            <a:off x="670650" y="2767586"/>
            <a:ext cx="10850697" cy="1325563"/>
          </a:xfrm>
        </p:spPr>
        <p:txBody>
          <a:bodyPr>
            <a:normAutofit/>
          </a:bodyPr>
          <a:lstStyle>
            <a:defPPr/>
          </a:lstStyle>
          <a:p>
            <a:pPr algn="ctr"/>
            <a:r>
              <a:rPr lang="en-US" sz="5400" b="1" spc="50" smtClean="0">
                <a:ln w="0"/>
                <a:solidFill>
                  <a:schemeClr val="bg1"/>
                </a:solidFill>
                <a:effectLst>
                  <a:innerShdw blurRad="63500" dist="50800" dir="13500000">
                    <a:srgbClr val="000000">
                      <a:alpha val="50000"/>
                    </a:srgbClr>
                  </a:innerShdw>
                </a:effectLst>
                <a:latin typeface="+mn-lt"/>
              </a:rPr>
              <a:t>Device Management</a:t>
            </a:r>
            <a:endParaRPr lang="en-IN" b="1" spc="50">
              <a:ln w="0"/>
              <a:solidFill>
                <a:schemeClr val="bg1"/>
              </a:solidFill>
              <a:effectLst>
                <a:innerShdw blurRad="63500" dist="50800" dir="13500000">
                  <a:srgbClr val="000000">
                    <a:alpha val="50000"/>
                  </a:srgbClr>
                </a:innerShdw>
              </a:effectLst>
              <a:latin typeface="+mn-lt"/>
            </a:endParaRPr>
          </a:p>
        </p:txBody>
      </p:sp>
      <p:pic>
        <p:nvPicPr>
          <p:cNvPr id="8" name="Picture 2" descr="KL Deemed to be University Logo">
            <a:extLst>
              <a:ext uri="{FF2B5EF4-FFF2-40B4-BE49-F238E27FC236}">
                <a16:creationId xmlns=""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4644F1C0-F409-46E9-AC60-F0BFBBA2A864}"/>
              </a:ext>
            </a:extLst>
          </p:cNvPr>
          <p:cNvSpPr/>
          <p:nvPr/>
        </p:nvSpPr>
        <p:spPr>
          <a:xfrm>
            <a:off x="0" y="6739549"/>
            <a:ext cx="10634098"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151C5FAD-B59B-440E-88F5-E5C427292DCE}"/>
              </a:ext>
            </a:extLst>
          </p:cNvPr>
          <p:cNvSpPr/>
          <p:nvPr/>
        </p:nvSpPr>
        <p:spPr>
          <a:xfrm>
            <a:off x="1"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 xmlns:a16="http://schemas.microsoft.com/office/drawing/2014/main" id="{98EC019E-BEB9-49A1-B463-36249D33CCA8}"/>
              </a:ext>
            </a:extLst>
          </p:cNvPr>
          <p:cNvSpPr/>
          <p:nvPr/>
        </p:nvSpPr>
        <p:spPr>
          <a:xfrm>
            <a:off x="11788048"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Tree>
    <p:extLst>
      <p:ext uri="{BB962C8B-B14F-4D97-AF65-F5344CB8AC3E}">
        <p14:creationId xmlns:p14="http://schemas.microsoft.com/office/powerpoint/2010/main" val="224051543"/>
      </p:ext>
    </p:extLst>
  </p:cSld>
  <p:clrMapOvr>
    <a:masterClrMapping/>
  </p:clrMapOvr>
  <p:transition/>
  <p:timing/>
</p:sld>
</file>

<file path=ppt/slides/slide9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4" name="TextBox 43">
            <a:extLst>
              <a:ext uri="{FF2B5EF4-FFF2-40B4-BE49-F238E27FC236}">
                <a16:creationId xmlns="" xmlns:a16="http://schemas.microsoft.com/office/drawing/2014/main" id="{EA625FDF-D975-4E29-AD19-18D67906CA99}"/>
              </a:ext>
            </a:extLst>
          </p:cNvPr>
          <p:cNvSpPr txBox="1"/>
          <p:nvPr/>
        </p:nvSpPr>
        <p:spPr>
          <a:xfrm>
            <a:off x="295253" y="1685874"/>
            <a:ext cx="11117796" cy="2308324"/>
          </a:xfrm>
          <a:prstGeom prst="rect">
            <a:avLst/>
          </a:prstGeom>
          <a:noFill/>
        </p:spPr>
        <p:txBody>
          <a:bodyPr wrap="square">
            <a:spAutoFit/>
          </a:bodyPr>
          <a:lstStyle>
            <a:defPPr>
              <a:defRPr lang="en-US"/>
            </a:defPPr>
          </a:lstStyle>
          <a:p>
            <a:pPr marL="342900" indent="-342900">
              <a:buFont typeface="Arial" pitchFamily="34" charset="0"/>
              <a:buChar char="•"/>
              <a:defRPr/>
            </a:pPr>
            <a:r>
              <a:rPr lang="en-US" sz="2400" b="1"/>
              <a:t>Dedicated range </a:t>
            </a:r>
            <a:r>
              <a:rPr lang="en-US" sz="2400"/>
              <a:t>of device addresses in the physical </a:t>
            </a:r>
            <a:r>
              <a:rPr lang="en-US" sz="2400" smtClean="0"/>
              <a:t>memory</a:t>
            </a:r>
          </a:p>
          <a:p>
            <a:pPr marL="800100" lvl="1" indent="-342900">
              <a:buFont typeface="Arial" pitchFamily="34" charset="0"/>
              <a:buChar char="•"/>
              <a:defRPr/>
            </a:pPr>
            <a:r>
              <a:rPr lang="en-US" sz="2400" smtClean="0"/>
              <a:t>Requires </a:t>
            </a:r>
            <a:r>
              <a:rPr lang="en-US" sz="2400"/>
              <a:t>special hardware instructions associated with individual </a:t>
            </a:r>
            <a:r>
              <a:rPr lang="en-US" sz="2400" smtClean="0"/>
              <a:t>devices</a:t>
            </a:r>
          </a:p>
          <a:p>
            <a:pPr marL="342900" indent="-342900">
              <a:buFont typeface="Arial" pitchFamily="34" charset="0"/>
              <a:buChar char="•"/>
              <a:defRPr/>
            </a:pPr>
            <a:r>
              <a:rPr lang="en-US" sz="2400" b="1" i="1" smtClean="0"/>
              <a:t>Memory-mapped </a:t>
            </a:r>
            <a:r>
              <a:rPr lang="en-US" sz="2400" b="1" i="1"/>
              <a:t>I/O:</a:t>
            </a:r>
            <a:r>
              <a:rPr lang="en-US" sz="2400"/>
              <a:t>  makes no distinction between device addresses and memory </a:t>
            </a:r>
            <a:r>
              <a:rPr lang="en-US" sz="2400" smtClean="0"/>
              <a:t>addresses</a:t>
            </a:r>
          </a:p>
          <a:p>
            <a:pPr marL="800100" lvl="1" indent="-342900">
              <a:buFont typeface="Arial" pitchFamily="34" charset="0"/>
              <a:buChar char="•"/>
              <a:defRPr/>
            </a:pPr>
            <a:r>
              <a:rPr lang="en-US" sz="2400" smtClean="0"/>
              <a:t>Devices </a:t>
            </a:r>
            <a:r>
              <a:rPr lang="en-US" sz="2400"/>
              <a:t>can be accessed the same way as normal memory, with the same set of hardware instructions</a:t>
            </a:r>
            <a:endParaRPr lang="en-US" altLang="ko-KR" sz="2400"/>
          </a:p>
        </p:txBody>
      </p:sp>
      <p:sp>
        <p:nvSpPr>
          <p:cNvPr id="47" name="Rectangle 46">
            <a:extLst>
              <a:ext uri="{FF2B5EF4-FFF2-40B4-BE49-F238E27FC236}">
                <a16:creationId xmlns="" xmlns:a16="http://schemas.microsoft.com/office/drawing/2014/main" id="{155F7920-28F4-48E6-81BC-48EDF169C327}"/>
              </a:ext>
            </a:extLst>
          </p:cNvPr>
          <p:cNvSpPr/>
          <p:nvPr/>
        </p:nvSpPr>
        <p:spPr>
          <a:xfrm>
            <a:off x="295253" y="564512"/>
            <a:ext cx="3601948" cy="646331"/>
          </a:xfrm>
          <a:prstGeom prst="rect">
            <a:avLst/>
          </a:prstGeom>
        </p:spPr>
        <p:txBody>
          <a:bodyPr wrap="none">
            <a:spAutoFit/>
          </a:bodyPr>
          <a:lstStyle>
            <a:defPPr>
              <a:defRPr lang="en-US"/>
            </a:defPPr>
          </a:lstStyle>
          <a:p>
            <a:pPr/>
            <a:r>
              <a:rPr lang="en-US" altLang="ko-KR" sz="3600" smtClean="0">
                <a:effectLst>
                  <a:outerShdw blurRad="38100" dist="38100" dir="2700000" algn="tl">
                    <a:srgbClr val="000000">
                      <a:alpha val="43137"/>
                    </a:srgbClr>
                  </a:outerShdw>
                </a:effectLst>
              </a:rPr>
              <a:t>Device Addressing</a:t>
            </a:r>
            <a:endParaRPr lang="en-US" sz="3600">
              <a:effectLst>
                <a:outerShdw blurRad="38100" dist="38100" dir="2700000" algn="tl">
                  <a:srgbClr val="000000">
                    <a:alpha val="43137"/>
                  </a:srgbClr>
                </a:outerShdw>
              </a:effectLst>
            </a:endParaRPr>
          </a:p>
        </p:txBody>
      </p:sp>
      <p:grpSp>
        <p:nvGrpSpPr>
          <p:cNvPr id="43" name="Group 42">
            <a:extLst>
              <a:ext uri="{FF2B5EF4-FFF2-40B4-BE49-F238E27FC236}">
                <a16:creationId xmlns="" xmlns:a16="http://schemas.microsoft.com/office/drawing/2014/main" id="{C176CB4C-DF9D-4599-AA4A-51772E3049C8}"/>
              </a:ext>
            </a:extLst>
          </p:cNvPr>
          <p:cNvGrpSpPr/>
          <p:nvPr/>
        </p:nvGrpSpPr>
        <p:grpSpPr>
          <a:xfrm>
            <a:off x="279509" y="4314452"/>
            <a:ext cx="6097920" cy="2346167"/>
            <a:chOff x="6096000" y="4014450"/>
            <a:chExt cx="6097920" cy="2346167"/>
          </a:xfrm>
        </p:grpSpPr>
        <p:sp>
          <p:nvSpPr>
            <p:cNvPr id="45" name="Rectangle 44">
              <a:extLst>
                <a:ext uri="{FF2B5EF4-FFF2-40B4-BE49-F238E27FC236}">
                  <a16:creationId xmlns="" xmlns:a16="http://schemas.microsoft.com/office/drawing/2014/main" id="{1054521F-CAC1-4ECC-ABBF-92F4804892BF}"/>
                </a:ext>
              </a:extLst>
            </p:cNvPr>
            <p:cNvSpPr/>
            <p:nvPr/>
          </p:nvSpPr>
          <p:spPr>
            <a:xfrm>
              <a:off x="6096000" y="5472332"/>
              <a:ext cx="3652911" cy="7046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t>Low Memory (640KB) –</a:t>
              </a:r>
            </a:p>
            <a:p>
              <a:pPr algn="ctr"/>
              <a:r>
                <a:rPr lang="en-US"/>
                <a:t>DOS Memory</a:t>
              </a:r>
            </a:p>
          </p:txBody>
        </p:sp>
        <p:sp>
          <p:nvSpPr>
            <p:cNvPr id="46" name="Rectangle 45">
              <a:extLst>
                <a:ext uri="{FF2B5EF4-FFF2-40B4-BE49-F238E27FC236}">
                  <a16:creationId xmlns="" xmlns:a16="http://schemas.microsoft.com/office/drawing/2014/main" id="{A161A407-57EE-4B27-A99E-8DA55A1B7E9D}"/>
                </a:ext>
              </a:extLst>
            </p:cNvPr>
            <p:cNvSpPr/>
            <p:nvPr/>
          </p:nvSpPr>
          <p:spPr>
            <a:xfrm>
              <a:off x="6096000" y="5050302"/>
              <a:ext cx="3652911" cy="4090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t>VGA Display</a:t>
              </a:r>
            </a:p>
          </p:txBody>
        </p:sp>
        <p:sp>
          <p:nvSpPr>
            <p:cNvPr id="48" name="Rectangle 47">
              <a:extLst>
                <a:ext uri="{FF2B5EF4-FFF2-40B4-BE49-F238E27FC236}">
                  <a16:creationId xmlns="" xmlns:a16="http://schemas.microsoft.com/office/drawing/2014/main" id="{B246CC83-87B3-4357-A622-B1A11EAA0BB9}"/>
                </a:ext>
              </a:extLst>
            </p:cNvPr>
            <p:cNvSpPr/>
            <p:nvPr/>
          </p:nvSpPr>
          <p:spPr>
            <a:xfrm>
              <a:off x="6096000" y="4638917"/>
              <a:ext cx="3652911" cy="40904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solidFill>
                    <a:schemeClr val="tx1"/>
                  </a:solidFill>
                </a:rPr>
                <a:t>16 Bit Devices Expansion ROM</a:t>
              </a:r>
            </a:p>
          </p:txBody>
        </p:sp>
        <p:sp>
          <p:nvSpPr>
            <p:cNvPr id="49" name="Rectangle 48">
              <a:extLst>
                <a:ext uri="{FF2B5EF4-FFF2-40B4-BE49-F238E27FC236}">
                  <a16:creationId xmlns="" xmlns:a16="http://schemas.microsoft.com/office/drawing/2014/main" id="{38FB7474-8B22-4E41-BD4E-ED8BAC566B33}"/>
                </a:ext>
              </a:extLst>
            </p:cNvPr>
            <p:cNvSpPr/>
            <p:nvPr/>
          </p:nvSpPr>
          <p:spPr>
            <a:xfrm>
              <a:off x="6096000" y="4214636"/>
              <a:ext cx="3652911" cy="409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solidFill>
                    <a:schemeClr val="tx1"/>
                  </a:solidFill>
                </a:rPr>
                <a:t>BIOS ROM</a:t>
              </a:r>
            </a:p>
          </p:txBody>
        </p:sp>
        <p:sp>
          <p:nvSpPr>
            <p:cNvPr id="50" name="TextBox 49">
              <a:extLst>
                <a:ext uri="{FF2B5EF4-FFF2-40B4-BE49-F238E27FC236}">
                  <a16:creationId xmlns="" xmlns:a16="http://schemas.microsoft.com/office/drawing/2014/main" id="{B93E28A9-57E0-48D1-B5F5-2F4FC1A54B7A}"/>
                </a:ext>
              </a:extLst>
            </p:cNvPr>
            <p:cNvSpPr txBox="1"/>
            <p:nvPr/>
          </p:nvSpPr>
          <p:spPr>
            <a:xfrm>
              <a:off x="9816593" y="5991285"/>
              <a:ext cx="1992923" cy="369332"/>
            </a:xfrm>
            <a:prstGeom prst="rect">
              <a:avLst/>
            </a:prstGeom>
            <a:noFill/>
          </p:spPr>
          <p:txBody>
            <a:bodyPr wrap="square" rtlCol="0">
              <a:spAutoFit/>
            </a:bodyPr>
            <a:lstStyle>
              <a:defPPr>
                <a:defRPr lang="en-US"/>
              </a:defPPr>
            </a:lstStyle>
            <a:p>
              <a:pPr/>
              <a:r>
                <a:rPr lang="en-US"/>
                <a:t>0x00000000</a:t>
              </a:r>
            </a:p>
          </p:txBody>
        </p:sp>
        <p:sp>
          <p:nvSpPr>
            <p:cNvPr id="51" name="TextBox 50">
              <a:extLst>
                <a:ext uri="{FF2B5EF4-FFF2-40B4-BE49-F238E27FC236}">
                  <a16:creationId xmlns="" xmlns:a16="http://schemas.microsoft.com/office/drawing/2014/main" id="{605F3DBA-E232-40D4-89D9-CF88649C364D}"/>
                </a:ext>
              </a:extLst>
            </p:cNvPr>
            <p:cNvSpPr txBox="1"/>
            <p:nvPr/>
          </p:nvSpPr>
          <p:spPr>
            <a:xfrm>
              <a:off x="9853882" y="5311327"/>
              <a:ext cx="2338118" cy="369332"/>
            </a:xfrm>
            <a:prstGeom prst="rect">
              <a:avLst/>
            </a:prstGeom>
            <a:noFill/>
          </p:spPr>
          <p:txBody>
            <a:bodyPr wrap="square" rtlCol="0">
              <a:spAutoFit/>
            </a:bodyPr>
            <a:lstStyle>
              <a:defPPr>
                <a:defRPr lang="en-US"/>
              </a:defPPr>
            </a:lstStyle>
            <a:p>
              <a:pPr/>
              <a:r>
                <a:rPr lang="en-US"/>
                <a:t>0x000A0000 (640 KB)</a:t>
              </a:r>
            </a:p>
          </p:txBody>
        </p:sp>
        <p:sp>
          <p:nvSpPr>
            <p:cNvPr id="52" name="TextBox 51">
              <a:extLst>
                <a:ext uri="{FF2B5EF4-FFF2-40B4-BE49-F238E27FC236}">
                  <a16:creationId xmlns="" xmlns:a16="http://schemas.microsoft.com/office/drawing/2014/main" id="{8E8A438D-AF3E-486C-85B5-803FF9626596}"/>
                </a:ext>
              </a:extLst>
            </p:cNvPr>
            <p:cNvSpPr txBox="1"/>
            <p:nvPr/>
          </p:nvSpPr>
          <p:spPr>
            <a:xfrm>
              <a:off x="9853882" y="4863292"/>
              <a:ext cx="2338118" cy="369332"/>
            </a:xfrm>
            <a:prstGeom prst="rect">
              <a:avLst/>
            </a:prstGeom>
            <a:noFill/>
          </p:spPr>
          <p:txBody>
            <a:bodyPr wrap="square" rtlCol="0">
              <a:spAutoFit/>
            </a:bodyPr>
            <a:lstStyle>
              <a:defPPr>
                <a:defRPr lang="en-US"/>
              </a:defPPr>
            </a:lstStyle>
            <a:p>
              <a:pPr/>
              <a:r>
                <a:rPr lang="en-US"/>
                <a:t>0x000C0000 (768 KB)</a:t>
              </a:r>
            </a:p>
          </p:txBody>
        </p:sp>
        <p:sp>
          <p:nvSpPr>
            <p:cNvPr id="53" name="TextBox 52">
              <a:extLst>
                <a:ext uri="{FF2B5EF4-FFF2-40B4-BE49-F238E27FC236}">
                  <a16:creationId xmlns="" xmlns:a16="http://schemas.microsoft.com/office/drawing/2014/main" id="{124EB91B-EA31-414A-87AB-DF0FCE2D89D2}"/>
                </a:ext>
              </a:extLst>
            </p:cNvPr>
            <p:cNvSpPr txBox="1"/>
            <p:nvPr/>
          </p:nvSpPr>
          <p:spPr>
            <a:xfrm>
              <a:off x="9855802" y="4439011"/>
              <a:ext cx="2338118" cy="369332"/>
            </a:xfrm>
            <a:prstGeom prst="rect">
              <a:avLst/>
            </a:prstGeom>
            <a:noFill/>
          </p:spPr>
          <p:txBody>
            <a:bodyPr wrap="square" rtlCol="0">
              <a:spAutoFit/>
            </a:bodyPr>
            <a:lstStyle>
              <a:defPPr>
                <a:defRPr lang="en-US"/>
              </a:defPPr>
            </a:lstStyle>
            <a:p>
              <a:pPr/>
              <a:r>
                <a:rPr lang="en-US"/>
                <a:t>0x000F0000 (960 KB)</a:t>
              </a:r>
            </a:p>
          </p:txBody>
        </p:sp>
        <p:sp>
          <p:nvSpPr>
            <p:cNvPr id="54" name="TextBox 53">
              <a:extLst>
                <a:ext uri="{FF2B5EF4-FFF2-40B4-BE49-F238E27FC236}">
                  <a16:creationId xmlns="" xmlns:a16="http://schemas.microsoft.com/office/drawing/2014/main" id="{335C5978-4F66-487D-BAB0-B9A27072D6CB}"/>
                </a:ext>
              </a:extLst>
            </p:cNvPr>
            <p:cNvSpPr txBox="1"/>
            <p:nvPr/>
          </p:nvSpPr>
          <p:spPr>
            <a:xfrm>
              <a:off x="9853882" y="4014450"/>
              <a:ext cx="2338118" cy="369332"/>
            </a:xfrm>
            <a:prstGeom prst="rect">
              <a:avLst/>
            </a:prstGeom>
            <a:noFill/>
          </p:spPr>
          <p:txBody>
            <a:bodyPr wrap="square" rtlCol="0">
              <a:spAutoFit/>
            </a:bodyPr>
            <a:lstStyle>
              <a:defPPr>
                <a:defRPr lang="en-US"/>
              </a:defPPr>
            </a:lstStyle>
            <a:p>
              <a:pPr/>
              <a:r>
                <a:rPr lang="en-US"/>
                <a:t>0x00100000 (1 MB)</a:t>
              </a:r>
            </a:p>
          </p:txBody>
        </p:sp>
      </p:grpSp>
      <p:grpSp>
        <p:nvGrpSpPr>
          <p:cNvPr id="69" name="Group 68">
            <a:extLst>
              <a:ext uri="{FF2B5EF4-FFF2-40B4-BE49-F238E27FC236}">
                <a16:creationId xmlns="" xmlns:a16="http://schemas.microsoft.com/office/drawing/2014/main" id="{4042F808-9756-4A87-8F2D-1DD0F77DE8F7}"/>
              </a:ext>
            </a:extLst>
          </p:cNvPr>
          <p:cNvGrpSpPr/>
          <p:nvPr/>
        </p:nvGrpSpPr>
        <p:grpSpPr>
          <a:xfrm>
            <a:off x="6588184" y="3699200"/>
            <a:ext cx="5258621" cy="2928187"/>
            <a:chOff x="6094733" y="910841"/>
            <a:chExt cx="6734157" cy="3297519"/>
          </a:xfrm>
        </p:grpSpPr>
        <p:sp>
          <p:nvSpPr>
            <p:cNvPr id="74" name="Rectangle 73">
              <a:extLst>
                <a:ext uri="{FF2B5EF4-FFF2-40B4-BE49-F238E27FC236}">
                  <a16:creationId xmlns="" xmlns:a16="http://schemas.microsoft.com/office/drawing/2014/main" id="{50D47F9D-5BD2-46A7-B510-09FD1271C38A}"/>
                </a:ext>
              </a:extLst>
            </p:cNvPr>
            <p:cNvSpPr/>
            <p:nvPr/>
          </p:nvSpPr>
          <p:spPr>
            <a:xfrm>
              <a:off x="6096000" y="2096458"/>
              <a:ext cx="3652911" cy="2111902"/>
            </a:xfrm>
            <a:prstGeom prst="rect">
              <a:avLst/>
            </a:prstGeom>
            <a:solidFill>
              <a:srgbClr val="C00000"/>
            </a:solidFill>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solidFill>
                    <a:schemeClr val="bg1"/>
                  </a:solidFill>
                </a:rPr>
                <a:t>Extended Memory … </a:t>
              </a:r>
            </a:p>
            <a:p>
              <a:pPr algn="ctr"/>
              <a:r>
                <a:rPr lang="en-US">
                  <a:solidFill>
                    <a:schemeClr val="bg1"/>
                  </a:solidFill>
                </a:rPr>
                <a:t>Actual Physical memory Size</a:t>
              </a:r>
            </a:p>
          </p:txBody>
        </p:sp>
        <p:sp>
          <p:nvSpPr>
            <p:cNvPr id="75" name="Rectangle 74">
              <a:extLst>
                <a:ext uri="{FF2B5EF4-FFF2-40B4-BE49-F238E27FC236}">
                  <a16:creationId xmlns="" xmlns:a16="http://schemas.microsoft.com/office/drawing/2014/main" id="{9AF32FC6-05DF-476D-A2A0-F6BA111AF776}"/>
                </a:ext>
              </a:extLst>
            </p:cNvPr>
            <p:cNvSpPr/>
            <p:nvPr/>
          </p:nvSpPr>
          <p:spPr>
            <a:xfrm>
              <a:off x="6094733" y="1026942"/>
              <a:ext cx="3652911" cy="1068344"/>
            </a:xfrm>
            <a:prstGeom prst="rect">
              <a:avLst/>
            </a:prstGeom>
            <a:solidFill>
              <a:srgbClr val="7030A0"/>
            </a:solidFill>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solidFill>
                    <a:schemeClr val="bg1"/>
                  </a:solidFill>
                </a:rPr>
                <a:t>Unused Address Space – </a:t>
              </a:r>
            </a:p>
            <a:p>
              <a:pPr algn="ctr"/>
              <a:r>
                <a:rPr lang="en-US">
                  <a:solidFill>
                    <a:schemeClr val="bg1"/>
                  </a:solidFill>
                </a:rPr>
                <a:t>Memory Mapped</a:t>
              </a:r>
            </a:p>
          </p:txBody>
        </p:sp>
        <p:sp>
          <p:nvSpPr>
            <p:cNvPr id="81" name="TextBox 80">
              <a:extLst>
                <a:ext uri="{FF2B5EF4-FFF2-40B4-BE49-F238E27FC236}">
                  <a16:creationId xmlns="" xmlns:a16="http://schemas.microsoft.com/office/drawing/2014/main" id="{C455AE25-7653-4F04-8FFF-F9F2F03386FB}"/>
                </a:ext>
              </a:extLst>
            </p:cNvPr>
            <p:cNvSpPr txBox="1"/>
            <p:nvPr/>
          </p:nvSpPr>
          <p:spPr>
            <a:xfrm>
              <a:off x="9853882" y="1969504"/>
              <a:ext cx="2975008" cy="369332"/>
            </a:xfrm>
            <a:prstGeom prst="rect">
              <a:avLst/>
            </a:prstGeom>
            <a:noFill/>
          </p:spPr>
          <p:txBody>
            <a:bodyPr wrap="square" rtlCol="0">
              <a:spAutoFit/>
            </a:bodyPr>
            <a:lstStyle>
              <a:defPPr>
                <a:defRPr lang="en-US"/>
              </a:defPPr>
            </a:lstStyle>
            <a:p>
              <a:pPr/>
              <a:r>
                <a:rPr lang="en-US"/>
                <a:t>Depends on Physical Memory</a:t>
              </a:r>
            </a:p>
          </p:txBody>
        </p:sp>
        <p:sp>
          <p:nvSpPr>
            <p:cNvPr id="82" name="TextBox 81">
              <a:extLst>
                <a:ext uri="{FF2B5EF4-FFF2-40B4-BE49-F238E27FC236}">
                  <a16:creationId xmlns="" xmlns:a16="http://schemas.microsoft.com/office/drawing/2014/main" id="{251FDBB6-6E84-4A51-8231-0FCA81802BF8}"/>
                </a:ext>
              </a:extLst>
            </p:cNvPr>
            <p:cNvSpPr txBox="1"/>
            <p:nvPr/>
          </p:nvSpPr>
          <p:spPr>
            <a:xfrm>
              <a:off x="9804989" y="910841"/>
              <a:ext cx="2975009" cy="369332"/>
            </a:xfrm>
            <a:prstGeom prst="rect">
              <a:avLst/>
            </a:prstGeom>
            <a:noFill/>
          </p:spPr>
          <p:txBody>
            <a:bodyPr wrap="square" rtlCol="0">
              <a:spAutoFit/>
            </a:bodyPr>
            <a:lstStyle>
              <a:defPPr>
                <a:defRPr lang="en-US"/>
              </a:defPPr>
            </a:lstStyle>
            <a:p>
              <a:pPr/>
              <a:r>
                <a:rPr lang="en-US"/>
                <a:t>Depends on addressing Bits</a:t>
              </a:r>
            </a:p>
          </p:txBody>
        </p:sp>
      </p:grpSp>
    </p:spTree>
    <p:extLst>
      <p:ext uri="{BB962C8B-B14F-4D97-AF65-F5344CB8AC3E}">
        <p14:creationId xmlns:p14="http://schemas.microsoft.com/office/powerpoint/2010/main" val="3813817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cond evt="onBegin" delay="0">
                          <p:tn val="12"/>
                        </p:cond>
                      </p:stCondLst>
                      <p:childTnLst>
                        <p:par>
                          <p:cTn id="14" fill="hold" nodeType="after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nodeType="clickPar">
                      <p:stCondLst>
                        <p:cond delay="indefinite"/>
                        <p:cond evt="onBegin" delay="0">
                          <p:tn val="17"/>
                        </p:cond>
                      </p:stCondLst>
                      <p:childTnLst>
                        <p:par>
                          <p:cTn id="19" fill="hold" nodeType="after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7" grpId="0"/>
    </p:bldLst>
  </p:timing>
</p:sld>
</file>

<file path=ppt/slides/slide9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4" name="TextBox 43">
            <a:extLst>
              <a:ext uri="{FF2B5EF4-FFF2-40B4-BE49-F238E27FC236}">
                <a16:creationId xmlns="" xmlns:a16="http://schemas.microsoft.com/office/drawing/2014/main" id="{EA625FDF-D975-4E29-AD19-18D67906CA99}"/>
              </a:ext>
            </a:extLst>
          </p:cNvPr>
          <p:cNvSpPr txBox="1"/>
          <p:nvPr/>
        </p:nvSpPr>
        <p:spPr>
          <a:xfrm>
            <a:off x="295253" y="1685874"/>
            <a:ext cx="11117796" cy="3493264"/>
          </a:xfrm>
          <a:prstGeom prst="rect">
            <a:avLst/>
          </a:prstGeom>
          <a:noFill/>
        </p:spPr>
        <p:txBody>
          <a:bodyPr wrap="square">
            <a:spAutoFit/>
          </a:bodyPr>
          <a:lstStyle>
            <a:defPPr>
              <a:defRPr lang="en-US"/>
            </a:defPPr>
          </a:lstStyle>
          <a:p>
            <a:pPr marL="457200" indent="-457200">
              <a:spcBef>
                <a:spcPts val="600"/>
              </a:spcBef>
              <a:spcAft>
                <a:spcPts val="600"/>
              </a:spcAft>
              <a:buFont typeface="Arial" pitchFamily="34" charset="0"/>
              <a:buChar char="•"/>
              <a:defRPr/>
            </a:pPr>
            <a:r>
              <a:rPr lang="en-US" altLang="te-IN" sz="2800" b="1"/>
              <a:t>Polling:</a:t>
            </a:r>
            <a:r>
              <a:rPr lang="en-US" altLang="te-IN" sz="2800"/>
              <a:t>  a CPU repeatedly checks the status of a device for exchanging data</a:t>
            </a:r>
          </a:p>
          <a:p>
            <a:pPr marL="457200" indent="-457200">
              <a:spcBef>
                <a:spcPts val="600"/>
              </a:spcBef>
              <a:spcAft>
                <a:spcPts val="600"/>
              </a:spcAft>
              <a:buFont typeface="Arial" pitchFamily="34" charset="0"/>
              <a:buChar char="•"/>
              <a:defRPr/>
            </a:pPr>
            <a:r>
              <a:rPr lang="en-US" altLang="te-IN" sz="2800" b="1"/>
              <a:t>Interrupt-driven </a:t>
            </a:r>
            <a:r>
              <a:rPr lang="en-US" altLang="te-IN" sz="2800" b="1" smtClean="0"/>
              <a:t>I/O:</a:t>
            </a:r>
            <a:r>
              <a:rPr lang="en-US" altLang="te-IN" sz="2800" smtClean="0"/>
              <a:t>  </a:t>
            </a:r>
            <a:r>
              <a:rPr lang="en-US" altLang="te-IN" sz="2800"/>
              <a:t>A device controller notifies the corresponding device driver when the device is available</a:t>
            </a:r>
          </a:p>
          <a:p>
            <a:pPr marL="457200" indent="-457200">
              <a:spcBef>
                <a:spcPts val="600"/>
              </a:spcBef>
              <a:spcAft>
                <a:spcPts val="600"/>
              </a:spcAft>
              <a:buFont typeface="Arial" pitchFamily="34" charset="0"/>
              <a:buChar char="•"/>
            </a:pPr>
            <a:r>
              <a:rPr lang="en-US" altLang="te-IN" sz="2800" b="1" smtClean="0"/>
              <a:t>Direct </a:t>
            </a:r>
            <a:r>
              <a:rPr lang="en-US" altLang="te-IN" sz="2800" b="1"/>
              <a:t>memory access (DMA):</a:t>
            </a:r>
            <a:r>
              <a:rPr lang="en-US" altLang="te-IN" sz="2800"/>
              <a:t>  uses an additional controller to perform data </a:t>
            </a:r>
            <a:r>
              <a:rPr lang="en-US" altLang="te-IN" sz="2800" smtClean="0"/>
              <a:t>movements. CPU </a:t>
            </a:r>
            <a:r>
              <a:rPr lang="en-US" altLang="te-IN" sz="2800"/>
              <a:t>is not involved in copying data</a:t>
            </a:r>
          </a:p>
          <a:p>
            <a:pPr marL="342900" indent="-342900">
              <a:buFont typeface="Arial" pitchFamily="34" charset="0"/>
              <a:buChar char="•"/>
              <a:defRPr/>
            </a:pPr>
            <a:endParaRPr lang="en-US" altLang="ko-KR" sz="2800"/>
          </a:p>
        </p:txBody>
      </p:sp>
      <p:sp>
        <p:nvSpPr>
          <p:cNvPr id="47" name="Rectangle 46">
            <a:extLst>
              <a:ext uri="{FF2B5EF4-FFF2-40B4-BE49-F238E27FC236}">
                <a16:creationId xmlns="" xmlns:a16="http://schemas.microsoft.com/office/drawing/2014/main" id="{155F7920-28F4-48E6-81BC-48EDF169C327}"/>
              </a:ext>
            </a:extLst>
          </p:cNvPr>
          <p:cNvSpPr/>
          <p:nvPr/>
        </p:nvSpPr>
        <p:spPr>
          <a:xfrm>
            <a:off x="295253" y="564512"/>
            <a:ext cx="3680175" cy="646331"/>
          </a:xfrm>
          <a:prstGeom prst="rect">
            <a:avLst/>
          </a:prstGeom>
        </p:spPr>
        <p:txBody>
          <a:bodyPr wrap="none">
            <a:spAutoFit/>
          </a:bodyPr>
          <a:lstStyle>
            <a:defPPr>
              <a:defRPr lang="en-US"/>
            </a:defPPr>
          </a:lstStyle>
          <a:p>
            <a:pPr/>
            <a:r>
              <a:rPr lang="en-US" altLang="ko-KR" sz="3600" smtClean="0">
                <a:effectLst>
                  <a:outerShdw blurRad="38100" dist="38100" dir="2700000" algn="tl">
                    <a:srgbClr val="000000">
                      <a:alpha val="43137"/>
                    </a:srgbClr>
                  </a:outerShdw>
                </a:effectLst>
              </a:rPr>
              <a:t>Accessing a Device</a:t>
            </a:r>
            <a:endParaRPr lang="en-US" sz="360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640722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7" grpId="0"/>
    </p:bldLst>
  </p:timing>
</p:sld>
</file>

<file path=ppt/slides/slide9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 name="Rectangle 10">
            <a:extLst>
              <a:ext uri="{FF2B5EF4-FFF2-40B4-BE49-F238E27FC236}">
                <a16:creationId xmlns="" xmlns:a16="http://schemas.microsoft.com/office/drawing/2014/main" id="{0E309118-9194-4F8F-97C8-FD164DB1AF4D}"/>
              </a:ext>
            </a:extLst>
          </p:cNvPr>
          <p:cNvSpPr/>
          <p:nvPr/>
        </p:nvSpPr>
        <p:spPr>
          <a:xfrm>
            <a:off x="670651" y="2686280"/>
            <a:ext cx="10850697"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5" name="Title 4">
            <a:extLst>
              <a:ext uri="{FF2B5EF4-FFF2-40B4-BE49-F238E27FC236}">
                <a16:creationId xmlns="" xmlns:a16="http://schemas.microsoft.com/office/drawing/2014/main" id="{5F143494-C438-4F85-8563-F756FD09FA89}"/>
              </a:ext>
            </a:extLst>
          </p:cNvPr>
          <p:cNvSpPr>
            <a:spLocks noGrp="1"/>
          </p:cNvSpPr>
          <p:nvPr>
            <p:ph type="title"/>
          </p:nvPr>
        </p:nvSpPr>
        <p:spPr>
          <a:xfrm>
            <a:off x="670650" y="2767586"/>
            <a:ext cx="10850697" cy="1325563"/>
          </a:xfrm>
        </p:spPr>
        <p:txBody>
          <a:bodyPr>
            <a:normAutofit/>
          </a:bodyPr>
          <a:lstStyle>
            <a:defPPr/>
          </a:lstStyle>
          <a:p>
            <a:pPr algn="ctr"/>
            <a:r>
              <a:rPr lang="en-US" sz="5400" b="1" spc="50" smtClean="0">
                <a:ln w="0"/>
                <a:solidFill>
                  <a:schemeClr val="bg1"/>
                </a:solidFill>
                <a:effectLst>
                  <a:innerShdw blurRad="63500" dist="50800" dir="13500000">
                    <a:srgbClr val="000000">
                      <a:alpha val="50000"/>
                    </a:srgbClr>
                  </a:innerShdw>
                </a:effectLst>
                <a:latin typeface="+mn-lt"/>
              </a:rPr>
              <a:t>Device Driver</a:t>
            </a:r>
            <a:endParaRPr lang="en-IN" b="1" spc="50">
              <a:ln w="0"/>
              <a:solidFill>
                <a:schemeClr val="bg1"/>
              </a:solidFill>
              <a:effectLst>
                <a:innerShdw blurRad="63500" dist="50800" dir="13500000">
                  <a:srgbClr val="000000">
                    <a:alpha val="50000"/>
                  </a:srgbClr>
                </a:innerShdw>
              </a:effectLst>
              <a:latin typeface="+mn-lt"/>
            </a:endParaRPr>
          </a:p>
        </p:txBody>
      </p:sp>
      <p:pic>
        <p:nvPicPr>
          <p:cNvPr id="8" name="Picture 2" descr="KL Deemed to be University Logo">
            <a:extLst>
              <a:ext uri="{FF2B5EF4-FFF2-40B4-BE49-F238E27FC236}">
                <a16:creationId xmlns=""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4644F1C0-F409-46E9-AC60-F0BFBBA2A864}"/>
              </a:ext>
            </a:extLst>
          </p:cNvPr>
          <p:cNvSpPr/>
          <p:nvPr/>
        </p:nvSpPr>
        <p:spPr>
          <a:xfrm>
            <a:off x="0" y="6739549"/>
            <a:ext cx="10634098"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151C5FAD-B59B-440E-88F5-E5C427292DCE}"/>
              </a:ext>
            </a:extLst>
          </p:cNvPr>
          <p:cNvSpPr/>
          <p:nvPr/>
        </p:nvSpPr>
        <p:spPr>
          <a:xfrm>
            <a:off x="1"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 xmlns:a16="http://schemas.microsoft.com/office/drawing/2014/main" id="{98EC019E-BEB9-49A1-B463-36249D33CCA8}"/>
              </a:ext>
            </a:extLst>
          </p:cNvPr>
          <p:cNvSpPr/>
          <p:nvPr/>
        </p:nvSpPr>
        <p:spPr>
          <a:xfrm>
            <a:off x="11788048"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Tree>
    <p:extLst>
      <p:ext uri="{BB962C8B-B14F-4D97-AF65-F5344CB8AC3E}">
        <p14:creationId xmlns:p14="http://schemas.microsoft.com/office/powerpoint/2010/main" val="3502310165"/>
      </p:ext>
    </p:extLst>
  </p:cSld>
  <p:clrMapOvr>
    <a:masterClrMapping/>
  </p:clrMapOvr>
  <p:transition/>
  <p:timing/>
</p:sld>
</file>

<file path=ppt/slides/slide9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4" name="TextBox 43">
            <a:extLst>
              <a:ext uri="{FF2B5EF4-FFF2-40B4-BE49-F238E27FC236}">
                <a16:creationId xmlns="" xmlns:a16="http://schemas.microsoft.com/office/drawing/2014/main" id="{EA625FDF-D975-4E29-AD19-18D67906CA99}"/>
              </a:ext>
            </a:extLst>
          </p:cNvPr>
          <p:cNvSpPr txBox="1"/>
          <p:nvPr/>
        </p:nvSpPr>
        <p:spPr>
          <a:xfrm>
            <a:off x="537028" y="1775758"/>
            <a:ext cx="10768395" cy="4031873"/>
          </a:xfrm>
          <a:prstGeom prst="rect">
            <a:avLst/>
          </a:prstGeom>
          <a:noFill/>
        </p:spPr>
        <p:txBody>
          <a:bodyPr wrap="square">
            <a:spAutoFit/>
          </a:bodyPr>
          <a:lstStyle>
            <a:defPPr>
              <a:defRPr lang="en-US"/>
            </a:defPPr>
          </a:lstStyle>
          <a:p>
            <a:pPr marL="342900" indent="-342900" algn="just">
              <a:spcBef>
                <a:spcPts val="600"/>
              </a:spcBef>
              <a:spcAft>
                <a:spcPts val="600"/>
              </a:spcAft>
              <a:buFont typeface="Arial" pitchFamily="34" charset="0"/>
              <a:buChar char="•"/>
            </a:pPr>
            <a:r>
              <a:rPr lang="en-US" sz="2400"/>
              <a:t>A </a:t>
            </a:r>
            <a:r>
              <a:rPr lang="en-US" sz="2400" b="1"/>
              <a:t>device driver</a:t>
            </a:r>
            <a:r>
              <a:rPr lang="en-US" sz="2400"/>
              <a:t> is a computer program that operates or controls a particular type of device that is attached to a </a:t>
            </a:r>
            <a:r>
              <a:rPr lang="en-US" sz="2400" smtClean="0"/>
              <a:t>computer.</a:t>
            </a:r>
            <a:endParaRPr lang="en-US" sz="2400" baseline="30000"/>
          </a:p>
          <a:p>
            <a:pPr marL="342900" indent="-342900">
              <a:spcBef>
                <a:spcPts val="600"/>
              </a:spcBef>
              <a:spcAft>
                <a:spcPts val="600"/>
              </a:spcAft>
              <a:buFont typeface="Arial" pitchFamily="34" charset="0"/>
              <a:buChar char="•"/>
            </a:pPr>
            <a:r>
              <a:rPr lang="en-US" sz="2400" smtClean="0"/>
              <a:t>It tells the </a:t>
            </a:r>
            <a:r>
              <a:rPr lang="en-US" sz="2400"/>
              <a:t>device hardware to perform operations, configures the device to generate </a:t>
            </a:r>
            <a:r>
              <a:rPr lang="en-US" sz="2400" smtClean="0"/>
              <a:t>interrupts when </a:t>
            </a:r>
            <a:r>
              <a:rPr lang="en-US" sz="2400"/>
              <a:t>done, and handles the resulting interrupts</a:t>
            </a:r>
            <a:r>
              <a:rPr lang="en-US" sz="2400" smtClean="0"/>
              <a:t>.</a:t>
            </a:r>
          </a:p>
          <a:p>
            <a:pPr marL="342900" indent="-342900">
              <a:spcBef>
                <a:spcPts val="600"/>
              </a:spcBef>
              <a:spcAft>
                <a:spcPts val="600"/>
              </a:spcAft>
              <a:buFont typeface="Arial" pitchFamily="34" charset="0"/>
              <a:buChar char="•"/>
            </a:pPr>
            <a:r>
              <a:rPr lang="en-US" sz="2400" smtClean="0"/>
              <a:t>Device </a:t>
            </a:r>
            <a:r>
              <a:rPr lang="en-US" sz="2400"/>
              <a:t>drivers are needed for any device you might plug into your system, over time they have come to represent a huge percentage of kernel code.</a:t>
            </a:r>
          </a:p>
          <a:p>
            <a:pPr marL="342900" indent="-342900">
              <a:spcBef>
                <a:spcPts val="600"/>
              </a:spcBef>
              <a:spcAft>
                <a:spcPts val="600"/>
              </a:spcAft>
              <a:buFont typeface="Arial" pitchFamily="34" charset="0"/>
              <a:buChar char="•"/>
            </a:pPr>
            <a:r>
              <a:rPr lang="en-US" sz="2400"/>
              <a:t>Studies of the Linux kernel reveal that over 70% of OS code is found in device drivers. </a:t>
            </a:r>
          </a:p>
          <a:p>
            <a:pPr marL="342900" indent="-342900">
              <a:spcBef>
                <a:spcPts val="600"/>
              </a:spcBef>
              <a:spcAft>
                <a:spcPts val="600"/>
              </a:spcAft>
              <a:buFont typeface="Arial" pitchFamily="34" charset="0"/>
              <a:buChar char="•"/>
            </a:pPr>
            <a:r>
              <a:rPr lang="en-US" sz="2400"/>
              <a:t>For Windows-based systems, it is likely quite high as well</a:t>
            </a:r>
            <a:r>
              <a:rPr lang="en-US" sz="2400" smtClean="0"/>
              <a:t>.</a:t>
            </a:r>
            <a:endParaRPr lang="te-IN" sz="2400"/>
          </a:p>
        </p:txBody>
      </p:sp>
      <p:sp>
        <p:nvSpPr>
          <p:cNvPr id="47" name="Rectangle 46">
            <a:extLst>
              <a:ext uri="{FF2B5EF4-FFF2-40B4-BE49-F238E27FC236}">
                <a16:creationId xmlns="" xmlns:a16="http://schemas.microsoft.com/office/drawing/2014/main" id="{155F7920-28F4-48E6-81BC-48EDF169C327}"/>
              </a:ext>
            </a:extLst>
          </p:cNvPr>
          <p:cNvSpPr/>
          <p:nvPr/>
        </p:nvSpPr>
        <p:spPr>
          <a:xfrm>
            <a:off x="295253" y="564512"/>
            <a:ext cx="3315331" cy="769441"/>
          </a:xfrm>
          <a:prstGeom prst="rect">
            <a:avLst/>
          </a:prstGeom>
        </p:spPr>
        <p:txBody>
          <a:bodyPr wrap="none">
            <a:spAutoFit/>
          </a:bodyPr>
          <a:lstStyle>
            <a:defPPr>
              <a:defRPr lang="en-US"/>
            </a:defPPr>
          </a:lstStyle>
          <a:p>
            <a:pPr/>
            <a:r>
              <a:rPr lang="en-US" altLang="te-IN" sz="4400" b="1">
                <a:effectLst>
                  <a:outerShdw blurRad="38100" dist="38100" dir="2700000" algn="tl">
                    <a:srgbClr val="000000">
                      <a:alpha val="43137"/>
                    </a:srgbClr>
                  </a:outerShdw>
                </a:effectLst>
              </a:rPr>
              <a:t>Device Driver</a:t>
            </a:r>
            <a:endParaRPr lang="en-US" sz="440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818800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7" grpId="0"/>
    </p:bldLst>
  </p:timing>
</p:sld>
</file>

<file path=ppt/slides/slide9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7" name="Rectangle 46">
            <a:extLst>
              <a:ext uri="{FF2B5EF4-FFF2-40B4-BE49-F238E27FC236}">
                <a16:creationId xmlns="" xmlns:a16="http://schemas.microsoft.com/office/drawing/2014/main" id="{155F7920-28F4-48E6-81BC-48EDF169C327}"/>
              </a:ext>
            </a:extLst>
          </p:cNvPr>
          <p:cNvSpPr/>
          <p:nvPr/>
        </p:nvSpPr>
        <p:spPr>
          <a:xfrm>
            <a:off x="295253" y="564512"/>
            <a:ext cx="3315331" cy="769441"/>
          </a:xfrm>
          <a:prstGeom prst="rect">
            <a:avLst/>
          </a:prstGeom>
        </p:spPr>
        <p:txBody>
          <a:bodyPr wrap="none">
            <a:spAutoFit/>
          </a:bodyPr>
          <a:lstStyle>
            <a:defPPr>
              <a:defRPr lang="en-US"/>
            </a:defPPr>
          </a:lstStyle>
          <a:p>
            <a:pPr/>
            <a:r>
              <a:rPr lang="en-US" altLang="te-IN" sz="4400" b="1">
                <a:effectLst>
                  <a:outerShdw blurRad="38100" dist="38100" dir="2700000" algn="tl">
                    <a:srgbClr val="000000">
                      <a:alpha val="43137"/>
                    </a:srgbClr>
                  </a:outerShdw>
                </a:effectLst>
              </a:rPr>
              <a:t>Device Driver</a:t>
            </a:r>
            <a:endParaRPr lang="en-US" sz="4400">
              <a:effectLst>
                <a:outerShdw blurRad="38100" dist="38100" dir="2700000" algn="tl">
                  <a:srgbClr val="000000">
                    <a:alpha val="43137"/>
                  </a:srgbClr>
                </a:outerShdw>
              </a:effectLst>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l="26905" t="25744" r="25714" b="47024"/>
          <a:stretch>
            <a:fillRect/>
          </a:stretch>
        </p:blipFill>
        <p:spPr bwMode="auto">
          <a:xfrm>
            <a:off x="6415315" y="2409836"/>
            <a:ext cx="5776686" cy="2656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descr="../_images/driver_layers.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068" y="1464809"/>
            <a:ext cx="6191250" cy="488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708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9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 name="Rectangle 10">
            <a:extLst>
              <a:ext uri="{FF2B5EF4-FFF2-40B4-BE49-F238E27FC236}">
                <a16:creationId xmlns="" xmlns:a16="http://schemas.microsoft.com/office/drawing/2014/main" id="{0E309118-9194-4F8F-97C8-FD164DB1AF4D}"/>
              </a:ext>
            </a:extLst>
          </p:cNvPr>
          <p:cNvSpPr/>
          <p:nvPr/>
        </p:nvSpPr>
        <p:spPr>
          <a:xfrm>
            <a:off x="670651" y="2686280"/>
            <a:ext cx="10850697"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5" name="Title 4">
            <a:extLst>
              <a:ext uri="{FF2B5EF4-FFF2-40B4-BE49-F238E27FC236}">
                <a16:creationId xmlns="" xmlns:a16="http://schemas.microsoft.com/office/drawing/2014/main" id="{5F143494-C438-4F85-8563-F756FD09FA89}"/>
              </a:ext>
            </a:extLst>
          </p:cNvPr>
          <p:cNvSpPr>
            <a:spLocks noGrp="1"/>
          </p:cNvSpPr>
          <p:nvPr>
            <p:ph type="title"/>
          </p:nvPr>
        </p:nvSpPr>
        <p:spPr>
          <a:xfrm>
            <a:off x="670650" y="2767586"/>
            <a:ext cx="10850697" cy="1325563"/>
          </a:xfrm>
        </p:spPr>
        <p:txBody>
          <a:bodyPr>
            <a:normAutofit fontScale="90000"/>
          </a:bodyPr>
          <a:lstStyle>
            <a:defPPr/>
          </a:lstStyle>
          <a:p>
            <a:pPr algn="ctr"/>
            <a:r>
              <a:rPr lang="en-US" sz="5400" b="1" spc="50" smtClean="0">
                <a:ln w="13500">
                  <a:solidFill>
                    <a:schemeClr val="accent1">
                      <a:shade val="2500"/>
                      <a:alpha val="6500"/>
                    </a:schemeClr>
                  </a:solidFill>
                  <a:prstDash val="solid"/>
                </a:ln>
                <a:solidFill>
                  <a:schemeClr val="bg1">
                    <a:alpha val="95000"/>
                  </a:schemeClr>
                </a:solidFill>
                <a:effectLst>
                  <a:innerShdw blurRad="50900" dist="38500" dir="13500000">
                    <a:srgbClr val="000000">
                      <a:alpha val="60000"/>
                    </a:srgbClr>
                  </a:innerShdw>
                </a:effectLst>
                <a:latin typeface="+mn-lt"/>
              </a:rPr>
              <a:t>XV6 – </a:t>
            </a:r>
            <a:br>
              <a:rPr lang="en-US" sz="5400" b="1" spc="50" smtClean="0">
                <a:ln w="13500">
                  <a:solidFill>
                    <a:schemeClr val="accent1">
                      <a:shade val="2500"/>
                      <a:alpha val="6500"/>
                    </a:schemeClr>
                  </a:solidFill>
                  <a:prstDash val="solid"/>
                </a:ln>
                <a:solidFill>
                  <a:schemeClr val="bg1">
                    <a:alpha val="95000"/>
                  </a:schemeClr>
                </a:solidFill>
                <a:effectLst>
                  <a:innerShdw blurRad="50900" dist="38500" dir="13500000">
                    <a:srgbClr val="000000">
                      <a:alpha val="60000"/>
                    </a:srgbClr>
                  </a:innerShdw>
                </a:effectLst>
                <a:latin typeface="+mn-lt"/>
              </a:rPr>
            </a:br>
            <a:r>
              <a:rPr lang="en-US" sz="5400" b="1" spc="50" smtClean="0">
                <a:ln w="13500">
                  <a:solidFill>
                    <a:schemeClr val="accent1">
                      <a:shade val="2500"/>
                      <a:alpha val="6500"/>
                    </a:schemeClr>
                  </a:solidFill>
                  <a:prstDash val="solid"/>
                </a:ln>
                <a:solidFill>
                  <a:schemeClr val="bg1">
                    <a:alpha val="95000"/>
                  </a:schemeClr>
                </a:solidFill>
                <a:effectLst>
                  <a:innerShdw blurRad="50900" dist="38500" dir="13500000">
                    <a:srgbClr val="000000">
                      <a:alpha val="60000"/>
                    </a:srgbClr>
                  </a:innerShdw>
                </a:effectLst>
                <a:latin typeface="+mn-lt"/>
              </a:rPr>
              <a:t>(Integrated</a:t>
            </a:r>
            <a:r>
              <a:rPr lang="en-US" sz="5400" b="1" spc="50">
                <a:ln w="13500">
                  <a:solidFill>
                    <a:schemeClr val="accent1">
                      <a:shade val="2500"/>
                      <a:alpha val="6500"/>
                    </a:schemeClr>
                  </a:solidFill>
                  <a:prstDash val="solid"/>
                </a:ln>
                <a:solidFill>
                  <a:schemeClr val="bg1">
                    <a:alpha val="95000"/>
                  </a:schemeClr>
                </a:solidFill>
                <a:effectLst>
                  <a:innerShdw blurRad="50900" dist="38500" dir="13500000">
                    <a:srgbClr val="000000">
                      <a:alpha val="60000"/>
                    </a:srgbClr>
                  </a:innerShdw>
                </a:effectLst>
                <a:latin typeface="+mn-lt"/>
              </a:rPr>
              <a:t> Drive </a:t>
            </a:r>
            <a:r>
              <a:rPr lang="en-US" sz="5400" b="1" spc="50" smtClean="0">
                <a:ln w="13500">
                  <a:solidFill>
                    <a:schemeClr val="accent1">
                      <a:shade val="2500"/>
                      <a:alpha val="6500"/>
                    </a:schemeClr>
                  </a:solidFill>
                  <a:prstDash val="solid"/>
                </a:ln>
                <a:solidFill>
                  <a:schemeClr val="bg1">
                    <a:alpha val="95000"/>
                  </a:schemeClr>
                </a:solidFill>
                <a:effectLst>
                  <a:innerShdw blurRad="50900" dist="38500" dir="13500000">
                    <a:srgbClr val="000000">
                      <a:alpha val="60000"/>
                    </a:srgbClr>
                  </a:innerShdw>
                </a:effectLst>
                <a:latin typeface="+mn-lt"/>
              </a:rPr>
              <a:t>Electronics) IDE Driver</a:t>
            </a:r>
            <a:endParaRPr lang="en-IN" b="1" spc="50">
              <a:ln w="13500">
                <a:solidFill>
                  <a:schemeClr val="accent1">
                    <a:shade val="2500"/>
                    <a:alpha val="6500"/>
                  </a:schemeClr>
                </a:solidFill>
                <a:prstDash val="solid"/>
              </a:ln>
              <a:solidFill>
                <a:schemeClr val="bg1">
                  <a:alpha val="95000"/>
                </a:schemeClr>
              </a:solidFill>
              <a:effectLst>
                <a:innerShdw blurRad="50900" dist="38500" dir="13500000">
                  <a:srgbClr val="000000">
                    <a:alpha val="60000"/>
                  </a:srgbClr>
                </a:innerShdw>
              </a:effectLst>
              <a:latin typeface="+mn-lt"/>
            </a:endParaRPr>
          </a:p>
        </p:txBody>
      </p:sp>
      <p:pic>
        <p:nvPicPr>
          <p:cNvPr id="8" name="Picture 2" descr="KL Deemed to be University Logo">
            <a:extLst>
              <a:ext uri="{FF2B5EF4-FFF2-40B4-BE49-F238E27FC236}">
                <a16:creationId xmlns=""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4644F1C0-F409-46E9-AC60-F0BFBBA2A864}"/>
              </a:ext>
            </a:extLst>
          </p:cNvPr>
          <p:cNvSpPr/>
          <p:nvPr/>
        </p:nvSpPr>
        <p:spPr>
          <a:xfrm>
            <a:off x="0" y="6739549"/>
            <a:ext cx="10634098"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151C5FAD-B59B-440E-88F5-E5C427292DCE}"/>
              </a:ext>
            </a:extLst>
          </p:cNvPr>
          <p:cNvSpPr/>
          <p:nvPr/>
        </p:nvSpPr>
        <p:spPr>
          <a:xfrm>
            <a:off x="1"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 xmlns:a16="http://schemas.microsoft.com/office/drawing/2014/main" id="{98EC019E-BEB9-49A1-B463-36249D33CCA8}"/>
              </a:ext>
            </a:extLst>
          </p:cNvPr>
          <p:cNvSpPr/>
          <p:nvPr/>
        </p:nvSpPr>
        <p:spPr>
          <a:xfrm>
            <a:off x="11788048"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Tree>
    <p:extLst>
      <p:ext uri="{BB962C8B-B14F-4D97-AF65-F5344CB8AC3E}">
        <p14:creationId xmlns:p14="http://schemas.microsoft.com/office/powerpoint/2010/main" val="827478805"/>
      </p:ext>
    </p:extLst>
  </p:cSld>
  <p:clrMapOvr>
    <a:masterClrMapping/>
  </p:clrMapOvr>
  <p:transition/>
  <p:timing/>
</p:sld>
</file>

<file path=ppt/slides/slide9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 xmlns:a16="http://schemas.microsoft.com/office/drawing/2014/main" id="{8D9418D7-E568-4431-BF4C-556A5367E483}"/>
              </a:ext>
            </a:extLst>
          </p:cNvPr>
          <p:cNvGrpSpPr/>
          <p:nvPr/>
        </p:nvGrpSpPr>
        <p:grpSpPr>
          <a:xfrm>
            <a:off x="0" y="0"/>
            <a:ext cx="12192001" cy="6860735"/>
            <a:chExt cx="12192001" cy="6860735"/>
          </a:xfrm>
        </p:grpSpPr>
        <p:pic>
          <p:nvPicPr>
            <p:cNvPr id="5" name="Picture 2" descr="KL Deemed to be University Logo">
              <a:extLst>
                <a:ext uri="{FF2B5EF4-FFF2-40B4-BE49-F238E27FC236}">
                  <a16:creationId xmlns="" xmlns:a16="http://schemas.microsoft.com/office/drawing/2014/main" id="{4DDA7CE7-3170-4824-BD95-37E7D9F5B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B5E0F97-243E-4A4D-8292-24FE713943C1}"/>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BF54D9F4-741C-40DE-A79C-1B97D8C29EC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CD673B87-B58C-4975-9D16-5CF0275E6E9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9018A98-F3D2-4B4A-B0BF-6DEB85D2BAD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3AFBBBD6-63AA-4035-9DED-A23FC0505D2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3EDB7798-20D6-4D25-BCF3-DCE9FB9C838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82C1C503-F192-4C54-8757-BB43DC98A6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4" name="TextBox 43">
            <a:extLst>
              <a:ext uri="{FF2B5EF4-FFF2-40B4-BE49-F238E27FC236}">
                <a16:creationId xmlns="" xmlns:a16="http://schemas.microsoft.com/office/drawing/2014/main" id="{EA625FDF-D975-4E29-AD19-18D67906CA99}"/>
              </a:ext>
            </a:extLst>
          </p:cNvPr>
          <p:cNvSpPr txBox="1"/>
          <p:nvPr/>
        </p:nvSpPr>
        <p:spPr>
          <a:xfrm>
            <a:off x="88135" y="1536700"/>
            <a:ext cx="3429766" cy="1569660"/>
          </a:xfrm>
          <a:prstGeom prst="rect">
            <a:avLst/>
          </a:prstGeom>
          <a:noFill/>
        </p:spPr>
        <p:txBody>
          <a:bodyPr wrap="square">
            <a:spAutoFit/>
          </a:bodyPr>
          <a:lstStyle>
            <a:defPPr>
              <a:defRPr lang="en-US"/>
            </a:defPPr>
          </a:lstStyle>
          <a:p>
            <a:pPr/>
            <a:r>
              <a:rPr lang="en-US" sz="2400"/>
              <a:t>An IDE disk presents a simple interface to the system, consisting </a:t>
            </a:r>
            <a:r>
              <a:rPr lang="en-US" sz="2400" smtClean="0"/>
              <a:t>of four </a:t>
            </a:r>
            <a:r>
              <a:rPr lang="en-US" sz="2400"/>
              <a:t>types of </a:t>
            </a:r>
            <a:r>
              <a:rPr lang="en-US" sz="2400" smtClean="0"/>
              <a:t>registers</a:t>
            </a:r>
            <a:endParaRPr lang="te-IN" sz="2400"/>
          </a:p>
        </p:txBody>
      </p:sp>
      <p:sp>
        <p:nvSpPr>
          <p:cNvPr id="47" name="Rectangle 46">
            <a:extLst>
              <a:ext uri="{FF2B5EF4-FFF2-40B4-BE49-F238E27FC236}">
                <a16:creationId xmlns="" xmlns:a16="http://schemas.microsoft.com/office/drawing/2014/main" id="{155F7920-28F4-48E6-81BC-48EDF169C327}"/>
              </a:ext>
            </a:extLst>
          </p:cNvPr>
          <p:cNvSpPr/>
          <p:nvPr/>
        </p:nvSpPr>
        <p:spPr>
          <a:xfrm>
            <a:off x="295253" y="564512"/>
            <a:ext cx="3653116" cy="769441"/>
          </a:xfrm>
          <a:prstGeom prst="rect">
            <a:avLst/>
          </a:prstGeom>
        </p:spPr>
        <p:txBody>
          <a:bodyPr wrap="none">
            <a:spAutoFit/>
          </a:bodyPr>
          <a:lstStyle>
            <a:defPPr>
              <a:defRPr lang="en-US"/>
            </a:defPPr>
          </a:lstStyle>
          <a:p>
            <a:pPr/>
            <a:r>
              <a:rPr lang="en-US" altLang="te-IN" sz="4400" b="1" smtClean="0">
                <a:effectLst>
                  <a:outerShdw blurRad="38100" dist="38100" dir="2700000" algn="tl">
                    <a:srgbClr val="000000">
                      <a:alpha val="43137"/>
                    </a:srgbClr>
                  </a:outerShdw>
                </a:effectLst>
              </a:rPr>
              <a:t>IDE Disk Driver</a:t>
            </a:r>
            <a:endParaRPr lang="en-US" sz="4400">
              <a:effectLst>
                <a:outerShdw blurRad="38100" dist="38100" dir="2700000" algn="tl">
                  <a:srgbClr val="000000">
                    <a:alpha val="43137"/>
                  </a:srgbClr>
                </a:outerShdw>
              </a:effectLst>
            </a:endParaRPr>
          </a:p>
        </p:txBody>
      </p:sp>
      <p:pic>
        <p:nvPicPr>
          <p:cNvPr id="307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2396" t="16016" r="19687" b="39453"/>
          <a:stretch>
            <a:fillRect/>
          </a:stretch>
        </p:blipFill>
        <p:spPr bwMode="auto">
          <a:xfrm>
            <a:off x="3835399" y="1435100"/>
            <a:ext cx="8280400" cy="4343400"/>
          </a:xfrm>
          <a:prstGeom prst="rect">
            <a:avLst/>
          </a:prstGeom>
          <a:solidFill>
            <a:srgbClr val="FFFFFF">
              <a:shade val="85000"/>
            </a:srgbClr>
          </a:solidFill>
          <a:ln w="889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075" name="Picture 3"/>
          <p:cNvPicPr>
            <a:picLocks noChangeAspect="1" noChangeArrowheads="1"/>
          </p:cNvPicPr>
          <p:nvPr/>
        </p:nvPicPr>
        <p:blipFill>
          <a:blip r:embed="rId3">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15313" t="61198" r="55208" b="20443"/>
          <a:stretch>
            <a:fillRect/>
          </a:stretch>
        </p:blipFill>
        <p:spPr bwMode="auto">
          <a:xfrm>
            <a:off x="88135" y="4715765"/>
            <a:ext cx="3594100" cy="17907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4434349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7" grpId="0"/>
    </p:bldLst>
  </p:timing>
</p:sld>
</file>

<file path=ppt/tags/tag1.xml><?xml version="1.0" encoding="utf-8"?>
<p:tagLst xmlns:p="http://schemas.openxmlformats.org/presentationml/2006/main">
  <p:tag name="AS_NET" val="4.0.30319.42000"/>
  <p:tag name="AS_OS" val="Microsoft Windows NT 10.0.17763.0"/>
  <p:tag name="AS_RELEASE_DATE" val="2020.09.14"/>
  <p:tag name="AS_TITLE" val="Aspose.Slides for .NET 4.0 Client Profile"/>
  <p:tag name="AS_VERSION" val="20.9"/>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 xmlns:thm15="http://schemas.microsoft.com/office/thememl/2012/main" name="Office Theme" id="{62F939B6-93AF-4DB8-9C6B-D6C7DFDC589F}" vid="{4A3C46E8-61CC-4603-A589-7422A47A8E4A}"/>
    </a:ext>
  </a:extLst>
</a:theme>
</file>

<file path=ppt/theme/theme1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 xmlns:thm15="http://schemas.microsoft.com/office/thememl/2012/main" name="Office Theme" id="{62F939B6-93AF-4DB8-9C6B-D6C7DFDC589F}" vid="{4A3C46E8-61CC-4603-A589-7422A47A8E4A}"/>
    </a:ext>
  </a:extLst>
</a:theme>
</file>

<file path=ppt/theme/theme1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 xmlns:thm15="http://schemas.microsoft.com/office/thememl/2012/main" name="Office Theme" id="{62F939B6-93AF-4DB8-9C6B-D6C7DFDC589F}" vid="{4A3C46E8-61CC-4603-A589-7422A47A8E4A}"/>
    </a:ext>
  </a:extLst>
</a:theme>
</file>

<file path=ppt/theme/theme17.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 xmlns:thm15="http://schemas.microsoft.com/office/thememl/2012/main" name="Office Theme" id="{62F939B6-93AF-4DB8-9C6B-D6C7DFDC589F}" vid="{4A3C46E8-61CC-4603-A589-7422A47A8E4A}"/>
    </a:ext>
  </a:extLst>
</a:theme>
</file>

<file path=ppt/theme/theme18.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 xmlns:thm15="http://schemas.microsoft.com/office/thememl/2012/main" name="Office Theme" id="{62F939B6-93AF-4DB8-9C6B-D6C7DFDC589F}" vid="{4A3C46E8-61CC-4603-A589-7422A47A8E4A}"/>
    </a:ext>
  </a:extLst>
</a:theme>
</file>

<file path=ppt/theme/theme9.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2878</Paragraphs>
  <Slides>228</Slides>
  <Notes>25</Notes>
  <TotalTime>1</TotalTime>
  <HiddenSlides>0</HiddenSlides>
  <MMClips>0</MMClips>
  <ScaleCrop>0</ScaleCrop>
  <HeadingPairs>
    <vt:vector baseType="variant" size="6">
      <vt:variant>
        <vt:lpstr>Fonts used</vt:lpstr>
      </vt:variant>
      <vt:variant>
        <vt:i4>17</vt:i4>
      </vt:variant>
      <vt:variant>
        <vt:lpstr>Theme</vt:lpstr>
      </vt:variant>
      <vt:variant>
        <vt:i4>1</vt:i4>
      </vt:variant>
      <vt:variant>
        <vt:lpstr>Slide Titles</vt:lpstr>
      </vt:variant>
      <vt:variant>
        <vt:i4>228</vt:i4>
      </vt:variant>
    </vt:vector>
  </HeadingPairs>
  <TitlesOfParts>
    <vt:vector baseType="lpstr" size="246">
      <vt:lpstr>Arial</vt:lpstr>
      <vt:lpstr>Calibri</vt:lpstr>
      <vt:lpstr>Calibri Light</vt:lpstr>
      <vt:lpstr>Wingdings</vt:lpstr>
      <vt:lpstr>Malgun Gothic</vt:lpstr>
      <vt:lpstr>맑은 고딕</vt:lpstr>
      <vt:lpstr>Courier New</vt:lpstr>
      <vt:lpstr>Liberation Sans</vt:lpstr>
      <vt:lpstr>Segoe UI</vt:lpstr>
      <vt:lpstr>Lato</vt:lpstr>
      <vt:lpstr>medium-content-serif-font</vt:lpstr>
      <vt:lpstr>Menlo</vt:lpstr>
      <vt:lpstr>Times New Roman</vt:lpstr>
      <vt:lpstr>AppleSystemUIFont</vt:lpstr>
      <vt:lpstr>ff2</vt:lpstr>
      <vt:lpstr>verdana</vt:lpstr>
      <vt:lpstr>Gautami</vt:lpstr>
      <vt:lpstr>Office Theme</vt:lpstr>
      <vt:lpstr>Operating Systems Design​Session 21: Memory Management Introduction</vt:lpstr>
      <vt:lpstr>CO3 – Memory Management</vt:lpstr>
      <vt:lpstr>PowerPoint Presentation</vt:lpstr>
      <vt:lpstr>Process Address Space</vt:lpstr>
      <vt:lpstr>Paging</vt:lpstr>
      <vt:lpstr>Physical Address Space</vt:lpstr>
      <vt:lpstr>Physical Memory (RAM)</vt:lpstr>
      <vt:lpstr>I/O Addressing</vt:lpstr>
      <vt:lpstr>I/O Ports</vt:lpstr>
      <vt:lpstr>System and User Space for 32 Bit systems</vt:lpstr>
      <vt:lpstr>Kernel Space and User Space for 32 Bit systems</vt:lpstr>
      <vt:lpstr>Kernel Space and User Space for XV6</vt:lpstr>
      <vt:lpstr>Booting</vt:lpstr>
      <vt:lpstr>Powering up : Reset</vt:lpstr>
      <vt:lpstr>Powering up : MBR</vt:lpstr>
      <vt:lpstr>Powering Up : bootloader</vt:lpstr>
      <vt:lpstr>Booting in XV6</vt:lpstr>
      <vt:lpstr>PowerPoint Presentation</vt:lpstr>
      <vt:lpstr>PowerPoint Presentation</vt:lpstr>
      <vt:lpstr>Powering Up : bootloader XV6</vt:lpstr>
      <vt:lpstr>XV6 – bootasm.S</vt:lpstr>
      <vt:lpstr>XV6 – bootasm.S</vt:lpstr>
      <vt:lpstr>XV6 – bootmain.c</vt:lpstr>
      <vt:lpstr>XV6 – bootmain.c</vt:lpstr>
      <vt:lpstr>XV6 – bootmain.c</vt:lpstr>
      <vt:lpstr>PowerPoint Presentation</vt:lpstr>
      <vt:lpstr>The First Address Space</vt:lpstr>
      <vt:lpstr>PowerPoint Presentation</vt:lpstr>
      <vt:lpstr>PowerPoint Presentation</vt:lpstr>
      <vt:lpstr>PowerPoint Presentation</vt:lpstr>
      <vt:lpstr>PowerPoint Presentation</vt:lpstr>
      <vt:lpstr>Operating Systems Design​Session 22: Page Table and Paging</vt:lpstr>
      <vt:lpstr>PowerPoint Presentation</vt:lpstr>
      <vt:lpstr>PowerPoint Presentation</vt:lpstr>
      <vt:lpstr>Page Size and Page Table Size (32 Bit Architecture)</vt:lpstr>
      <vt:lpstr>Hierarchical Page Tables</vt:lpstr>
      <vt:lpstr>PowerPoint Presentation</vt:lpstr>
      <vt:lpstr>PowerPoint Presentation</vt:lpstr>
      <vt:lpstr>Poll</vt:lpstr>
      <vt:lpstr>PowerPoint Presentation</vt:lpstr>
      <vt:lpstr>PowerPoint Presentation</vt:lpstr>
      <vt:lpstr>PowerPoint Presentation</vt:lpstr>
      <vt:lpstr>Poll</vt:lpstr>
      <vt:lpstr>PowerPoint Presentation</vt:lpstr>
      <vt:lpstr>PowerPoint Presentation</vt:lpstr>
      <vt:lpstr>PowerPoint Presentation</vt:lpstr>
      <vt:lpstr>PowerPoint Presentation</vt:lpstr>
      <vt:lpstr>PowerPoint Presentation</vt:lpstr>
      <vt:lpstr>PowerPoint Presentation</vt:lpstr>
      <vt:lpstr>Poll</vt:lpstr>
      <vt:lpstr>PowerPoint Presentation</vt:lpstr>
      <vt:lpstr>Kernel address space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the First Process</vt:lpstr>
      <vt:lpstr>PowerPoint Presentation</vt:lpstr>
      <vt:lpstr>PowerPoint Presentation</vt:lpstr>
      <vt:lpstr>PowerPoint Presentation</vt:lpstr>
      <vt:lpstr>PowerPoint Presentation</vt:lpstr>
      <vt:lpstr>PowerPoint Presentation</vt:lpstr>
      <vt:lpstr>Operating Systems Design​Session 23: Traps and Interrupts</vt:lpstr>
      <vt:lpstr>Device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XV6 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Operating Systems Design​Session 24: Device Drivers</vt:lpstr>
      <vt:lpstr>Device Management</vt:lpstr>
      <vt:lpstr>PowerPoint Presentation</vt:lpstr>
      <vt:lpstr>PowerPoint Presentation</vt:lpstr>
      <vt:lpstr>Device Driver</vt:lpstr>
      <vt:lpstr>PowerPoint Presentation</vt:lpstr>
      <vt:lpstr>PowerPoint Presentation</vt:lpstr>
      <vt:lpstr>XV6 – (Integrated Drive Electronics) IDE Driver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Operating Systems Design​Session 25: Manipulation of the Process Address Space</vt:lpstr>
      <vt:lpstr>PowerPoint Presentation</vt:lpstr>
      <vt:lpstr>PowerPoint Presentation</vt:lpstr>
      <vt:lpstr>PowerPoint Presentation</vt:lpstr>
      <vt:lpstr>PowerPoint Presentation</vt:lpstr>
      <vt:lpstr>Operations – Algorithm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XV6 Implementation</vt:lpstr>
      <vt:lpstr>PowerPoint Presentation</vt:lpstr>
      <vt:lpstr>PowerPoint Presentation</vt:lpstr>
      <vt:lpstr>PowerPoint Presentation</vt:lpstr>
      <vt:lpstr>PowerPoint Presentation</vt:lpstr>
      <vt:lpstr>PowerPoint Presentation</vt:lpstr>
      <vt:lpstr>PowerPoint Presentation</vt:lpstr>
      <vt:lpstr>Operating Systems Design​Session 26: User Process Address Space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Operating Systems Design​Session 27: Swapping and Demand Paging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Operating Systems Design​Session 28: Demand Paging and Page Faults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Operating Systems Design​Session 29 &amp; 30: TLB and Segmentation</vt:lpstr>
      <vt:lpstr>PowerPoint Presentation</vt:lpstr>
      <vt:lpstr>PowerPoint Presentation</vt:lpstr>
      <vt:lpstr>PowerPoint Presentation</vt:lpstr>
      <vt:lpstr>PowerPoint Presentation</vt:lpstr>
      <vt:lpstr>PowerPoint Presentation</vt:lpstr>
      <vt:lpstr>PowerPoint Presentation</vt:lpstr>
      <vt:lpstr>Segmentation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Memory Management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XV6 Memory Management Method</vt:lpstr>
      <vt:lpstr>PowerPoint Presentation</vt:lpstr>
      <vt:lpstr>Operating Systems Design​Session 29 &amp; 30: TLB and Segmentation</vt:lpstr>
      <vt:lpstr>PowerPoint Presentation</vt:lpstr>
      <vt:lpstr>PowerPoint Presentation</vt:lpstr>
      <vt:lpstr>PowerPoint Presentation</vt:lpstr>
      <vt:lpstr>PowerPoint Presentation</vt:lpstr>
      <vt:lpstr>PowerPoint Presentation</vt:lpstr>
      <vt:lpstr>PowerPoint Presentation</vt:lpstr>
      <vt:lpstr>Segmentation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Memory Management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XV6 Memory Management Method</vt:lpstr>
      <vt:lpstr>PowerPoint Presentation</vt:lpstr>
    </vt:vector>
  </TitlesOfParts>
  <LinksUpToDate>0</LinksUpToDate>
  <SharedDoc>0</SharedDoc>
  <HyperlinksChanged>0</HyperlinksChanged>
  <Application>Aspose.Slides for .NET</Application>
  <AppVersion>20.0900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2020-11-10T04:14:36.114</cp:lastPrinted>
  <dcterms:created xsi:type="dcterms:W3CDTF">2020-11-10T04:14:36Z</dcterms:created>
  <dcterms:modified xsi:type="dcterms:W3CDTF">2020-11-10T04:14:50Z</dcterms:modified>
</cp:coreProperties>
</file>